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1.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57"/>
  </p:notesMasterIdLst>
  <p:sldIdLst>
    <p:sldId id="1022" r:id="rId2"/>
    <p:sldId id="1023" r:id="rId3"/>
    <p:sldId id="848" r:id="rId4"/>
    <p:sldId id="849" r:id="rId5"/>
    <p:sldId id="850" r:id="rId6"/>
    <p:sldId id="851" r:id="rId7"/>
    <p:sldId id="852" r:id="rId8"/>
    <p:sldId id="853" r:id="rId9"/>
    <p:sldId id="854" r:id="rId10"/>
    <p:sldId id="856" r:id="rId11"/>
    <p:sldId id="857" r:id="rId12"/>
    <p:sldId id="858" r:id="rId13"/>
    <p:sldId id="861" r:id="rId14"/>
    <p:sldId id="862" r:id="rId15"/>
    <p:sldId id="863" r:id="rId16"/>
    <p:sldId id="864" r:id="rId17"/>
    <p:sldId id="865" r:id="rId18"/>
    <p:sldId id="866" r:id="rId19"/>
    <p:sldId id="867" r:id="rId20"/>
    <p:sldId id="869" r:id="rId21"/>
    <p:sldId id="909" r:id="rId22"/>
    <p:sldId id="871" r:id="rId23"/>
    <p:sldId id="873" r:id="rId24"/>
    <p:sldId id="874" r:id="rId25"/>
    <p:sldId id="877" r:id="rId26"/>
    <p:sldId id="878" r:id="rId27"/>
    <p:sldId id="880" r:id="rId28"/>
    <p:sldId id="881" r:id="rId29"/>
    <p:sldId id="1063" r:id="rId30"/>
    <p:sldId id="882" r:id="rId31"/>
    <p:sldId id="1065" r:id="rId32"/>
    <p:sldId id="933" r:id="rId33"/>
    <p:sldId id="934" r:id="rId34"/>
    <p:sldId id="888" r:id="rId35"/>
    <p:sldId id="1070" r:id="rId36"/>
    <p:sldId id="910" r:id="rId37"/>
    <p:sldId id="1071" r:id="rId38"/>
    <p:sldId id="911" r:id="rId39"/>
    <p:sldId id="912" r:id="rId40"/>
    <p:sldId id="893" r:id="rId41"/>
    <p:sldId id="1064" r:id="rId42"/>
    <p:sldId id="906" r:id="rId43"/>
    <p:sldId id="916" r:id="rId44"/>
    <p:sldId id="1025" r:id="rId45"/>
    <p:sldId id="1027" r:id="rId46"/>
    <p:sldId id="923" r:id="rId47"/>
    <p:sldId id="892" r:id="rId48"/>
    <p:sldId id="895" r:id="rId49"/>
    <p:sldId id="1029" r:id="rId50"/>
    <p:sldId id="1030" r:id="rId51"/>
    <p:sldId id="896" r:id="rId52"/>
    <p:sldId id="904" r:id="rId53"/>
    <p:sldId id="905" r:id="rId54"/>
    <p:sldId id="903" r:id="rId55"/>
    <p:sldId id="1028" r:id="rId56"/>
    <p:sldId id="898" r:id="rId57"/>
    <p:sldId id="918" r:id="rId58"/>
    <p:sldId id="902" r:id="rId59"/>
    <p:sldId id="919" r:id="rId60"/>
    <p:sldId id="921" r:id="rId61"/>
    <p:sldId id="929" r:id="rId62"/>
    <p:sldId id="928" r:id="rId63"/>
    <p:sldId id="930" r:id="rId64"/>
    <p:sldId id="1066" r:id="rId65"/>
    <p:sldId id="1067" r:id="rId66"/>
    <p:sldId id="1068" r:id="rId67"/>
    <p:sldId id="1069" r:id="rId68"/>
    <p:sldId id="1031" r:id="rId69"/>
    <p:sldId id="937" r:id="rId70"/>
    <p:sldId id="938" r:id="rId71"/>
    <p:sldId id="939" r:id="rId72"/>
    <p:sldId id="1049" r:id="rId73"/>
    <p:sldId id="1050" r:id="rId74"/>
    <p:sldId id="940" r:id="rId75"/>
    <p:sldId id="941" r:id="rId76"/>
    <p:sldId id="944" r:id="rId77"/>
    <p:sldId id="945" r:id="rId78"/>
    <p:sldId id="942" r:id="rId79"/>
    <p:sldId id="943" r:id="rId80"/>
    <p:sldId id="947" r:id="rId81"/>
    <p:sldId id="948" r:id="rId82"/>
    <p:sldId id="949" r:id="rId83"/>
    <p:sldId id="950" r:id="rId84"/>
    <p:sldId id="946" r:id="rId85"/>
    <p:sldId id="951" r:id="rId86"/>
    <p:sldId id="952" r:id="rId87"/>
    <p:sldId id="1052" r:id="rId88"/>
    <p:sldId id="1053" r:id="rId89"/>
    <p:sldId id="953" r:id="rId90"/>
    <p:sldId id="955" r:id="rId91"/>
    <p:sldId id="956" r:id="rId92"/>
    <p:sldId id="959" r:id="rId93"/>
    <p:sldId id="960" r:id="rId94"/>
    <p:sldId id="961" r:id="rId95"/>
    <p:sldId id="962" r:id="rId96"/>
    <p:sldId id="963" r:id="rId97"/>
    <p:sldId id="964" r:id="rId98"/>
    <p:sldId id="965" r:id="rId99"/>
    <p:sldId id="966" r:id="rId100"/>
    <p:sldId id="967" r:id="rId101"/>
    <p:sldId id="968" r:id="rId102"/>
    <p:sldId id="969" r:id="rId103"/>
    <p:sldId id="970" r:id="rId104"/>
    <p:sldId id="971" r:id="rId105"/>
    <p:sldId id="972" r:id="rId106"/>
    <p:sldId id="973" r:id="rId107"/>
    <p:sldId id="974" r:id="rId108"/>
    <p:sldId id="975" r:id="rId109"/>
    <p:sldId id="976" r:id="rId110"/>
    <p:sldId id="977" r:id="rId111"/>
    <p:sldId id="978" r:id="rId112"/>
    <p:sldId id="1051" r:id="rId113"/>
    <p:sldId id="1054" r:id="rId114"/>
    <p:sldId id="979" r:id="rId115"/>
    <p:sldId id="982" r:id="rId116"/>
    <p:sldId id="983" r:id="rId117"/>
    <p:sldId id="984" r:id="rId118"/>
    <p:sldId id="985" r:id="rId119"/>
    <p:sldId id="1039" r:id="rId120"/>
    <p:sldId id="1040" r:id="rId121"/>
    <p:sldId id="1041" r:id="rId122"/>
    <p:sldId id="989" r:id="rId123"/>
    <p:sldId id="990" r:id="rId124"/>
    <p:sldId id="991" r:id="rId125"/>
    <p:sldId id="992" r:id="rId126"/>
    <p:sldId id="1047" r:id="rId127"/>
    <p:sldId id="1042" r:id="rId128"/>
    <p:sldId id="1072" r:id="rId129"/>
    <p:sldId id="1032" r:id="rId130"/>
    <p:sldId id="1045" r:id="rId131"/>
    <p:sldId id="999" r:id="rId132"/>
    <p:sldId id="1034" r:id="rId133"/>
    <p:sldId id="1035" r:id="rId134"/>
    <p:sldId id="1036" r:id="rId135"/>
    <p:sldId id="1037" r:id="rId136"/>
    <p:sldId id="1038" r:id="rId137"/>
    <p:sldId id="1055" r:id="rId138"/>
    <p:sldId id="1056" r:id="rId139"/>
    <p:sldId id="1057" r:id="rId140"/>
    <p:sldId id="1062" r:id="rId141"/>
    <p:sldId id="1058" r:id="rId142"/>
    <p:sldId id="1059" r:id="rId143"/>
    <p:sldId id="1060" r:id="rId144"/>
    <p:sldId id="1061" r:id="rId145"/>
    <p:sldId id="1013" r:id="rId146"/>
    <p:sldId id="1014" r:id="rId147"/>
    <p:sldId id="1015" r:id="rId148"/>
    <p:sldId id="1024" r:id="rId149"/>
    <p:sldId id="1048" r:id="rId150"/>
    <p:sldId id="1016" r:id="rId151"/>
    <p:sldId id="1017" r:id="rId152"/>
    <p:sldId id="1018" r:id="rId153"/>
    <p:sldId id="1019" r:id="rId154"/>
    <p:sldId id="1020" r:id="rId155"/>
    <p:sldId id="1021" r:id="rId156"/>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0000"/>
    <a:srgbClr val="0000CC"/>
    <a:srgbClr val="3333FF"/>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81530" autoAdjust="0"/>
  </p:normalViewPr>
  <p:slideViewPr>
    <p:cSldViewPr>
      <p:cViewPr varScale="1">
        <p:scale>
          <a:sx n="100" d="100"/>
          <a:sy n="100" d="100"/>
        </p:scale>
        <p:origin x="139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6" d="100"/>
          <a:sy n="46" d="100"/>
        </p:scale>
        <p:origin x="-142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jun Lee" userId="ba2d9a24ccc042b8" providerId="LiveId" clId="{EF63244E-8DC3-47D3-9233-2D94E21E79F1}"/>
    <pc:docChg chg="undo custSel modSld">
      <pc:chgData name="Wenjun Lee" userId="ba2d9a24ccc042b8" providerId="LiveId" clId="{EF63244E-8DC3-47D3-9233-2D94E21E79F1}" dt="2025-05-22T03:23:06.011" v="74" actId="20577"/>
      <pc:docMkLst>
        <pc:docMk/>
      </pc:docMkLst>
      <pc:sldChg chg="modSp">
        <pc:chgData name="Wenjun Lee" userId="ba2d9a24ccc042b8" providerId="LiveId" clId="{EF63244E-8DC3-47D3-9233-2D94E21E79F1}" dt="2025-05-22T02:35:41.018" v="0" actId="207"/>
        <pc:sldMkLst>
          <pc:docMk/>
          <pc:sldMk cId="4203907659" sldId="864"/>
        </pc:sldMkLst>
        <pc:spChg chg="mod">
          <ac:chgData name="Wenjun Lee" userId="ba2d9a24ccc042b8" providerId="LiveId" clId="{EF63244E-8DC3-47D3-9233-2D94E21E79F1}" dt="2025-05-22T02:35:41.018" v="0" actId="207"/>
          <ac:spMkLst>
            <pc:docMk/>
            <pc:sldMk cId="4203907659" sldId="864"/>
            <ac:spMk id="22531" creationId="{00000000-0000-0000-0000-000000000000}"/>
          </ac:spMkLst>
        </pc:spChg>
      </pc:sldChg>
      <pc:sldChg chg="modSp mod modNotesTx">
        <pc:chgData name="Wenjun Lee" userId="ba2d9a24ccc042b8" providerId="LiveId" clId="{EF63244E-8DC3-47D3-9233-2D94E21E79F1}" dt="2025-05-22T03:23:06.011" v="74" actId="20577"/>
        <pc:sldMkLst>
          <pc:docMk/>
          <pc:sldMk cId="3916666524" sldId="906"/>
        </pc:sldMkLst>
        <pc:spChg chg="mod">
          <ac:chgData name="Wenjun Lee" userId="ba2d9a24ccc042b8" providerId="LiveId" clId="{EF63244E-8DC3-47D3-9233-2D94E21E79F1}" dt="2025-05-22T03:21:04.736" v="66"/>
          <ac:spMkLst>
            <pc:docMk/>
            <pc:sldMk cId="3916666524" sldId="906"/>
            <ac:spMk id="51203"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traceFormat>
        <inkml:channelProperties>
          <inkml:channelProperty channel="X" name="resolution" value="28.33608" units="1/cm"/>
          <inkml:channelProperty channel="Y" name="resolution" value="28.34646" units="1/cm"/>
        </inkml:channelProperties>
      </inkml:inkSource>
      <inkml:timestamp xml:id="ts0" timeString="2017-11-22T02:48:25.329"/>
    </inkml:context>
    <inkml:brush xml:id="br0">
      <inkml:brushProperty name="width" value="0.08819" units="cm"/>
      <inkml:brushProperty name="height" value="0.35278" units="cm"/>
      <inkml:brushProperty name="color" value="#C000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40 1925,'0'13,"0"14,0-14,0 0,0 0,0 40,0-13,0-27,13 0,-13 1,13-1,-13 0,13 14,1-27,-14 13,0 0,13-13,-13 13,0 0,13 1,13 12,-26-13,14 14,-14-14,13-13,-13 27,0-14,0 0,13-13,-13 13,0 0,13-13,-13 14,40-14,-40 26,0-13,13-13,1 27,-14-1,0-12,13-1,13 40,-13-53,-13 13,14 27,-14-27,0 0,13-13,13 13,-26 1,0-1,0 26,14-39,-14 14,0-1,0 0,13 14,-13-14,0 13,13-26,0 13,-13 14,0-14,0 0,0 1,0-1,13 0,-13 14,27-14,-14-13,-13 13,27 0,-14 0,-13 1,0 12,0-13,26-13,-26 27,14-14,-1-13,-13 27,0-14,13-13,0 0,0 0,-13 13,0 0,27 0,-14-13,-13 14,0 12,13-26,-13 13,14-13,-14 14,0-1,13-13,-13 13,0 0,13-13,-13 27,27-27,-27 13,0 13,0-12,0 12,13-13,13 1,-26-1,0 0,27 0,-27 14,0-14,13-13,-13 13,13 0,-13 1,13-1,-13 13,0-12,14-14,-14 26,0-13,13-13,-13 27,0-1,13-26,-13 13,0 1,27-14,-27 26,0-13,13 1,0-1,-13 0,0 0,0 14,0-14,0 0,13 14,-13-1,0-13,0 1,0-1,13 0,-13 0,0 14,0-14,0 0,0 0,0 1,0 25,0-12,0 12,0-25,0-1,0 27,0-27,0 0,0 0,0 27,0-27,0 0,0 1,0-1,0 13,0-12,0 12,0-13,0 14,0-14,0 0,0 14,0 12,0-25,0 25,0-26,0 1,0-1,0 0,0 27,0-27,0 0,0 0,0 1,0 12,0 1,0-14,0 0,0 14,0-1,0-13,27-13,-27 13,0 14,0-1,0-12,0-1,0 13,13-12,-13-1,13 0,-13 0,27 0,-27 14,0-14,0 0,26-13,-26 14,13-14,-13 13,0 0,14-13,-14 27,13-27,-13 26,13-26,-13 13,0 0,0 14,13-27,14 13,-27 0,13-13,0 14,1-14,-14 39,13-39,0 0,-13 13,26 1,-12-14,-1 13,13-13,1 0,-27 13,13 0,0-13,1 0,-14 27,39-27,-39 13,13-13,1 0,-1 27,27-27,-27 0,0 13,0-13,-13 26,14-26,25 0,-26 0,1 13,-1-13,-13 14,26-14,-12 0,-1 0,0 0,0 0,-13 13,13-13,14 0,-14 0,0 0,1 0,-1 0,0 0,27 0,-27 0,0 0,0 13,14-13,-1 0,-12 0,-1 0,13 13,-12-13,-1 0,0 0,0 0,0 0,14 0,-1 0,14 0,-13 0,-14 0,13 0,1 0,-14 0,0 0,14 0,-14 0,0 0,0 0,0 0,27 0,-13 0,-14 0,13 0,-12 0,-1 0,40 0,-40 0,27 0,-14 27,1-27,-1 0,-13 0,27 0,-27 0,0 0,1 0,25 13,-25-13,-1 0,13 0,1 0,-14 0,40 0,-27 0,1 0,-27 13,13-13,0 0,0 0,27 0,-27 0,14 0,12 0,-12 0,39 0,-53 14,27 12,-27-26,0 0,1 0,-1 13,0-13,0 0,14 0,-14 0,-13 13,13-13,1 0,38 0,-38 14,25-14,-12 0,12 0,1 39,-27-39,27 0,-27 0,1 14,-1-14,13 0,1 0,-14 0,0 0,0 0,1 13,25 13,1-26,-27 0,0 0,1 0,-1 0,0 0,0 0,27 14,-27-14,1 0,12 0,-13 0,14 13,12 13,-25-13,25 1,-12-14,-1 0,27 13,-40-13,1 26,-1-26,0 0,0 0,14 14,-14-14,0 0,0 0,1 0,25 13,-25-13,-1 13,0-13,40 0,-40 0,27 0,-27 0,0 0,-13 13,14-13,12 0,-13 0,0 0,1 0,-1 27,27-1,-27-26,13 0,1 0,-14 13,0-13,-13 27,13-27,1 0,-1 0,-13 13,26-13,-12 0,-1 0,0 0,-13 13,13-13,0 0,14 0,-27 14,13-14,0 0,14 0,-1 0,-12 0,-14 13,13-13,0 0,0 0,0 0,14 0,-1 13,-12-13,-1 0,13 0,-12 0,-1 0,0 0,27 0,-27 0,0 26,0-26,1 0,-1 0,13 0,-13 0,1 0,-1 0,0 0,0 0,14 0,-14 0,0 0,40 0,-40 0,1 0,-1-13,27 13,-27-26,0 26,14-13,-1 13,14 0,-27-27,13 27,41-13,-54 13,26-40,-25 27,-1 13,0 0,0-13,1-1,25 14,-26-13,27 13,-40-26,13 26,14-13,-14 13,-13-14,27 1,-14 13,0-13,0 13,0 0,-13-27,14 27,12-13,-13 13,1 0,-1-13,-13 0,13 13,0 0,14-13,-14 13,40 0,-40-14,0 14,1-39,-1 39,-13-27,26 27,-12 0,-14-26,26 26,-13 0,-13-14,27 1,-14 13,13 0,-26-39,14 39,25 0,-26 0,-13-14,14 14,-1 0,-13-13,26 13,-26-13,14 13,-1 0,-13-13,13 13,0-14,1 14,12-13,-13 13,0-26,1 12,-1 14,0 0,-13-26,40 0,-27 26,0-14,14 1,-27 0,13 13,0 0,-13-40,40 40,-40-13,13 13,-13-13,13-1,1 14,-14-13,0 0,13 13,0-26,-13 12,27 14,-27-13,13 13,0-13,-13-27,0 27,26 13,1-13,-27 0,13 13,-13-14,0 1,0-13,13 26,1-14,-14 1,0 0,13 13,-13-13,13 13,-13-14,26 14,-26-39,14 39,-1-13,-13-1,13-25,0 25,-13 1,14 13,-14-40,26 27,-26 0,13 13,-13-13,0-27,14 40,-14-13,39-14,-26 27,-13-39,0 25,14 14,-14-39,0 26,13 13,-13-14,0 1,13 13,0 0,-13-13,27 0,-27-1,0-12,13 13,0 0,-13-1,0 1,0 0,14-14,-1 14,-13-40,0 27,13 26,-13-27,0 1,0-14,0 27,0 0,0-1,0-25,0 26,0-1,0-52,0 53,0-14,0 14,0 0,0 0,0 0,0-27,0 27,0-1,0 1,0-26,-13 39,0-53,13 39,-14 1,14 0,0-27,-26 40,26-13,0 0,-13 0,13-27,-40 27,40-1,0 1,0-13,-13 12,-14-12,27 0,0 12,-26-12,26 13,0-14,0 14,-13 0,13-1,-14 1,14 0,0-13,0-1,0 14,0-27,0 27,0 0,0 0,0-1,-13-25,13 25,-13 1,13 0,0-14,0 14,0 0,0 0,0 0,0-40,0 39,0-12,0 13,0-1,0 1,0 0,0 0,0-14,0 14,0 0,0 0,0-1,0 1,0 13,0-26,13 12,-13-12,0 13,13 0,27 13,-40-40,13 40,-13-13,0-1,13 14,-13-26,14 26,-14-26,13 26,0-14,-13 1,0-13,27 26,-27-14,0 1,13 13,0-13,-13-27,13 27,1 13,-14-13,13 0,-13-1,26 1,-26-13,13 26,-13-14,14 1,-1-13,-13-1,0 14,0 0,40 0,-40-1,0-25,0 12,0 1,0 12,0 1,0 0,0 0,0-27,0 27,0 0,0-1,0 1,0-13,0 13,0-40,0 39,0 1,0 0,0 0,0-14,0 14,0 0,0 0,0-1,0 1,-27 13,27-26,0 12,0 1,0 0,-13 13,13-27,-13-12,13 26,-14-14,1 14,13 0,0-1,-26 1,13 0,13-14,-14 14,14 0,0 0,-13 13,13-40,-13 40,13-26,0 12,0 1,-13-13,13 13,-27-14,14 27,13-13,-13-14,13 14,-40 13,40-13,0 0,-13-1,0-25,-1 39,14-13,-13-27,-13 40,26-13,-14 13,14-14,-13 1,0 13,13-13,0 0,-40 13,40-27,-13 14,13 0,-13 13,13-13,-13-1,-1 1,1 13,13-26,-40 12,40 1,-13 13,13-13,-13 13,13-40,-40 27,40 0,-13 13,13-13,-13-14,-14 27,1-13,13 13,13-13,0-1,-27 14,14 0,0 0,0 0,-1 0,-25-13,25 13,1 0,0 0,0 0,13-26,-27 26,14 0,-13 0,12 0,-25 0,25 0,1-13,0 13,0 0,-27 0,27 0,0 0,-1 0,-12 0,13 0,-14 0,14 0,-13 0,12 0,1 0,0 0,0 0,-1 0,-12 0,-1 0,14 0,0 0,-13 0,12 0,1 0,0 0,0 0,-1 0,-12 0,-1 0,14 0,0 0,-13 0,12 0,-12 0,13-14,-27 14,40-13,-27 13,14-13,-13 0,13 13,-14 0,27-27,-13 27,-14-26,14 26,0 0,0-14,-27-12,27 13,0 13,-1-13,1 13,-13 0,12-27,1 1,13 12,-13 1,0 0,-14 13,27-13,-26-14,13 14,-1 13,14-13,-26 13,-1 0,14-13,13-27,-13 40,-13-13,12-1,1 14,0-13,0 0,-1 0,-12 13,13-27,-1 14,-12 0,0 0,-27-1,53-12,-14 26,1-13,0 13,-27-14,27 1,0 0,0 13,13-40,-14 40,1-13,-13 13,12 0,14-13,-13 13,0 0,0 0,13-13,-40-14,27 27,0 0,-1 0,-12 0,-1-13,14 0,-26 13,25 0,1 0,0 0,0 0,-14 0,27-14,-53 14,40 0,0 0,0 0,-1-13,1 13,0 0,-14-26,14 26,0 0,0 0,0 0,-27 0,27 0,-1 0,-25 0,25 0,1 0,0 0,0 0,0 0,-27 0,27 0,-1 0,1 13,-27-13,27 0,0 13,0-13,-27 0,27 0,-27 13,27-13,-14 0,27 14,-13-14,-13 0,26 13,-13-13,-14 0,14 0,-14 13,14 14,-40-27,40 0,0 0,0 26,-14 14,14-40,0 0,-1 0,1 0,-26 13,-1 13,27-26,-1 14,1-14,-40 13,40-13,0 0,-14 13,14-13,0 27,0-27,-1 0,1 13,-13-13,26 13,-27-13,14 0,0 13,-14 0,1-13,13 0,-1 0,-12 14,0-14,12 26,1-26,-13 0,12 0,1 0,0 13,-27-13,27 0,0 0,-14 0,1 27,13-27,-1 0,1 0,0 26,-14-26,14 0,0 0,0 14,0-14,-1 0,-12 0,13 0,-1 0,1 0,-27 0,27 0,-13 0,13 0,-27 0,13 0,1 0,13 0,0 0,-14 0,1 0,12 0,-12 0,-14 0,27 0,0 0,0 0,-27 0,27 0,-1 0,1 0,-27 0,27 0,0 0,0 0,-40 0,40 0,-14-27,14 27,-14 0,14 0,-13 0,13 0,-1 0,1-13,0 13,-27 0,-13 0,40-13,0 13,-14 0,14 0,0 0,0 0,-1 0,1 0,-26-14,25 14,-25 0,25 0,1 0,-13 0,-14 0,0 0,27 0,13-26,-13 26,0 0,13-13,-14 13,-12 0,13 0,-14 0,14 0,0 0,-14 0,-26 0,40 0,0 0,0 0,-27 0,27 0,0 0,-1 0,1 0,0-14,-27 1,27 13,-40 0,40 0,0 0,-14 0,1 0,12 0,1 0,-13 0,-1 0,14 0,0 0,0 0,-14 0,14 0,-14 0,1 0,13 13,0-13,-1 0,14 14,-13-14,0 0,13 26,-27-26,14 0,0 0,13 13,-13-13,0 0,-1 0,14 27,-26-27,26 13,-13-13,-1 27,-12-27,26 13,-13-13,13 13,-40-13,27 0,0 13,13 0,-14-13,14 14,-26-14,26 26,-13-26,13 13,-27-13,27 14,0-1,-13-13,-14 0,27 13,-13 0,0-13,0 0,13 27,-40-27,40 13,0 13,-13-26,0 14,13 12,-14-26,1 13,0-13,13 14,0-1,0 0,-27 0,14-13,13 27,0-14,-13-13,13 13,0 0,-13-13,13 14,0-1,-13 27,13-1,0-26,-27-13,14 14,13-1,0 0,-13-13,13 13,-14 14,14-14,0 0,0 1,-13-14,13 13,0 0,0 13,-39 1,25-27,14 13,0 27,0-27,0 0,-13 1,13-1,0 13,0-13,-13-13,13 14,0-1,0 0,0 0,0 14,-13-27,13 13,0 0,0 1,0-1,0 26,0-25,0-1,-27-13,27 13,-13 0,13 14,0-14,-13-13,13 13,-14 0,14 1,-13-14,13 13,0 13,-13-26,13 14,-26-14,26 13,-14-13,14 13,-13-13,13 13,-13-13,13 40,0-27,-13-13,13 13,0 1,-40-14,40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fld id="{063CE9B8-0533-402F-8F19-F84F9DC6C589}" type="slidenum">
              <a:rPr lang="en-US" sz="1200" smtClean="0"/>
              <a:pPr/>
              <a:t>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Six Degrees of Kevin Bacon</a:t>
            </a:r>
            <a:r>
              <a:rPr lang="en-US" sz="1200" b="0" i="0" kern="1200" dirty="0">
                <a:solidFill>
                  <a:schemeClr val="tx1"/>
                </a:solidFill>
                <a:effectLst/>
                <a:latin typeface="Times New Roman" pitchFamily="18" charset="0"/>
                <a:ea typeface="+mn-ea"/>
                <a:cs typeface="+mn-cs"/>
              </a:rPr>
              <a:t> is a parlor game based on the "six degrees of separation" concept, which posits that any two people on Earth are, on average, about six acquaintance links apart. That idea eventually morphed into this parlor game, wherein movie buffs challenge each other to find the shortest path between an arbitrary actor and veteran Hollywood character actor Kevin Bacon. It rests on the assumption that any individual involved in the Hollywood, California film industry can be linked through his or her film roles to Kevin Bacon within six steps.</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10</a:t>
            </a:fld>
            <a:endParaRPr lang="en-US"/>
          </a:p>
        </p:txBody>
      </p:sp>
    </p:spTree>
    <p:extLst>
      <p:ext uri="{BB962C8B-B14F-4D97-AF65-F5344CB8AC3E}">
        <p14:creationId xmlns:p14="http://schemas.microsoft.com/office/powerpoint/2010/main" val="21840138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109</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110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111</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112</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114</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115</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116</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11</a:t>
            </a:fld>
            <a:endParaRPr lang="en-US"/>
          </a:p>
        </p:txBody>
      </p:sp>
    </p:spTree>
    <p:extLst>
      <p:ext uri="{BB962C8B-B14F-4D97-AF65-F5344CB8AC3E}">
        <p14:creationId xmlns:p14="http://schemas.microsoft.com/office/powerpoint/2010/main" val="10238402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118</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119</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120</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121</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122</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123</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124</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125</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126</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85800"/>
            <a:ext cx="4572000" cy="3429000"/>
          </a:xfrm>
          <a:ln/>
        </p:spPr>
      </p:sp>
      <p:sp>
        <p:nvSpPr>
          <p:cNvPr id="69635"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130</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131</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137</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138</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139</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141</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142</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143</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144</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9A53BFB-1AC3-4CDC-9A67-D56E8671746A}" type="slidenum">
              <a:rPr lang="en-US"/>
              <a:pPr/>
              <a:t>13</a:t>
            </a:fld>
            <a:endParaRPr lang="en-US"/>
          </a:p>
        </p:txBody>
      </p:sp>
      <p:sp>
        <p:nvSpPr>
          <p:cNvPr id="72707"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2708"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146</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147</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150</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151</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152</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153</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154</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820FCE1-7EBF-40B7-97AC-D917A8D059A3}" type="slidenum">
              <a:rPr lang="en-US"/>
              <a:pPr/>
              <a:t>14</a:t>
            </a:fld>
            <a:endParaRPr lang="en-US"/>
          </a:p>
        </p:txBody>
      </p:sp>
      <p:sp>
        <p:nvSpPr>
          <p:cNvPr id="73731"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3732"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r>
              <a:rPr lang="en-US" dirty="0"/>
              <a:t>Bipartite graphs in practice:</a:t>
            </a:r>
            <a:r>
              <a:rPr lang="en-US" baseline="0" dirty="0"/>
              <a:t> </a:t>
            </a:r>
          </a:p>
          <a:p>
            <a:r>
              <a:rPr lang="en-US" baseline="0" dirty="0"/>
              <a:t>Homogeneous nodes: managers and non-manager employees</a:t>
            </a:r>
          </a:p>
          <a:p>
            <a:r>
              <a:rPr lang="en-US" baseline="0" dirty="0"/>
              <a:t>Heterogeneous nodes: authors and books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2FF4620-B6D8-4B87-B35C-3473734DC688}" type="slidenum">
              <a:rPr lang="en-US"/>
              <a:pPr/>
              <a:t>15</a:t>
            </a:fld>
            <a:endParaRPr lang="en-US"/>
          </a:p>
        </p:txBody>
      </p:sp>
      <p:sp>
        <p:nvSpPr>
          <p:cNvPr id="74755"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4756"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29FB42A5-573E-47BC-BD53-E4CD3B87B781}" type="slidenum">
              <a:rPr lang="en-US"/>
              <a:pPr/>
              <a:t>16</a:t>
            </a:fld>
            <a:endParaRPr lang="en-US"/>
          </a:p>
        </p:txBody>
      </p:sp>
      <p:sp>
        <p:nvSpPr>
          <p:cNvPr id="7577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578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2525" y="682625"/>
            <a:ext cx="4554538" cy="3416300"/>
          </a:xfrm>
          <a:ln/>
        </p:spPr>
      </p:sp>
      <p:sp>
        <p:nvSpPr>
          <p:cNvPr id="76803"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52525" y="682625"/>
            <a:ext cx="4554538" cy="3416300"/>
          </a:xfrm>
          <a:ln/>
        </p:spPr>
      </p:sp>
      <p:sp>
        <p:nvSpPr>
          <p:cNvPr id="7782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2525" y="682625"/>
            <a:ext cx="4554538" cy="3416300"/>
          </a:xfrm>
          <a:ln/>
        </p:spPr>
      </p:sp>
      <p:sp>
        <p:nvSpPr>
          <p:cNvPr id="7885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2525" y="682625"/>
            <a:ext cx="4554538" cy="3416300"/>
          </a:xfrm>
          <a:ln/>
        </p:spPr>
      </p:sp>
      <p:sp>
        <p:nvSpPr>
          <p:cNvPr id="8294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23</a:t>
            </a:fld>
            <a:endParaRPr lang="en-US"/>
          </a:p>
        </p:txBody>
      </p:sp>
    </p:spTree>
    <p:extLst>
      <p:ext uri="{BB962C8B-B14F-4D97-AF65-F5344CB8AC3E}">
        <p14:creationId xmlns:p14="http://schemas.microsoft.com/office/powerpoint/2010/main" val="38452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24</a:t>
            </a:fld>
            <a:endParaRPr lang="en-US"/>
          </a:p>
        </p:txBody>
      </p:sp>
    </p:spTree>
    <p:extLst>
      <p:ext uri="{BB962C8B-B14F-4D97-AF65-F5344CB8AC3E}">
        <p14:creationId xmlns:p14="http://schemas.microsoft.com/office/powerpoint/2010/main" val="110871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25</a:t>
            </a:fld>
            <a:endParaRPr lang="en-US"/>
          </a:p>
        </p:txBody>
      </p:sp>
    </p:spTree>
    <p:extLst>
      <p:ext uri="{BB962C8B-B14F-4D97-AF65-F5344CB8AC3E}">
        <p14:creationId xmlns:p14="http://schemas.microsoft.com/office/powerpoint/2010/main" val="207030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26</a:t>
            </a:fld>
            <a:endParaRPr lang="en-US"/>
          </a:p>
        </p:txBody>
      </p:sp>
    </p:spTree>
    <p:extLst>
      <p:ext uri="{BB962C8B-B14F-4D97-AF65-F5344CB8AC3E}">
        <p14:creationId xmlns:p14="http://schemas.microsoft.com/office/powerpoint/2010/main" val="622525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27</a:t>
            </a:fld>
            <a:endParaRPr lang="en-US"/>
          </a:p>
        </p:txBody>
      </p:sp>
    </p:spTree>
    <p:extLst>
      <p:ext uri="{BB962C8B-B14F-4D97-AF65-F5344CB8AC3E}">
        <p14:creationId xmlns:p14="http://schemas.microsoft.com/office/powerpoint/2010/main" val="3821817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28</a:t>
            </a:fld>
            <a:endParaRPr lang="en-US"/>
          </a:p>
        </p:txBody>
      </p:sp>
    </p:spTree>
    <p:extLst>
      <p:ext uri="{BB962C8B-B14F-4D97-AF65-F5344CB8AC3E}">
        <p14:creationId xmlns:p14="http://schemas.microsoft.com/office/powerpoint/2010/main" val="4052313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29</a:t>
            </a:fld>
            <a:endParaRPr lang="en-US"/>
          </a:p>
        </p:txBody>
      </p:sp>
    </p:spTree>
    <p:extLst>
      <p:ext uri="{BB962C8B-B14F-4D97-AF65-F5344CB8AC3E}">
        <p14:creationId xmlns:p14="http://schemas.microsoft.com/office/powerpoint/2010/main" val="41035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2525" y="682625"/>
            <a:ext cx="4554538" cy="3416300"/>
          </a:xfrm>
          <a:ln/>
        </p:spPr>
      </p:sp>
      <p:sp>
        <p:nvSpPr>
          <p:cNvPr id="64515"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30</a:t>
            </a:fld>
            <a:endParaRPr lang="en-US"/>
          </a:p>
        </p:txBody>
      </p:sp>
    </p:spTree>
    <p:extLst>
      <p:ext uri="{BB962C8B-B14F-4D97-AF65-F5344CB8AC3E}">
        <p14:creationId xmlns:p14="http://schemas.microsoft.com/office/powerpoint/2010/main" val="202196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328686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val="2582822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val="41509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34</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35</a:t>
            </a:fld>
            <a:endParaRPr lang="en-US"/>
          </a:p>
        </p:txBody>
      </p:sp>
    </p:spTree>
    <p:extLst>
      <p:ext uri="{BB962C8B-B14F-4D97-AF65-F5344CB8AC3E}">
        <p14:creationId xmlns:p14="http://schemas.microsoft.com/office/powerpoint/2010/main" val="2118951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36</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37</a:t>
            </a:fld>
            <a:endParaRPr lang="en-US"/>
          </a:p>
        </p:txBody>
      </p:sp>
    </p:spTree>
    <p:extLst>
      <p:ext uri="{BB962C8B-B14F-4D97-AF65-F5344CB8AC3E}">
        <p14:creationId xmlns:p14="http://schemas.microsoft.com/office/powerpoint/2010/main" val="2472322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38</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39</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069D7934-B352-43F9-979B-C7EF2C1B2E50}" type="slidenum">
              <a:rPr lang="en-US"/>
              <a:pPr/>
              <a:t>4</a:t>
            </a:fld>
            <a:endParaRPr lang="en-US"/>
          </a:p>
        </p:txBody>
      </p:sp>
      <p:sp>
        <p:nvSpPr>
          <p:cNvPr id="6553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554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40</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2525" y="692150"/>
            <a:ext cx="4554538" cy="3416300"/>
          </a:xfrm>
          <a:ln cap="flat"/>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1" tIns="46031" rIns="92061" bIns="46031"/>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无向图只有树边和反向边</a:t>
            </a:r>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42</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43</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46</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47</a:t>
            </a:fld>
            <a:endParaRPr lang="en-US"/>
          </a:p>
        </p:txBody>
      </p:sp>
    </p:spTree>
    <p:extLst>
      <p:ext uri="{BB962C8B-B14F-4D97-AF65-F5344CB8AC3E}">
        <p14:creationId xmlns:p14="http://schemas.microsoft.com/office/powerpoint/2010/main" val="2115705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48</a:t>
            </a:fld>
            <a:endParaRPr lang="en-US"/>
          </a:p>
        </p:txBody>
      </p:sp>
    </p:spTree>
    <p:extLst>
      <p:ext uri="{BB962C8B-B14F-4D97-AF65-F5344CB8AC3E}">
        <p14:creationId xmlns:p14="http://schemas.microsoft.com/office/powerpoint/2010/main" val="22149832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43000" y="685800"/>
            <a:ext cx="4572000" cy="3429000"/>
          </a:xfrm>
          <a:ln/>
        </p:spPr>
      </p:sp>
      <p:sp>
        <p:nvSpPr>
          <p:cNvPr id="8601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F68900E-7C35-405A-88D9-05B18F154F92}" type="slidenum">
              <a:rPr lang="en-US"/>
              <a:pPr/>
              <a:t>5</a:t>
            </a:fld>
            <a:endParaRPr lang="en-US"/>
          </a:p>
        </p:txBody>
      </p:sp>
      <p:sp>
        <p:nvSpPr>
          <p:cNvPr id="66563"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6564"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56</a:t>
            </a:fld>
            <a:endParaRPr lang="en-US"/>
          </a:p>
        </p:txBody>
      </p:sp>
    </p:spTree>
    <p:extLst>
      <p:ext uri="{BB962C8B-B14F-4D97-AF65-F5344CB8AC3E}">
        <p14:creationId xmlns:p14="http://schemas.microsoft.com/office/powerpoint/2010/main" val="11650612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2525" y="682625"/>
            <a:ext cx="4554538" cy="3416300"/>
          </a:xfrm>
          <a:ln/>
        </p:spPr>
      </p:sp>
      <p:sp>
        <p:nvSpPr>
          <p:cNvPr id="6758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6666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w="12700">
            <a:miter lim="800000"/>
            <a:headEnd type="none" w="sm" len="sm"/>
            <a:tailEnd type="none" w="sm" len="sm"/>
          </a:ln>
        </p:spPr>
        <p:txBody>
          <a:bodyPr/>
          <a:lstStyle/>
          <a:p>
            <a:fld id="{A07F3194-881A-420F-BABD-16E11CBCAEF4}" type="slidenum">
              <a:rPr lang="en-US" altLang="zh-CN" smtClean="0"/>
              <a:pPr/>
              <a:t>72</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F78A7919-D1FC-4CE0-96C0-9C074ECA3EB7}" type="slidenum">
              <a:rPr lang="en-US" altLang="zh-CN" smtClean="0"/>
              <a:pPr/>
              <a:t>73</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74</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75</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76</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7</a:t>
            </a:fld>
            <a:endParaRPr lang="en-US"/>
          </a:p>
        </p:txBody>
      </p:sp>
    </p:spTree>
    <p:extLst>
      <p:ext uri="{BB962C8B-B14F-4D97-AF65-F5344CB8AC3E}">
        <p14:creationId xmlns:p14="http://schemas.microsoft.com/office/powerpoint/2010/main" val="1971170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77</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78</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80</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84</a:t>
            </a:fld>
            <a:endParaRPr lang="en-US"/>
          </a:p>
        </p:txBody>
      </p:sp>
    </p:spTree>
    <p:extLst>
      <p:ext uri="{BB962C8B-B14F-4D97-AF65-F5344CB8AC3E}">
        <p14:creationId xmlns:p14="http://schemas.microsoft.com/office/powerpoint/2010/main" val="13976193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Times New Roman" pitchFamily="18" charset="0"/>
                <a:ea typeface="+mn-ea"/>
                <a:cs typeface="+mn-cs"/>
              </a:rPr>
              <a:t>The O(</a:t>
            </a:r>
            <a:r>
              <a:rPr lang="en-US" sz="1200" kern="1200" baseline="0" dirty="0" err="1">
                <a:solidFill>
                  <a:schemeClr val="tx1"/>
                </a:solidFill>
                <a:latin typeface="Times New Roman" pitchFamily="18" charset="0"/>
                <a:ea typeface="+mn-ea"/>
                <a:cs typeface="+mn-cs"/>
              </a:rPr>
              <a:t>lg</a:t>
            </a:r>
            <a:r>
              <a:rPr lang="en-US" sz="1200" kern="1200" baseline="0" dirty="0">
                <a:solidFill>
                  <a:schemeClr val="tx1"/>
                </a:solidFill>
                <a:latin typeface="Times New Roman" pitchFamily="18" charset="0"/>
                <a:ea typeface="+mn-ea"/>
                <a:cs typeface="+mn-cs"/>
              </a:rPr>
              <a:t> |V|) average (amortized) time Union operation is achieved based on a rooted tree implementation in combination with “union by rank” and “path compression” methods over m disjoint-set operations on n elements (see Chapter 21, sections 3 and 4).</a:t>
            </a:r>
            <a:endParaRPr lang="en-US" dirty="0"/>
          </a:p>
        </p:txBody>
      </p:sp>
      <p:sp>
        <p:nvSpPr>
          <p:cNvPr id="4" name="Slide Number Placeholder 3"/>
          <p:cNvSpPr>
            <a:spLocks noGrp="1"/>
          </p:cNvSpPr>
          <p:nvPr>
            <p:ph type="sldNum" sz="quarter" idx="10"/>
          </p:nvPr>
        </p:nvSpPr>
        <p:spPr/>
        <p:txBody>
          <a:bodyPr/>
          <a:lstStyle/>
          <a:p>
            <a:fld id="{46E8A71E-CBAF-44AA-91FB-474555FD0A92}" type="slidenum">
              <a:rPr lang="en-US" smtClean="0"/>
              <a:pPr/>
              <a:t>85</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86</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2525" y="682625"/>
            <a:ext cx="4554538" cy="3416300"/>
          </a:xfrm>
          <a:ln/>
        </p:spPr>
      </p:sp>
      <p:sp>
        <p:nvSpPr>
          <p:cNvPr id="6861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Discussion point</a:t>
            </a:r>
            <a:r>
              <a:rPr lang="en-US" baseline="0" dirty="0"/>
              <a:t> for weights: probability from u to v in traffic flow, similarity between two nodes in document clustering, co-occurrences between to words in word clustering (topic analysis), etc.</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87</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88</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89</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90</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91</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96</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9</a:t>
            </a:fld>
            <a:endParaRPr lang="en-US"/>
          </a:p>
        </p:txBody>
      </p:sp>
    </p:spTree>
    <p:extLst>
      <p:ext uri="{BB962C8B-B14F-4D97-AF65-F5344CB8AC3E}">
        <p14:creationId xmlns:p14="http://schemas.microsoft.com/office/powerpoint/2010/main" val="262658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99</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106</a:t>
            </a:fld>
            <a:endParaRPr lang="en-US"/>
          </a:p>
        </p:txBody>
      </p:sp>
    </p:spTree>
    <p:extLst>
      <p:ext uri="{BB962C8B-B14F-4D97-AF65-F5344CB8AC3E}">
        <p14:creationId xmlns:p14="http://schemas.microsoft.com/office/powerpoint/2010/main" val="198566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val="291309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val="311869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36.w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7.bin"/><Relationship Id="rId4" Type="http://schemas.openxmlformats.org/officeDocument/2006/relationships/image" Target="../media/image38.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40.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41.w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2.wm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package" Target="../embeddings/Microsoft_Visio_Drawing.vsdx"/><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45.wm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47.w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48.wmf"/></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51.w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wmf"/></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customXml" Target="../ink/ink1.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228600" y="3505200"/>
            <a:ext cx="8686800" cy="3048000"/>
          </a:xfrm>
        </p:spPr>
        <p:txBody>
          <a:bodyPr/>
          <a:lstStyle/>
          <a:p>
            <a:pPr algn="ctr">
              <a:buFont typeface="Wingdings" pitchFamily="2" charset="2"/>
              <a:buNone/>
            </a:pPr>
            <a:r>
              <a:rPr lang="zh-CN" altLang="en-US" b="1" dirty="0"/>
              <a:t>算法设计与分析课程组</a:t>
            </a:r>
            <a:endParaRPr lang="en-US" altLang="zh-CN" b="1" dirty="0"/>
          </a:p>
          <a:p>
            <a:pPr algn="ctr">
              <a:buFont typeface="Wingdings" pitchFamily="2" charset="2"/>
              <a:buNone/>
            </a:pPr>
            <a:endParaRPr lang="en-US" b="1" dirty="0"/>
          </a:p>
          <a:p>
            <a:pPr algn="ctr">
              <a:buFont typeface="Wingdings" pitchFamily="2" charset="2"/>
              <a:buNone/>
            </a:pPr>
            <a:r>
              <a:rPr lang="zh-CN" altLang="en-US" sz="2000" b="1" dirty="0"/>
              <a:t>深圳大学计算机与软件学院</a:t>
            </a:r>
            <a:endParaRPr lang="en-US" altLang="zh-CN" sz="2000" b="1" dirty="0"/>
          </a:p>
          <a:p>
            <a:pPr algn="ctr">
              <a:buFont typeface="Wingdings" pitchFamily="2" charset="2"/>
              <a:buNone/>
            </a:pPr>
            <a:endParaRPr lang="en-US" sz="2000" b="1" dirty="0"/>
          </a:p>
        </p:txBody>
      </p:sp>
      <p:sp>
        <p:nvSpPr>
          <p:cNvPr id="2052" name="Rectangle 4"/>
          <p:cNvSpPr>
            <a:spLocks noChangeArrowheads="1"/>
          </p:cNvSpPr>
          <p:nvPr/>
        </p:nvSpPr>
        <p:spPr bwMode="auto">
          <a:xfrm>
            <a:off x="304800" y="1143000"/>
            <a:ext cx="86106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50" name="Rectangle 2"/>
          <p:cNvSpPr>
            <a:spLocks noGrp="1" noChangeArrowheads="1"/>
          </p:cNvSpPr>
          <p:nvPr>
            <p:ph type="title"/>
          </p:nvPr>
        </p:nvSpPr>
        <p:spPr>
          <a:xfrm>
            <a:off x="685800" y="457200"/>
            <a:ext cx="7772400" cy="2895600"/>
          </a:xfrm>
        </p:spPr>
        <p:txBody>
          <a:bodyPr/>
          <a:lstStyle/>
          <a:p>
            <a:br>
              <a:rPr lang="en-US" sz="3200" b="1" dirty="0">
                <a:solidFill>
                  <a:srgbClr val="0000CC"/>
                </a:solidFill>
              </a:rPr>
            </a:br>
            <a:r>
              <a:rPr lang="zh-CN" altLang="en-US" sz="4000" b="1" dirty="0">
                <a:solidFill>
                  <a:srgbClr val="0000CC"/>
                </a:solidFill>
              </a:rPr>
              <a:t>图论算法</a:t>
            </a:r>
            <a:endParaRPr lang="en-US" sz="4000" b="1" dirty="0">
              <a:solidFill>
                <a:srgbClr val="0000CC"/>
              </a:solidFill>
            </a:endParaRPr>
          </a:p>
        </p:txBody>
      </p:sp>
    </p:spTree>
    <p:extLst>
      <p:ext uri="{BB962C8B-B14F-4D97-AF65-F5344CB8AC3E}">
        <p14:creationId xmlns:p14="http://schemas.microsoft.com/office/powerpoint/2010/main" val="281865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609600" y="1524000"/>
            <a:ext cx="7848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连通问题</a:t>
            </a:r>
            <a:r>
              <a:rPr lang="en-US" sz="2400" dirty="0"/>
              <a:t>:</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solidFill>
                  <a:schemeClr val="tx1"/>
                </a:solidFill>
              </a:rPr>
              <a:t>个节点</a:t>
            </a:r>
            <a:r>
              <a:rPr lang="en-US" sz="2400" dirty="0">
                <a:solidFill>
                  <a:schemeClr val="tx1"/>
                </a:solidFill>
              </a:rPr>
              <a:t> </a:t>
            </a:r>
            <a:r>
              <a:rPr lang="en-US" sz="2400" i="1" dirty="0">
                <a:solidFill>
                  <a:schemeClr val="tx1"/>
                </a:solidFill>
              </a:rPr>
              <a:t>s</a:t>
            </a:r>
            <a:r>
              <a:rPr lang="en-US" sz="2400" dirty="0">
                <a:solidFill>
                  <a:schemeClr val="tx1"/>
                </a:solidFill>
              </a:rPr>
              <a:t> </a:t>
            </a:r>
            <a:r>
              <a:rPr lang="zh-CN" altLang="en-US" sz="2400" dirty="0"/>
              <a:t>和</a:t>
            </a:r>
            <a:r>
              <a:rPr lang="en-US" sz="2400" i="1" dirty="0">
                <a:solidFill>
                  <a:schemeClr val="tx1"/>
                </a:solidFill>
              </a:rPr>
              <a:t>t</a:t>
            </a:r>
            <a:r>
              <a:rPr lang="en-US" sz="2400" dirty="0">
                <a:solidFill>
                  <a:schemeClr val="tx1"/>
                </a:solidFill>
              </a:rPr>
              <a:t>, </a:t>
            </a:r>
            <a:r>
              <a:rPr lang="zh-CN" altLang="en-US" sz="2400" dirty="0">
                <a:solidFill>
                  <a:schemeClr val="tx1"/>
                </a:solidFill>
              </a:rPr>
              <a:t>是否存在一条</a:t>
            </a:r>
            <a:r>
              <a:rPr lang="en-US" sz="2400" i="1" dirty="0">
                <a:solidFill>
                  <a:schemeClr val="tx1"/>
                </a:solidFill>
              </a:rPr>
              <a:t>s</a:t>
            </a:r>
            <a:r>
              <a:rPr lang="en-US" sz="2400" dirty="0">
                <a:solidFill>
                  <a:schemeClr val="tx1"/>
                </a:solidFill>
              </a:rPr>
              <a:t> </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的路径</a:t>
            </a:r>
            <a:r>
              <a:rPr lang="en-US" sz="2400" dirty="0">
                <a:solidFill>
                  <a:schemeClr val="tx1"/>
                </a:solidFill>
              </a:rPr>
              <a:t>?</a:t>
            </a:r>
          </a:p>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最短路径问题</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t>个节点</a:t>
            </a:r>
            <a:r>
              <a:rPr lang="en-US" sz="2400" i="1" dirty="0">
                <a:solidFill>
                  <a:schemeClr val="tx1"/>
                </a:solidFill>
              </a:rPr>
              <a:t>s</a:t>
            </a:r>
            <a:r>
              <a:rPr lang="en-US" sz="2400" dirty="0">
                <a:solidFill>
                  <a:schemeClr val="tx1"/>
                </a:solidFill>
              </a:rPr>
              <a:t> </a:t>
            </a:r>
            <a:r>
              <a:rPr lang="zh-CN" altLang="en-US" sz="2400" dirty="0">
                <a:solidFill>
                  <a:schemeClr val="tx1"/>
                </a:solidFill>
              </a:rPr>
              <a:t>和</a:t>
            </a:r>
            <a:r>
              <a:rPr lang="en-US" sz="2400" i="1" dirty="0">
                <a:solidFill>
                  <a:schemeClr val="tx1"/>
                </a:solidFill>
              </a:rPr>
              <a:t>t</a:t>
            </a:r>
            <a:r>
              <a:rPr lang="en-US" sz="2400" dirty="0">
                <a:solidFill>
                  <a:schemeClr val="tx1"/>
                </a:solidFill>
              </a:rPr>
              <a:t>, </a:t>
            </a:r>
            <a:r>
              <a:rPr lang="zh-CN" altLang="en-US" sz="2400" dirty="0">
                <a:solidFill>
                  <a:schemeClr val="tx1"/>
                </a:solidFill>
              </a:rPr>
              <a:t>试问</a:t>
            </a:r>
            <a:r>
              <a:rPr lang="en-US" sz="2400" i="1" dirty="0">
                <a:solidFill>
                  <a:schemeClr val="tx1"/>
                </a:solidFill>
              </a:rPr>
              <a:t>s</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的最短路径的长度为多少</a:t>
            </a:r>
            <a:r>
              <a:rPr lang="en-US" sz="2400" dirty="0">
                <a:solidFill>
                  <a:schemeClr val="tx1"/>
                </a:solidFill>
              </a:rPr>
              <a:t>?</a:t>
            </a:r>
          </a:p>
        </p:txBody>
      </p:sp>
      <p:sp>
        <p:nvSpPr>
          <p:cNvPr id="14340" name="Rectangle 4"/>
          <p:cNvSpPr>
            <a:spLocks noGrp="1" noChangeArrowheads="1"/>
          </p:cNvSpPr>
          <p:nvPr>
            <p:ph type="title"/>
          </p:nvPr>
        </p:nvSpPr>
        <p:spPr>
          <a:xfrm>
            <a:off x="685800" y="304800"/>
            <a:ext cx="7772400" cy="914400"/>
          </a:xfrm>
        </p:spPr>
        <p:txBody>
          <a:bodyPr/>
          <a:lstStyle/>
          <a:p>
            <a:r>
              <a:rPr lang="en-US" sz="3600" b="1" dirty="0">
                <a:solidFill>
                  <a:srgbClr val="0000CC"/>
                </a:solidFill>
              </a:rPr>
              <a:t>s-t </a:t>
            </a:r>
            <a:r>
              <a:rPr lang="zh-CN" altLang="en-US" sz="3600" b="1" dirty="0">
                <a:solidFill>
                  <a:srgbClr val="0000CC"/>
                </a:solidFill>
              </a:rPr>
              <a:t>连通性</a:t>
            </a:r>
            <a:endParaRPr lang="en-US" sz="3600" b="1" dirty="0">
              <a:solidFill>
                <a:srgbClr val="0000CC"/>
              </a:solidFill>
            </a:endParaRPr>
          </a:p>
        </p:txBody>
      </p:sp>
      <p:sp>
        <p:nvSpPr>
          <p:cNvPr id="254978" name="AutoShape 2"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4980" name="AutoShape 4"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62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(9)</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3281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(10)</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251450" y="351835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10977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(11)</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495711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477203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(12)</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0262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(13)</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381998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2098805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(14)</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211500" y="318525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600719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598699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(16)</a:t>
            </a:r>
          </a:p>
        </p:txBody>
      </p:sp>
      <p:sp>
        <p:nvSpPr>
          <p:cNvPr id="40" name="Oval 4"/>
          <p:cNvSpPr>
            <a:spLocks noChangeArrowheads="1"/>
          </p:cNvSpPr>
          <p:nvPr/>
        </p:nvSpPr>
        <p:spPr bwMode="auto">
          <a:xfrm>
            <a:off x="2671763" y="4076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4559870" y="3239026"/>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4220718" y="3523844"/>
            <a:ext cx="351282" cy="133756"/>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9925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(17)</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388890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27807" y="4186036"/>
            <a:ext cx="486793" cy="6687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36432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(18)</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3763817"/>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4065966"/>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452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连通性</a:t>
            </a:r>
            <a:endParaRPr lang="en-US" sz="3600" b="1" dirty="0">
              <a:solidFill>
                <a:srgbClr val="0000CC"/>
              </a:solidFill>
            </a:endParaRPr>
          </a:p>
        </p:txBody>
      </p:sp>
      <p:sp>
        <p:nvSpPr>
          <p:cNvPr id="15363" name="Rectangle 3"/>
          <p:cNvSpPr>
            <a:spLocks noGrp="1" noChangeArrowheads="1"/>
          </p:cNvSpPr>
          <p:nvPr>
            <p:ph type="body" idx="1"/>
          </p:nvPr>
        </p:nvSpPr>
        <p:spPr>
          <a:xfrm>
            <a:off x="533400" y="1447800"/>
            <a:ext cx="7924800" cy="4495800"/>
          </a:xfrm>
        </p:spPr>
        <p:txBody>
          <a:bodyPr/>
          <a:lstStyle/>
          <a:p>
            <a:r>
              <a:rPr lang="zh-CN" altLang="en-US" sz="2400" b="1" dirty="0"/>
              <a:t>对于一个无向图，如果任意两个节点之间都存在一条路径连接，则称这个无向图为</a:t>
            </a:r>
            <a:r>
              <a:rPr lang="zh-CN" altLang="en-US" sz="2400" b="1" i="1" dirty="0">
                <a:solidFill>
                  <a:srgbClr val="FF0000"/>
                </a:solidFill>
              </a:rPr>
              <a:t>连通图</a:t>
            </a:r>
            <a:r>
              <a:rPr lang="zh-CN" altLang="en-US" sz="2400" b="1" dirty="0"/>
              <a:t>。</a:t>
            </a:r>
            <a:endParaRPr lang="en-US" sz="2400" b="1" dirty="0"/>
          </a:p>
          <a:p>
            <a:r>
              <a:rPr lang="zh-CN" altLang="en-US" sz="2400" b="1" dirty="0"/>
              <a:t>对于一个有向图，如果任意</a:t>
            </a:r>
            <a:r>
              <a:rPr lang="en-US" altLang="zh-CN" sz="2400" b="1" dirty="0"/>
              <a:t>2</a:t>
            </a:r>
            <a:r>
              <a:rPr lang="zh-CN" altLang="en-US" sz="2400" b="1" dirty="0"/>
              <a:t>个节点之间都存在一条有向路径连接，则称之为</a:t>
            </a:r>
            <a:r>
              <a:rPr lang="zh-CN" altLang="en-US" sz="2400" b="1" i="1" dirty="0">
                <a:solidFill>
                  <a:srgbClr val="FF0000"/>
                </a:solidFill>
              </a:rPr>
              <a:t>强连通图</a:t>
            </a:r>
            <a:r>
              <a:rPr lang="zh-CN" altLang="en-US" sz="2400" b="1" dirty="0"/>
              <a:t>。</a:t>
            </a:r>
            <a:endParaRPr lang="en-US" sz="2400" b="1"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zh-CN" altLang="en-US" sz="2400" b="1" dirty="0"/>
              <a:t>，则称之为</a:t>
            </a:r>
            <a:r>
              <a:rPr lang="zh-CN" altLang="en-US" sz="2400" b="1" i="1" dirty="0">
                <a:solidFill>
                  <a:srgbClr val="FF0000"/>
                </a:solidFill>
              </a:rPr>
              <a:t>稀疏图</a:t>
            </a:r>
            <a:r>
              <a:rPr lang="zh-CN" altLang="en-US" sz="2400" b="1" dirty="0"/>
              <a:t>。</a:t>
            </a:r>
            <a:endParaRPr lang="en-US" sz="2400" b="1" baseline="30000"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en-US" sz="2400" b="1" baseline="30000" dirty="0"/>
              <a:t>2</a:t>
            </a:r>
            <a:r>
              <a:rPr lang="zh-CN" altLang="en-US" sz="2400" b="1" dirty="0"/>
              <a:t>，则称之为</a:t>
            </a:r>
            <a:r>
              <a:rPr lang="zh-CN" altLang="en-US" sz="2400" b="1" i="1" dirty="0">
                <a:solidFill>
                  <a:srgbClr val="FF0000"/>
                </a:solidFill>
              </a:rPr>
              <a:t>稠密图</a:t>
            </a:r>
            <a:r>
              <a:rPr lang="zh-CN" altLang="en-US" sz="2400" b="1" dirty="0"/>
              <a:t>。</a:t>
            </a:r>
            <a:endParaRPr lang="en-US" sz="2400" b="1" baseline="30000" dirty="0"/>
          </a:p>
        </p:txBody>
      </p:sp>
    </p:spTree>
    <p:extLst>
      <p:ext uri="{BB962C8B-B14F-4D97-AF65-F5344CB8AC3E}">
        <p14:creationId xmlns:p14="http://schemas.microsoft.com/office/powerpoint/2010/main" val="42526715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(19)</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4979313"/>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5261611"/>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43600" y="5715000"/>
            <a:ext cx="1120820" cy="430887"/>
          </a:xfrm>
          <a:prstGeom prst="rect">
            <a:avLst/>
          </a:prstGeom>
          <a:noFill/>
        </p:spPr>
        <p:txBody>
          <a:bodyPr wrap="none" rtlCol="0">
            <a:spAutoFit/>
          </a:bodyPr>
          <a:lstStyle/>
          <a:p>
            <a:r>
              <a:rPr lang="en-US" sz="2200" i="1" dirty="0">
                <a:solidFill>
                  <a:srgbClr val="0000CC"/>
                </a:solidFill>
              </a:rPr>
              <a:t>Q</a:t>
            </a:r>
            <a:r>
              <a:rPr lang="en-US" sz="2200" dirty="0">
                <a:solidFill>
                  <a:srgbClr val="0000CC"/>
                </a:solidFill>
              </a:rPr>
              <a:t> </a:t>
            </a:r>
            <a:r>
              <a:rPr lang="zh-CN" altLang="en-US" sz="2200" dirty="0">
                <a:solidFill>
                  <a:srgbClr val="0000CC"/>
                </a:solidFill>
              </a:rPr>
              <a:t>为空</a:t>
            </a:r>
            <a:r>
              <a:rPr lang="en-US" sz="2200" dirty="0">
                <a:solidFill>
                  <a:srgbClr val="0000CC"/>
                </a:solidFill>
              </a:rPr>
              <a:t>!</a:t>
            </a:r>
          </a:p>
        </p:txBody>
      </p:sp>
    </p:spTree>
    <p:extLst>
      <p:ext uri="{BB962C8B-B14F-4D97-AF65-F5344CB8AC3E}">
        <p14:creationId xmlns:p14="http://schemas.microsoft.com/office/powerpoint/2010/main" val="2242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算法分析</a:t>
            </a:r>
            <a:endParaRPr lang="en-US" sz="3600" b="1" dirty="0">
              <a:solidFill>
                <a:srgbClr val="0000CC"/>
              </a:solidFill>
            </a:endParaRPr>
          </a:p>
        </p:txBody>
      </p:sp>
      <p:sp>
        <p:nvSpPr>
          <p:cNvPr id="4" name="TextBox 3"/>
          <p:cNvSpPr txBox="1"/>
          <p:nvPr/>
        </p:nvSpPr>
        <p:spPr>
          <a:xfrm>
            <a:off x="4876800" y="1447800"/>
            <a:ext cx="4038599" cy="4478149"/>
          </a:xfrm>
          <a:prstGeom prst="rect">
            <a:avLst/>
          </a:prstGeom>
          <a:noFill/>
          <a:ln>
            <a:solidFill>
              <a:srgbClr val="C00000"/>
            </a:solidFill>
          </a:ln>
        </p:spPr>
        <p:txBody>
          <a:bodyPr wrap="square" rtlCol="0">
            <a:spAutoFit/>
          </a:bodyPr>
          <a:lstStyle/>
          <a:p>
            <a:pPr marL="182880" indent="-182880">
              <a:spcBef>
                <a:spcPts val="600"/>
              </a:spcBef>
              <a:buFont typeface="Wingdings" pitchFamily="2" charset="2"/>
              <a:buChar char="§"/>
            </a:pPr>
            <a:r>
              <a:rPr lang="en-US" i="1" dirty="0"/>
              <a:t>Q</a:t>
            </a:r>
            <a:r>
              <a:rPr lang="en-US" dirty="0"/>
              <a:t> </a:t>
            </a:r>
            <a:r>
              <a:rPr lang="zh-CN" altLang="en-US" dirty="0"/>
              <a:t>为一个最小堆</a:t>
            </a:r>
            <a:r>
              <a:rPr lang="en-US" dirty="0"/>
              <a:t>.</a:t>
            </a:r>
          </a:p>
          <a:p>
            <a:pPr marL="182880" lvl="1" indent="-182880">
              <a:spcBef>
                <a:spcPts val="600"/>
              </a:spcBef>
              <a:buFont typeface="Wingdings" pitchFamily="2" charset="2"/>
              <a:buChar char="§"/>
            </a:pPr>
            <a:r>
              <a:rPr lang="zh-CN" altLang="en-US" dirty="0"/>
              <a:t>初始化</a:t>
            </a:r>
            <a:r>
              <a:rPr lang="en-US" dirty="0"/>
              <a:t> </a:t>
            </a:r>
            <a:r>
              <a:rPr lang="en-US" i="1" dirty="0"/>
              <a:t>Q</a:t>
            </a:r>
            <a:r>
              <a:rPr lang="en-US" dirty="0"/>
              <a:t> </a:t>
            </a:r>
            <a:r>
              <a:rPr lang="zh-CN" altLang="en-US" dirty="0"/>
              <a:t>和第一个</a:t>
            </a:r>
            <a:r>
              <a:rPr lang="en-US" dirty="0"/>
              <a:t>for</a:t>
            </a:r>
            <a:r>
              <a:rPr lang="zh-CN" altLang="en-US" dirty="0"/>
              <a:t>循环的代价</a:t>
            </a:r>
            <a:r>
              <a:rPr lang="en-US" dirty="0"/>
              <a:t>: </a:t>
            </a:r>
            <a:r>
              <a:rPr lang="en-US" i="1" dirty="0"/>
              <a:t>O</a:t>
            </a:r>
            <a:r>
              <a:rPr lang="en-US" dirty="0"/>
              <a:t>(|</a:t>
            </a:r>
            <a:r>
              <a:rPr lang="en-US" i="1" dirty="0"/>
              <a:t>V</a:t>
            </a:r>
            <a:r>
              <a:rPr lang="en-US" dirty="0"/>
              <a:t>|)</a:t>
            </a:r>
          </a:p>
          <a:p>
            <a:pPr marL="182880" lvl="1" indent="-182880">
              <a:spcBef>
                <a:spcPts val="600"/>
              </a:spcBef>
              <a:buFont typeface="Wingdings" pitchFamily="2" charset="2"/>
              <a:buChar char="§"/>
            </a:pPr>
            <a:r>
              <a:rPr lang="en-US" dirty="0">
                <a:solidFill>
                  <a:srgbClr val="C00000"/>
                </a:solidFill>
              </a:rPr>
              <a:t>while </a:t>
            </a:r>
            <a:r>
              <a:rPr lang="zh-CN" altLang="en-US" dirty="0">
                <a:solidFill>
                  <a:srgbClr val="C00000"/>
                </a:solidFill>
              </a:rPr>
              <a:t>循环</a:t>
            </a:r>
            <a:r>
              <a:rPr lang="en-US" dirty="0"/>
              <a:t>: |</a:t>
            </a:r>
            <a:r>
              <a:rPr lang="en-US" i="1" dirty="0"/>
              <a:t>V</a:t>
            </a:r>
            <a:r>
              <a:rPr lang="en-US" dirty="0"/>
              <a:t> | </a:t>
            </a:r>
            <a:r>
              <a:rPr lang="zh-CN" altLang="en-US" dirty="0"/>
              <a:t>次迭代</a:t>
            </a:r>
            <a:endParaRPr lang="en-US" dirty="0"/>
          </a:p>
          <a:p>
            <a:pPr marL="365760" lvl="1" indent="-182880">
              <a:spcBef>
                <a:spcPts val="600"/>
              </a:spcBef>
              <a:buClr>
                <a:srgbClr val="FF0000"/>
              </a:buClr>
              <a:buFont typeface="Wingdings" pitchFamily="2" charset="2"/>
              <a:buChar char="§"/>
            </a:pPr>
            <a:r>
              <a:rPr lang="en-US" dirty="0"/>
              <a:t>Extract-Min: </a:t>
            </a:r>
            <a:r>
              <a:rPr lang="zh-CN" altLang="en-US" dirty="0"/>
              <a:t>每个操作</a:t>
            </a:r>
            <a:r>
              <a:rPr lang="en-US" i="1" dirty="0"/>
              <a:t>O</a:t>
            </a:r>
            <a:r>
              <a:rPr lang="en-US" dirty="0"/>
              <a:t>(</a:t>
            </a:r>
            <a:r>
              <a:rPr lang="en-US" dirty="0" err="1"/>
              <a:t>lg</a:t>
            </a:r>
            <a:r>
              <a:rPr lang="en-US" dirty="0"/>
              <a:t> |</a:t>
            </a:r>
            <a:r>
              <a:rPr lang="en-US" i="1" dirty="0"/>
              <a:t>V|</a:t>
            </a:r>
            <a:r>
              <a:rPr lang="en-US" dirty="0"/>
              <a:t>)</a:t>
            </a:r>
          </a:p>
          <a:p>
            <a:pPr marL="365760" lvl="1" indent="-182880">
              <a:spcBef>
                <a:spcPts val="600"/>
              </a:spcBef>
              <a:buClr>
                <a:srgbClr val="FF0000"/>
              </a:buClr>
              <a:buFont typeface="Wingdings" pitchFamily="2" charset="2"/>
              <a:buChar char="§"/>
            </a:pPr>
            <a:r>
              <a:rPr lang="en-US" dirty="0">
                <a:solidFill>
                  <a:srgbClr val="C00000"/>
                </a:solidFill>
                <a:sym typeface="Symbol"/>
              </a:rPr>
              <a:t>for loop</a:t>
            </a:r>
            <a:r>
              <a:rPr lang="en-US" dirty="0">
                <a:sym typeface="Symbol"/>
              </a:rPr>
              <a:t>: </a:t>
            </a:r>
            <a:r>
              <a:rPr lang="zh-CN" altLang="en-US" dirty="0">
                <a:sym typeface="Symbol"/>
              </a:rPr>
              <a:t>一共</a:t>
            </a:r>
            <a:r>
              <a:rPr lang="en-US" i="1" dirty="0">
                <a:sym typeface="Symbol"/>
              </a:rPr>
              <a:t>O</a:t>
            </a:r>
            <a:r>
              <a:rPr lang="en-US" dirty="0">
                <a:sym typeface="Symbol"/>
              </a:rPr>
              <a:t>(</a:t>
            </a:r>
            <a:r>
              <a:rPr lang="en-US" dirty="0"/>
              <a:t>|</a:t>
            </a:r>
            <a:r>
              <a:rPr lang="en-US" i="1" dirty="0"/>
              <a:t>E</a:t>
            </a:r>
            <a:r>
              <a:rPr lang="en-US" dirty="0"/>
              <a:t>|)</a:t>
            </a:r>
            <a:r>
              <a:rPr lang="zh-CN" altLang="en-US" dirty="0"/>
              <a:t>次</a:t>
            </a:r>
            <a:endParaRPr lang="en-US" dirty="0"/>
          </a:p>
          <a:p>
            <a:pPr marL="548640" lvl="2" indent="-182880">
              <a:spcBef>
                <a:spcPts val="600"/>
              </a:spcBef>
              <a:buFont typeface="Arial" pitchFamily="34" charset="0"/>
              <a:buChar char="•"/>
            </a:pPr>
            <a:r>
              <a:rPr lang="en-US" i="1" dirty="0">
                <a:sym typeface="Symbol"/>
              </a:rPr>
              <a:t>v</a:t>
            </a:r>
            <a:r>
              <a:rPr lang="en-US" dirty="0">
                <a:sym typeface="Symbol"/>
              </a:rPr>
              <a:t>  </a:t>
            </a:r>
            <a:r>
              <a:rPr lang="en-US" i="1" dirty="0">
                <a:sym typeface="Symbol"/>
              </a:rPr>
              <a:t>Q</a:t>
            </a:r>
            <a:r>
              <a:rPr lang="en-US" dirty="0">
                <a:sym typeface="Symbol"/>
              </a:rPr>
              <a:t> </a:t>
            </a:r>
            <a:r>
              <a:rPr lang="zh-CN" altLang="en-US" dirty="0">
                <a:sym typeface="Symbol"/>
              </a:rPr>
              <a:t>可以在</a:t>
            </a:r>
            <a:r>
              <a:rPr lang="en-US" i="1" dirty="0">
                <a:sym typeface="Symbol"/>
              </a:rPr>
              <a:t>O</a:t>
            </a:r>
            <a:r>
              <a:rPr lang="en-US" dirty="0">
                <a:sym typeface="Symbol"/>
              </a:rPr>
              <a:t>(1) </a:t>
            </a:r>
            <a:r>
              <a:rPr lang="zh-CN" altLang="en-US" dirty="0">
                <a:sym typeface="Symbol"/>
              </a:rPr>
              <a:t>时间完成</a:t>
            </a:r>
            <a:endParaRPr lang="en-US" dirty="0">
              <a:sym typeface="Symbol"/>
            </a:endParaRPr>
          </a:p>
          <a:p>
            <a:pPr marL="548640" lvl="2" indent="-182880">
              <a:spcBef>
                <a:spcPts val="600"/>
              </a:spcBef>
              <a:buFont typeface="Arial" pitchFamily="34" charset="0"/>
              <a:buChar char="•"/>
            </a:pPr>
            <a:r>
              <a:rPr lang="zh-CN" altLang="en-US" dirty="0">
                <a:sym typeface="Symbol"/>
              </a:rPr>
              <a:t>最后一行</a:t>
            </a:r>
            <a:r>
              <a:rPr lang="en-US" dirty="0">
                <a:sym typeface="Symbol"/>
              </a:rPr>
              <a:t>: </a:t>
            </a:r>
            <a:r>
              <a:rPr lang="en-US" i="1" dirty="0">
                <a:sym typeface="Symbol"/>
              </a:rPr>
              <a:t>O</a:t>
            </a:r>
            <a:r>
              <a:rPr lang="en-US" dirty="0">
                <a:sym typeface="Symbol"/>
              </a:rPr>
              <a:t>(</a:t>
            </a:r>
            <a:r>
              <a:rPr lang="en-US" dirty="0" err="1">
                <a:sym typeface="Symbol"/>
              </a:rPr>
              <a:t>lg</a:t>
            </a:r>
            <a:r>
              <a:rPr lang="en-US" dirty="0">
                <a:sym typeface="Symbol"/>
              </a:rPr>
              <a:t> |</a:t>
            </a:r>
            <a:r>
              <a:rPr lang="en-US" i="1" dirty="0">
                <a:sym typeface="Symbol"/>
              </a:rPr>
              <a:t>V</a:t>
            </a:r>
            <a:r>
              <a:rPr lang="en-US" dirty="0">
                <a:sym typeface="Symbol"/>
              </a:rPr>
              <a:t>|) </a:t>
            </a:r>
            <a:r>
              <a:rPr lang="zh-CN" altLang="en-US" dirty="0">
                <a:sym typeface="Symbol"/>
              </a:rPr>
              <a:t>时间</a:t>
            </a:r>
            <a:endParaRPr lang="en-US" dirty="0">
              <a:sym typeface="Symbol"/>
            </a:endParaRPr>
          </a:p>
          <a:p>
            <a:pPr marL="548640" lvl="2" indent="-182880">
              <a:spcBef>
                <a:spcPts val="600"/>
              </a:spcBef>
              <a:buFont typeface="Arial" pitchFamily="34" charset="0"/>
              <a:buChar char="•"/>
            </a:pPr>
            <a:r>
              <a:rPr lang="zh-CN" altLang="en-US" dirty="0">
                <a:sym typeface="Symbol"/>
              </a:rPr>
              <a:t>其它操作都可以</a:t>
            </a:r>
            <a:r>
              <a:rPr lang="en-US" i="1" dirty="0">
                <a:sym typeface="Symbol"/>
              </a:rPr>
              <a:t>O</a:t>
            </a:r>
            <a:r>
              <a:rPr lang="en-US" dirty="0">
                <a:sym typeface="Symbol"/>
              </a:rPr>
              <a:t>(1)</a:t>
            </a:r>
            <a:r>
              <a:rPr lang="zh-CN" altLang="en-US" dirty="0">
                <a:sym typeface="Symbol"/>
              </a:rPr>
              <a:t>时间完成</a:t>
            </a:r>
            <a:endParaRPr lang="en-US" dirty="0"/>
          </a:p>
          <a:p>
            <a:pPr marL="182880" lvl="1" indent="-182880">
              <a:spcBef>
                <a:spcPts val="600"/>
              </a:spcBef>
              <a:buFont typeface="Wingdings" pitchFamily="2" charset="2"/>
              <a:buChar char="§"/>
            </a:pPr>
            <a:r>
              <a:rPr lang="zh-CN" altLang="en-US" dirty="0"/>
              <a:t>整个</a:t>
            </a:r>
            <a:r>
              <a:rPr lang="en-US" dirty="0"/>
              <a:t>while</a:t>
            </a:r>
            <a:r>
              <a:rPr lang="zh-CN" altLang="en-US" dirty="0"/>
              <a:t>循环</a:t>
            </a:r>
            <a:r>
              <a:rPr lang="en-US" dirty="0"/>
              <a:t>: </a:t>
            </a:r>
            <a:r>
              <a:rPr lang="en-US" i="1" dirty="0"/>
              <a:t>O</a:t>
            </a:r>
            <a:r>
              <a:rPr lang="en-US" dirty="0"/>
              <a:t>(|</a:t>
            </a:r>
            <a:r>
              <a:rPr lang="en-US" i="1" dirty="0"/>
              <a:t>V</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a:p>
            <a:pPr marL="182880" lvl="1" indent="-182880">
              <a:spcBef>
                <a:spcPts val="600"/>
              </a:spcBef>
              <a:buFont typeface="Wingdings" pitchFamily="2" charset="2"/>
              <a:buChar char="§"/>
            </a:pPr>
            <a:r>
              <a:rPr lang="zh-CN" altLang="en-US" dirty="0"/>
              <a:t>总共的时间代价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1603725"/>
            <a:ext cx="4724400" cy="44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93006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pPr eaLnBrk="1" hangingPunct="1"/>
            <a:r>
              <a:rPr lang="zh-CN" altLang="en-US" sz="2400" b="1" dirty="0">
                <a:solidFill>
                  <a:schemeClr val="tx2"/>
                </a:solidFill>
              </a:rPr>
              <a:t>如何实现图：邻接表还是邻接矩阵</a:t>
            </a:r>
            <a:r>
              <a:rPr lang="en-US" sz="2400" b="1" dirty="0">
                <a:solidFill>
                  <a:schemeClr val="tx2"/>
                </a:solidFill>
              </a:rPr>
              <a:t>?</a:t>
            </a:r>
          </a:p>
          <a:p>
            <a:pPr lvl="1" eaLnBrk="1" hangingPunct="1"/>
            <a:r>
              <a:rPr lang="zh-CN" altLang="en-US" sz="2200" b="1" dirty="0"/>
              <a:t>假设我们当前加入了一个节点</a:t>
            </a:r>
            <a:r>
              <a:rPr lang="en-US" altLang="zh-CN" sz="2200" b="1" i="1" dirty="0"/>
              <a:t>u</a:t>
            </a:r>
            <a:r>
              <a:rPr lang="zh-CN" altLang="en-US" sz="2200" b="1" dirty="0"/>
              <a:t>以及相应的一条边至局部树</a:t>
            </a:r>
            <a:r>
              <a:rPr lang="en-US" altLang="zh-CN" sz="2200" b="1" i="1" dirty="0"/>
              <a:t>A</a:t>
            </a:r>
            <a:r>
              <a:rPr lang="zh-CN" altLang="en-US" sz="2200" b="1" dirty="0"/>
              <a:t>中</a:t>
            </a:r>
            <a:endParaRPr lang="en-US" altLang="zh-CN" sz="2200" b="1" dirty="0"/>
          </a:p>
          <a:p>
            <a:pPr lvl="1" eaLnBrk="1" hangingPunct="1"/>
            <a:r>
              <a:rPr lang="zh-CN" altLang="en-US" sz="2200" b="1" dirty="0"/>
              <a:t>则</a:t>
            </a:r>
            <a:r>
              <a:rPr lang="en-US" altLang="zh-CN" sz="2200" b="1" i="1" dirty="0"/>
              <a:t>u</a:t>
            </a:r>
            <a:r>
              <a:rPr lang="zh-CN" altLang="en-US" sz="2200" b="1" dirty="0"/>
              <a:t>节点的邻居与局部树节点的距离可能会减小，因此需要重新计算距离</a:t>
            </a:r>
            <a:endParaRPr lang="en-US" sz="2200" b="1" dirty="0"/>
          </a:p>
          <a:p>
            <a:pPr lvl="1" eaLnBrk="1" hangingPunct="1"/>
            <a:r>
              <a:rPr lang="zh-CN" altLang="en-US" sz="2200" b="1" dirty="0"/>
              <a:t>在这个过程中，我们需要快速访问</a:t>
            </a:r>
            <a:r>
              <a:rPr lang="en-US" altLang="zh-CN" sz="2200" b="1" dirty="0"/>
              <a:t>u</a:t>
            </a:r>
            <a:r>
              <a:rPr lang="zh-CN" altLang="en-US" sz="2200" b="1" dirty="0"/>
              <a:t>节点的邻居</a:t>
            </a:r>
            <a:endParaRPr lang="en-US" sz="2200" b="1" dirty="0"/>
          </a:p>
          <a:p>
            <a:pPr eaLnBrk="1" hangingPunct="1"/>
            <a:r>
              <a:rPr lang="zh-CN" altLang="en-US" sz="2400" b="1" dirty="0"/>
              <a:t>使用邻接表比较合理</a:t>
            </a:r>
            <a:r>
              <a:rPr lang="en-US" sz="2400" b="1" dirty="0"/>
              <a:t>  </a:t>
            </a:r>
          </a:p>
        </p:txBody>
      </p:sp>
    </p:spTree>
    <p:extLst>
      <p:ext uri="{BB962C8B-B14F-4D97-AF65-F5344CB8AC3E}">
        <p14:creationId xmlns:p14="http://schemas.microsoft.com/office/powerpoint/2010/main" val="8416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746" name="Picture 2"/>
          <p:cNvPicPr>
            <a:picLocks noChangeAspect="1" noChangeArrowheads="1"/>
          </p:cNvPicPr>
          <p:nvPr/>
        </p:nvPicPr>
        <p:blipFill>
          <a:blip r:embed="rId2" cstate="print"/>
          <a:srcRect/>
          <a:stretch>
            <a:fillRect/>
          </a:stretch>
        </p:blipFill>
        <p:spPr bwMode="auto">
          <a:xfrm>
            <a:off x="0" y="2133600"/>
            <a:ext cx="5467350" cy="4162425"/>
          </a:xfrm>
          <a:prstGeom prst="rect">
            <a:avLst/>
          </a:prstGeom>
          <a:noFill/>
          <a:ln w="9525">
            <a:noFill/>
            <a:miter lim="800000"/>
            <a:headEnd/>
            <a:tailEnd/>
          </a:ln>
        </p:spPr>
      </p:pic>
      <p:sp>
        <p:nvSpPr>
          <p:cNvPr id="3" name="TextBox 2"/>
          <p:cNvSpPr txBox="1"/>
          <p:nvPr/>
        </p:nvSpPr>
        <p:spPr>
          <a:xfrm>
            <a:off x="5715000" y="1752600"/>
            <a:ext cx="2895600" cy="707886"/>
          </a:xfrm>
          <a:prstGeom prst="rect">
            <a:avLst/>
          </a:prstGeom>
          <a:noFill/>
        </p:spPr>
        <p:txBody>
          <a:bodyPr wrap="square" rtlCol="0">
            <a:spAutoFit/>
          </a:bodyPr>
          <a:lstStyle/>
          <a:p>
            <a:r>
              <a:rPr lang="zh-CN" altLang="en-US" dirty="0"/>
              <a:t>写出</a:t>
            </a:r>
            <a:r>
              <a:rPr lang="en-US" altLang="zh-CN" dirty="0"/>
              <a:t>Prime</a:t>
            </a:r>
            <a:r>
              <a:rPr lang="zh-CN" altLang="en-US"/>
              <a:t>的优先队列演化过程</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err="1">
                <a:solidFill>
                  <a:srgbClr val="0000CC"/>
                </a:solidFill>
              </a:rPr>
              <a:t>Kruskal</a:t>
            </a:r>
            <a:r>
              <a:rPr lang="zh-CN" altLang="en-US" sz="3600" b="1" dirty="0">
                <a:solidFill>
                  <a:srgbClr val="0000CC"/>
                </a:solidFill>
              </a:rPr>
              <a:t>、</a:t>
            </a:r>
            <a:r>
              <a:rPr lang="en-US" altLang="zh-CN" sz="3600" b="1" dirty="0">
                <a:solidFill>
                  <a:srgbClr val="0000CC"/>
                </a:solidFill>
              </a:rPr>
              <a:t> Prim</a:t>
            </a:r>
            <a:r>
              <a:rPr lang="zh-CN" altLang="en-US" sz="3600" b="1" dirty="0">
                <a:solidFill>
                  <a:srgbClr val="0000CC"/>
                </a:solidFill>
              </a:rPr>
              <a:t>算法比较</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a:t>它们都有相同的复杂度</a:t>
            </a:r>
            <a:r>
              <a:rPr lang="en-US" sz="2400" b="1" dirty="0"/>
              <a:t>: </a:t>
            </a:r>
            <a:r>
              <a:rPr lang="en-US" sz="2400" b="1" i="1" dirty="0"/>
              <a:t>O</a:t>
            </a:r>
            <a:r>
              <a:rPr lang="en-US" sz="2400" b="1" dirty="0"/>
              <a:t>(|</a:t>
            </a:r>
            <a:r>
              <a:rPr lang="en-US" sz="2400" b="1" i="1" dirty="0"/>
              <a:t>E</a:t>
            </a:r>
            <a:r>
              <a:rPr lang="en-US" sz="2400" b="1" dirty="0"/>
              <a:t>| </a:t>
            </a:r>
            <a:r>
              <a:rPr lang="en-US" sz="2400" b="1" dirty="0" err="1"/>
              <a:t>lg</a:t>
            </a:r>
            <a:r>
              <a:rPr lang="en-US" sz="2400" b="1" dirty="0"/>
              <a:t> |</a:t>
            </a:r>
            <a:r>
              <a:rPr lang="en-US" sz="2400" b="1" i="1" dirty="0"/>
              <a:t>V</a:t>
            </a:r>
            <a:r>
              <a:rPr lang="en-US" sz="2400" b="1" dirty="0"/>
              <a:t>|).</a:t>
            </a:r>
          </a:p>
          <a:p>
            <a:pPr lvl="1"/>
            <a:r>
              <a:rPr lang="en-US" sz="2200" b="1" dirty="0" err="1"/>
              <a:t>Kruskal</a:t>
            </a:r>
            <a:r>
              <a:rPr lang="en-US" sz="2200" b="1" dirty="0"/>
              <a:t>: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E</a:t>
            </a:r>
            <a:r>
              <a:rPr lang="en-US" sz="2200" b="1" dirty="0"/>
              <a:t>|)</a:t>
            </a:r>
          </a:p>
          <a:p>
            <a:pPr lvl="1"/>
            <a:r>
              <a:rPr lang="en-US" sz="2200" b="1" dirty="0"/>
              <a:t>Prim: </a:t>
            </a:r>
            <a:r>
              <a:rPr lang="en-US" sz="2200" b="1" i="1" dirty="0"/>
              <a:t>O</a:t>
            </a:r>
            <a:r>
              <a:rPr lang="en-US" sz="2200" b="1" dirty="0"/>
              <a:t>(|</a:t>
            </a:r>
            <a:r>
              <a:rPr lang="en-US" sz="2200" b="1" i="1" dirty="0"/>
              <a:t>V</a:t>
            </a:r>
            <a:r>
              <a:rPr lang="en-US" sz="2200" b="1" dirty="0"/>
              <a:t>| </a:t>
            </a:r>
            <a:r>
              <a:rPr lang="en-US" sz="2200" b="1" dirty="0" err="1"/>
              <a:t>lg</a:t>
            </a:r>
            <a:r>
              <a:rPr lang="en-US" sz="2200" b="1" dirty="0"/>
              <a:t> |</a:t>
            </a:r>
            <a:r>
              <a:rPr lang="en-US" sz="2200" b="1" i="1" dirty="0"/>
              <a:t>V</a:t>
            </a:r>
            <a:r>
              <a:rPr lang="en-US" sz="2200" b="1" dirty="0"/>
              <a:t>|) +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V</a:t>
            </a:r>
            <a:r>
              <a:rPr lang="en-US" sz="2200" b="1" dirty="0"/>
              <a:t>|)</a:t>
            </a:r>
          </a:p>
          <a:p>
            <a:pPr lvl="1"/>
            <a:r>
              <a:rPr lang="zh-CN" altLang="en-US" sz="2200" b="1" dirty="0"/>
              <a:t>当</a:t>
            </a:r>
            <a:r>
              <a:rPr lang="en-US" altLang="zh-CN" sz="2200" b="1" dirty="0"/>
              <a:t>|</a:t>
            </a:r>
            <a:r>
              <a:rPr lang="en-US" altLang="zh-CN" sz="2200" b="1" i="1" dirty="0"/>
              <a:t>E</a:t>
            </a:r>
            <a:r>
              <a:rPr lang="en-US" altLang="zh-CN" sz="2200" b="1" dirty="0"/>
              <a:t>|</a:t>
            </a:r>
            <a:r>
              <a:rPr lang="zh-CN" altLang="en-US" sz="2200" b="1" dirty="0"/>
              <a:t>比较小时</a:t>
            </a:r>
            <a:r>
              <a:rPr lang="en-US" sz="2200" b="1" dirty="0" err="1"/>
              <a:t>Kruskal</a:t>
            </a:r>
            <a:r>
              <a:rPr lang="en-US" sz="2200" b="1" dirty="0"/>
              <a:t> </a:t>
            </a:r>
            <a:r>
              <a:rPr lang="zh-CN" altLang="en-US" sz="2200" b="1" dirty="0"/>
              <a:t>算法要好</a:t>
            </a:r>
            <a:r>
              <a:rPr lang="en-US" sz="2200" b="1" dirty="0"/>
              <a:t>(</a:t>
            </a:r>
            <a:r>
              <a:rPr lang="zh-CN" altLang="en-US" sz="2200" b="1" dirty="0"/>
              <a:t>稀疏图</a:t>
            </a:r>
            <a:r>
              <a:rPr lang="en-US" sz="2200" b="1" dirty="0"/>
              <a:t>)</a:t>
            </a:r>
          </a:p>
          <a:p>
            <a:pPr lvl="1"/>
            <a:r>
              <a:rPr lang="zh-CN" altLang="en-US" sz="2200" b="1" dirty="0"/>
              <a:t>当</a:t>
            </a:r>
            <a:r>
              <a:rPr lang="en-US" altLang="zh-CN" sz="2200" b="1" dirty="0"/>
              <a:t>|</a:t>
            </a:r>
            <a:r>
              <a:rPr lang="en-US" altLang="zh-CN" sz="2200" b="1" i="1" dirty="0"/>
              <a:t>V</a:t>
            </a:r>
            <a:r>
              <a:rPr lang="en-US" altLang="zh-CN" sz="2200" b="1" dirty="0"/>
              <a:t>| &lt;&lt; |</a:t>
            </a:r>
            <a:r>
              <a:rPr lang="en-US" altLang="zh-CN" sz="2200" b="1" i="1" dirty="0"/>
              <a:t>E</a:t>
            </a:r>
            <a:r>
              <a:rPr lang="en-US" altLang="zh-CN" sz="2200" b="1" dirty="0"/>
              <a:t>|</a:t>
            </a:r>
            <a:r>
              <a:rPr lang="zh-CN" altLang="en-US" sz="2200" b="1" dirty="0"/>
              <a:t>时，</a:t>
            </a:r>
            <a:r>
              <a:rPr lang="en-US" sz="2200" b="1" dirty="0"/>
              <a:t>Prim</a:t>
            </a:r>
            <a:r>
              <a:rPr lang="zh-CN" altLang="en-US" sz="2200" b="1" dirty="0"/>
              <a:t>算法要好</a:t>
            </a:r>
            <a:r>
              <a:rPr lang="en-US" altLang="zh-CN" sz="2200" b="1" dirty="0"/>
              <a:t>(</a:t>
            </a:r>
            <a:r>
              <a:rPr lang="zh-CN" altLang="en-US" sz="2200" b="1" dirty="0"/>
              <a:t>稠密图</a:t>
            </a:r>
            <a:r>
              <a:rPr lang="en-US" altLang="zh-CN" sz="2200" b="1" dirty="0"/>
              <a:t>)</a:t>
            </a:r>
            <a:endParaRPr lang="en-US" sz="2200" b="1" dirty="0"/>
          </a:p>
          <a:p>
            <a:r>
              <a:rPr lang="zh-CN" altLang="en-US" sz="2400" b="1" dirty="0"/>
              <a:t>哪个方法更容易实现</a:t>
            </a:r>
            <a:r>
              <a:rPr lang="en-US" sz="2400" b="1" dirty="0"/>
              <a:t>?</a:t>
            </a:r>
          </a:p>
          <a:p>
            <a:pPr lvl="1"/>
            <a:r>
              <a:rPr lang="en-US" sz="2200" b="1" dirty="0" err="1"/>
              <a:t>Kruskal</a:t>
            </a:r>
            <a:r>
              <a:rPr lang="zh-CN" altLang="en-US" sz="2200" b="1" dirty="0"/>
              <a:t>算法要容易实现一些</a:t>
            </a:r>
            <a:r>
              <a:rPr lang="en-US" sz="2200" b="1" dirty="0"/>
              <a:t>.</a:t>
            </a:r>
          </a:p>
        </p:txBody>
      </p:sp>
    </p:spTree>
    <p:extLst>
      <p:ext uri="{BB962C8B-B14F-4D97-AF65-F5344CB8AC3E}">
        <p14:creationId xmlns:p14="http://schemas.microsoft.com/office/powerpoint/2010/main" val="13594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295400" y="3657600"/>
            <a:ext cx="6696744" cy="2921928"/>
          </a:xfrm>
          <a:prstGeom prst="rect">
            <a:avLst/>
          </a:prstGeom>
          <a:noFill/>
          <a:ln w="9525">
            <a:noFill/>
            <a:miter lim="800000"/>
            <a:headEnd/>
            <a:tailEnd/>
          </a:ln>
        </p:spPr>
      </p:pic>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8153400" cy="4724400"/>
          </a:xfrm>
        </p:spPr>
        <p:txBody>
          <a:bodyPr/>
          <a:lstStyle/>
          <a:p>
            <a:r>
              <a:rPr lang="zh-CN" altLang="en-US" sz="2400" dirty="0">
                <a:latin typeface="+mj-lt"/>
                <a:ea typeface="黑体" pitchFamily="49" charset="-122"/>
              </a:rPr>
              <a:t>网络是一个有向图</a:t>
            </a:r>
            <a:r>
              <a:rPr lang="en-US" altLang="zh-CN" sz="2400" i="1" dirty="0">
                <a:latin typeface="+mj-lt"/>
                <a:ea typeface="黑体" pitchFamily="49" charset="-122"/>
              </a:rPr>
              <a:t>G=</a:t>
            </a:r>
            <a:r>
              <a:rPr lang="zh-CN" altLang="en-US" sz="2400" i="1" dirty="0">
                <a:latin typeface="+mj-lt"/>
                <a:ea typeface="黑体" pitchFamily="49" charset="-122"/>
              </a:rPr>
              <a:t>（</a:t>
            </a:r>
            <a:r>
              <a:rPr lang="en-US" altLang="zh-CN" sz="2400" i="1" dirty="0">
                <a:latin typeface="+mj-lt"/>
                <a:ea typeface="黑体" pitchFamily="49" charset="-122"/>
              </a:rPr>
              <a:t>V</a:t>
            </a:r>
            <a:r>
              <a:rPr lang="zh-CN" altLang="en-US" sz="2400" i="1" dirty="0">
                <a:latin typeface="+mj-lt"/>
                <a:ea typeface="黑体" pitchFamily="49" charset="-122"/>
              </a:rPr>
              <a:t>，</a:t>
            </a:r>
            <a:r>
              <a:rPr lang="en-US" altLang="zh-CN" sz="2400" i="1" dirty="0">
                <a:latin typeface="+mj-lt"/>
                <a:ea typeface="黑体" pitchFamily="49" charset="-122"/>
              </a:rPr>
              <a:t>E</a:t>
            </a:r>
            <a:r>
              <a:rPr lang="zh-CN" altLang="en-US" sz="2400" i="1" dirty="0">
                <a:latin typeface="+mj-lt"/>
                <a:ea typeface="黑体" pitchFamily="49" charset="-122"/>
              </a:rPr>
              <a:t>）</a:t>
            </a:r>
            <a:r>
              <a:rPr lang="zh-CN" altLang="en-US" sz="2400" dirty="0">
                <a:latin typeface="+mj-lt"/>
                <a:ea typeface="黑体" pitchFamily="49" charset="-122"/>
              </a:rPr>
              <a:t>，其中每条边</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均有一非负容量</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如果</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不是</a:t>
            </a:r>
            <a:r>
              <a:rPr lang="en-US" altLang="zh-CN" sz="2400" i="1" dirty="0">
                <a:latin typeface="+mj-lt"/>
                <a:ea typeface="黑体" pitchFamily="49" charset="-122"/>
              </a:rPr>
              <a:t>E</a:t>
            </a:r>
            <a:r>
              <a:rPr lang="zh-CN" altLang="en-US" sz="2400" dirty="0">
                <a:latin typeface="+mj-lt"/>
                <a:ea typeface="黑体" pitchFamily="49" charset="-122"/>
              </a:rPr>
              <a:t>中的边，则假定</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流网络中有两个特别的顶点：</a:t>
            </a:r>
            <a:r>
              <a:rPr lang="zh-CN" altLang="en-US" sz="2400" i="1" dirty="0">
                <a:solidFill>
                  <a:srgbClr val="FF0000"/>
                </a:solidFill>
                <a:latin typeface="+mj-lt"/>
                <a:ea typeface="黑体" pitchFamily="49" charset="-122"/>
              </a:rPr>
              <a:t>源点</a:t>
            </a:r>
            <a:r>
              <a:rPr lang="en-US" altLang="zh-CN" sz="2400" i="1" dirty="0">
                <a:solidFill>
                  <a:srgbClr val="FF0000"/>
                </a:solidFill>
                <a:latin typeface="+mj-lt"/>
                <a:ea typeface="黑体" pitchFamily="49" charset="-122"/>
              </a:rPr>
              <a:t>s</a:t>
            </a:r>
            <a:r>
              <a:rPr lang="zh-CN" altLang="en-US" sz="2400" dirty="0">
                <a:latin typeface="+mj-lt"/>
                <a:ea typeface="黑体" pitchFamily="49" charset="-122"/>
              </a:rPr>
              <a:t>和</a:t>
            </a:r>
            <a:r>
              <a:rPr lang="zh-CN" altLang="en-US" sz="2400" i="1" dirty="0">
                <a:solidFill>
                  <a:srgbClr val="FF0000"/>
                </a:solidFill>
                <a:latin typeface="+mj-lt"/>
                <a:ea typeface="黑体" pitchFamily="49" charset="-122"/>
              </a:rPr>
              <a:t>汇点</a:t>
            </a:r>
            <a:r>
              <a:rPr lang="en-US" altLang="zh-CN" sz="2400" i="1" dirty="0">
                <a:solidFill>
                  <a:srgbClr val="FF0000"/>
                </a:solidFill>
                <a:latin typeface="+mj-lt"/>
                <a:ea typeface="黑体" pitchFamily="49" charset="-122"/>
              </a:rPr>
              <a:t>t</a:t>
            </a:r>
            <a:r>
              <a:rPr lang="zh-CN" altLang="en-US" sz="2400" dirty="0">
                <a:latin typeface="+mj-lt"/>
                <a:ea typeface="黑体" pitchFamily="49" charset="-122"/>
              </a:rPr>
              <a:t>。为方便起见，假定每个顶点均处于从源点到汇点的某条路径上。</a:t>
            </a:r>
          </a:p>
          <a:p>
            <a:endParaRPr lang="zh-CN" altLang="en-US" dirty="0"/>
          </a:p>
        </p:txBody>
      </p:sp>
    </p:spTree>
    <p:extLst>
      <p:ext uri="{BB962C8B-B14F-4D97-AF65-F5344CB8AC3E}">
        <p14:creationId xmlns:p14="http://schemas.microsoft.com/office/powerpoint/2010/main" val="20186614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是一个流网络，其容量函数为</a:t>
            </a:r>
            <a:r>
              <a:rPr lang="en-US" altLang="zh-CN" sz="2400" i="1" dirty="0">
                <a:latin typeface="+mj-lt"/>
                <a:ea typeface="黑体" pitchFamily="2" charset="-122"/>
              </a:rPr>
              <a:t>c</a:t>
            </a:r>
            <a:r>
              <a:rPr lang="zh-CN" altLang="en-US" sz="2400" dirty="0">
                <a:latin typeface="+mj-lt"/>
                <a:ea typeface="黑体" pitchFamily="2" charset="-122"/>
              </a:rPr>
              <a:t>。设</a:t>
            </a:r>
            <a:r>
              <a:rPr lang="en-US" altLang="zh-CN" sz="2400" i="1" dirty="0">
                <a:latin typeface="+mj-lt"/>
                <a:ea typeface="黑体" pitchFamily="2" charset="-122"/>
              </a:rPr>
              <a:t>s</a:t>
            </a:r>
            <a:r>
              <a:rPr lang="zh-CN" altLang="en-US" sz="2400" dirty="0">
                <a:latin typeface="+mj-lt"/>
                <a:ea typeface="黑体" pitchFamily="2" charset="-122"/>
              </a:rPr>
              <a:t>为网络的源点，</a:t>
            </a:r>
            <a:r>
              <a:rPr lang="en-US" altLang="zh-CN" sz="2400" i="1" dirty="0">
                <a:latin typeface="+mj-lt"/>
                <a:ea typeface="黑体" pitchFamily="2" charset="-122"/>
              </a:rPr>
              <a:t>t</a:t>
            </a:r>
            <a:r>
              <a:rPr lang="zh-CN" altLang="en-US" sz="2400" dirty="0">
                <a:latin typeface="+mj-lt"/>
                <a:ea typeface="黑体" pitchFamily="2" charset="-122"/>
              </a:rPr>
              <a:t>为汇点。</a:t>
            </a:r>
            <a:r>
              <a:rPr lang="en-US" altLang="zh-CN" sz="2400" i="1" dirty="0">
                <a:latin typeface="+mj-lt"/>
                <a:ea typeface="黑体" pitchFamily="2" charset="-122"/>
              </a:rPr>
              <a:t>G</a:t>
            </a:r>
            <a:r>
              <a:rPr lang="zh-CN" altLang="en-US" sz="2400" dirty="0">
                <a:latin typeface="+mj-lt"/>
                <a:ea typeface="黑体" pitchFamily="2" charset="-122"/>
              </a:rPr>
              <a:t>的流是一个</a:t>
            </a:r>
            <a:r>
              <a:rPr lang="zh-CN" altLang="en-US" sz="2400" b="1" i="1" dirty="0">
                <a:solidFill>
                  <a:srgbClr val="C00000"/>
                </a:solidFill>
                <a:latin typeface="+mj-lt"/>
                <a:ea typeface="黑体" pitchFamily="2" charset="-122"/>
              </a:rPr>
              <a:t>实值函数 </a:t>
            </a:r>
            <a:r>
              <a:rPr lang="en-US" altLang="zh-CN" sz="2400" b="1" i="1" dirty="0">
                <a:solidFill>
                  <a:srgbClr val="C00000"/>
                </a:solidFill>
                <a:latin typeface="+mj-lt"/>
                <a:ea typeface="黑体" pitchFamily="2" charset="-122"/>
              </a:rPr>
              <a:t>f</a:t>
            </a:r>
            <a:r>
              <a:rPr lang="en-US" altLang="zh-CN" sz="2400" i="1" dirty="0">
                <a:latin typeface="+mj-lt"/>
                <a:ea typeface="黑体" pitchFamily="2" charset="-122"/>
              </a:rPr>
              <a:t>: V×V→R</a:t>
            </a:r>
            <a:r>
              <a:rPr lang="en-US" altLang="zh-CN" sz="2400" dirty="0">
                <a:latin typeface="+mj-lt"/>
                <a:ea typeface="黑体" pitchFamily="2" charset="-122"/>
              </a:rPr>
              <a:t>,</a:t>
            </a:r>
            <a:r>
              <a:rPr lang="zh-CN" altLang="en-US" sz="2400" dirty="0">
                <a:latin typeface="+mj-lt"/>
                <a:ea typeface="黑体" pitchFamily="2" charset="-122"/>
              </a:rPr>
              <a:t>且满足下列三个性质：</a:t>
            </a:r>
            <a:endParaRPr lang="en-US" altLang="zh-CN" sz="2400" dirty="0">
              <a:latin typeface="+mj-lt"/>
              <a:ea typeface="黑体" pitchFamily="2" charset="-122"/>
            </a:endParaRPr>
          </a:p>
          <a:p>
            <a:pPr marL="0" indent="0">
              <a:buNone/>
            </a:pPr>
            <a:r>
              <a:rPr lang="zh-CN" altLang="en-US" sz="2400" b="1" i="1" dirty="0">
                <a:effectLst>
                  <a:outerShdw blurRad="38100" dist="38100" dir="2700000" algn="tl">
                    <a:srgbClr val="000000">
                      <a:alpha val="43137"/>
                    </a:srgbClr>
                  </a:outerShdw>
                </a:effectLst>
                <a:latin typeface="+mj-lt"/>
                <a:ea typeface="黑体" pitchFamily="2" charset="-122"/>
              </a:rPr>
              <a:t>    容量限制</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p>
          <a:p>
            <a:pPr marL="0" indent="0">
              <a:buNone/>
            </a:pPr>
            <a:r>
              <a:rPr lang="en-US" altLang="zh-CN" sz="2400" b="1" i="1" dirty="0">
                <a:solidFill>
                  <a:srgbClr val="FF0000"/>
                </a:solidFill>
                <a:effectLst>
                  <a:outerShdw blurRad="38100" dist="38100" dir="2700000" algn="tl">
                    <a:srgbClr val="000000">
                      <a:alpha val="43137"/>
                    </a:srgbClr>
                  </a:outerShdw>
                </a:effectLst>
                <a:latin typeface="+mj-lt"/>
                <a:ea typeface="黑体" pitchFamily="2" charset="-122"/>
              </a:rPr>
              <a:t>    </a:t>
            </a:r>
            <a:r>
              <a:rPr lang="zh-CN" altLang="en-US" sz="2400" b="1" i="1" dirty="0">
                <a:solidFill>
                  <a:srgbClr val="FF0000"/>
                </a:solidFill>
                <a:effectLst>
                  <a:outerShdw blurRad="38100" dist="38100" dir="2700000" algn="tl">
                    <a:srgbClr val="000000">
                      <a:alpha val="43137"/>
                    </a:srgbClr>
                  </a:outerShdw>
                </a:effectLst>
                <a:latin typeface="+mj-lt"/>
                <a:ea typeface="黑体" pitchFamily="2" charset="-122"/>
              </a:rPr>
              <a:t>反对称性</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p>
          <a:p>
            <a:pPr marL="0" indent="0">
              <a:buNone/>
            </a:pPr>
            <a:r>
              <a:rPr lang="zh-CN" altLang="en-US" sz="2400" b="1" i="1" dirty="0">
                <a:solidFill>
                  <a:srgbClr val="0070C0"/>
                </a:solidFill>
                <a:effectLst>
                  <a:outerShdw blurRad="38100" dist="38100" dir="2700000" algn="tl">
                    <a:srgbClr val="000000">
                      <a:alpha val="43137"/>
                    </a:srgbClr>
                  </a:outerShdw>
                </a:effectLst>
                <a:latin typeface="+mj-lt"/>
                <a:ea typeface="黑体" pitchFamily="2" charset="-122"/>
              </a:rPr>
              <a:t>    流守恒性</a:t>
            </a:r>
            <a:r>
              <a:rPr lang="zh-CN" altLang="en-US" sz="2400" dirty="0">
                <a:latin typeface="+mj-lt"/>
                <a:ea typeface="黑体" pitchFamily="2" charset="-122"/>
              </a:rPr>
              <a:t>：对所有</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要求</a:t>
            </a:r>
            <a:endParaRPr lang="en-US" altLang="zh-CN" sz="2400" dirty="0">
              <a:latin typeface="+mj-lt"/>
              <a:ea typeface="黑体" pitchFamily="2" charset="-122"/>
            </a:endParaRPr>
          </a:p>
          <a:p>
            <a:pPr marL="0" indent="0">
              <a:buNone/>
            </a:pPr>
            <a:r>
              <a:rPr lang="zh-CN" altLang="en-US" sz="2400" dirty="0">
                <a:latin typeface="+mj-lt"/>
                <a:ea typeface="黑体" pitchFamily="2" charset="-122"/>
              </a:rPr>
              <a:t>则称</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是从顶点</a:t>
            </a:r>
            <a:r>
              <a:rPr lang="en-US" altLang="zh-CN" sz="2400" dirty="0">
                <a:latin typeface="+mj-lt"/>
                <a:ea typeface="黑体" pitchFamily="2" charset="-122"/>
              </a:rPr>
              <a:t>u</a:t>
            </a:r>
            <a:r>
              <a:rPr lang="zh-CN" altLang="en-US" sz="2400" dirty="0">
                <a:latin typeface="+mj-lt"/>
                <a:ea typeface="黑体" pitchFamily="2" charset="-122"/>
              </a:rPr>
              <a:t>到顶点</a:t>
            </a:r>
            <a:r>
              <a:rPr lang="en-US" altLang="zh-CN" sz="2400" dirty="0">
                <a:latin typeface="+mj-lt"/>
                <a:ea typeface="黑体" pitchFamily="2" charset="-122"/>
              </a:rPr>
              <a:t>v</a:t>
            </a:r>
            <a:r>
              <a:rPr lang="zh-CN" altLang="en-US" sz="2400" dirty="0">
                <a:latin typeface="+mj-lt"/>
                <a:ea typeface="黑体" pitchFamily="2" charset="-122"/>
              </a:rPr>
              <a:t>的流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1499337517"/>
              </p:ext>
            </p:extLst>
          </p:nvPr>
        </p:nvGraphicFramePr>
        <p:xfrm>
          <a:off x="5607678" y="3450266"/>
          <a:ext cx="1728788" cy="533400"/>
        </p:xfrm>
        <a:graphic>
          <a:graphicData uri="http://schemas.openxmlformats.org/presentationml/2006/ole">
            <mc:AlternateContent xmlns:mc="http://schemas.openxmlformats.org/markup-compatibility/2006">
              <mc:Choice xmlns:v="urn:schemas-microsoft-com:vml" Requires="v">
                <p:oleObj name="公式" r:id="rId3" imgW="876300" imgH="342900" progId="">
                  <p:embed/>
                </p:oleObj>
              </mc:Choice>
              <mc:Fallback>
                <p:oleObj name="公式" r:id="rId3" imgW="876300" imgH="342900" progId="">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678" y="3450266"/>
                        <a:ext cx="17287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3984625" y="4002087"/>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7443034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流的三个性质：</a:t>
            </a:r>
            <a:endParaRPr lang="en-US" altLang="zh-CN" sz="2400" dirty="0">
              <a:latin typeface="+mj-lt"/>
              <a:ea typeface="黑体" pitchFamily="2" charset="-122"/>
            </a:endParaRPr>
          </a:p>
          <a:p>
            <a:pPr lvl="1"/>
            <a:r>
              <a:rPr lang="zh-CN" altLang="en-US" sz="2000" dirty="0">
                <a:latin typeface="黑体" pitchFamily="2" charset="-122"/>
                <a:ea typeface="黑体" pitchFamily="2" charset="-122"/>
              </a:rPr>
              <a:t>容量限制说明从一个顶点到另一个顶点的网络流不能超过设定的容量</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反对称性说明从顶点</a:t>
            </a:r>
            <a:r>
              <a:rPr lang="en-US" altLang="zh-CN" sz="2000" dirty="0">
                <a:latin typeface="黑体" pitchFamily="2" charset="-122"/>
                <a:ea typeface="黑体" pitchFamily="2" charset="-122"/>
              </a:rPr>
              <a:t>u</a:t>
            </a:r>
            <a:r>
              <a:rPr lang="zh-CN" altLang="en-US" sz="2000" dirty="0">
                <a:latin typeface="黑体" pitchFamily="2" charset="-122"/>
                <a:ea typeface="黑体" pitchFamily="2" charset="-122"/>
              </a:rPr>
              <a:t>到顶点</a:t>
            </a:r>
            <a:r>
              <a:rPr lang="en-US" altLang="zh-CN" sz="2000" dirty="0">
                <a:latin typeface="黑体" pitchFamily="2" charset="-122"/>
                <a:ea typeface="黑体" pitchFamily="2" charset="-122"/>
              </a:rPr>
              <a:t>v</a:t>
            </a:r>
            <a:r>
              <a:rPr lang="zh-CN" altLang="en-US" sz="2000" dirty="0">
                <a:latin typeface="黑体" pitchFamily="2" charset="-122"/>
                <a:ea typeface="黑体" pitchFamily="2" charset="-122"/>
              </a:rPr>
              <a:t>的流是其反向流的取负</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流守恒性说明从非源点或非汇点的顶点出发的总网络流为</a:t>
            </a:r>
            <a:r>
              <a:rPr lang="en-US" altLang="zh-CN" sz="2000" dirty="0">
                <a:latin typeface="黑体" pitchFamily="2" charset="-122"/>
                <a:ea typeface="黑体" pitchFamily="2" charset="-122"/>
              </a:rPr>
              <a:t>0</a:t>
            </a:r>
          </a:p>
          <a:p>
            <a:endParaRPr lang="en-US" altLang="zh-CN" sz="2400" dirty="0">
              <a:latin typeface="+mj-lt"/>
              <a:ea typeface="黑体" pitchFamily="2" charset="-122"/>
            </a:endParaRPr>
          </a:p>
          <a:p>
            <a:r>
              <a:rPr lang="zh-CN" altLang="en-US" sz="2400" dirty="0">
                <a:latin typeface="黑体" pitchFamily="2" charset="-122"/>
                <a:ea typeface="黑体" pitchFamily="2" charset="-122"/>
              </a:rPr>
              <a:t>对任意点（除了源点和汇点）：</a:t>
            </a:r>
            <a:endParaRPr lang="en-US" altLang="zh-CN" sz="2400" dirty="0">
              <a:latin typeface="黑体" pitchFamily="2" charset="-122"/>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141129715"/>
              </p:ext>
            </p:extLst>
          </p:nvPr>
        </p:nvGraphicFramePr>
        <p:xfrm>
          <a:off x="2057400" y="4238635"/>
          <a:ext cx="1728787" cy="719137"/>
        </p:xfrm>
        <a:graphic>
          <a:graphicData uri="http://schemas.openxmlformats.org/presentationml/2006/ole">
            <mc:AlternateContent xmlns:mc="http://schemas.openxmlformats.org/markup-compatibility/2006">
              <mc:Choice xmlns:v="urn:schemas-microsoft-com:vml" Requires="v">
                <p:oleObj name="公式" r:id="rId3" imgW="876300" imgH="342900" progId="">
                  <p:embed/>
                </p:oleObj>
              </mc:Choice>
              <mc:Fallback>
                <p:oleObj name="公式" r:id="rId3" imgW="876300" imgH="342900" progId="">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4238635"/>
                        <a:ext cx="1728787"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4105444" y="3953646"/>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2334540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i="1" dirty="0">
                <a:solidFill>
                  <a:srgbClr val="C00000"/>
                </a:solidFill>
                <a:latin typeface="黑体" pitchFamily="2" charset="-122"/>
                <a:ea typeface="黑体" pitchFamily="2" charset="-122"/>
              </a:rPr>
              <a:t>正网络流</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lvl="1"/>
            <a:r>
              <a:rPr lang="zh-CN" altLang="en-US" dirty="0">
                <a:latin typeface="黑体" pitchFamily="2" charset="-122"/>
                <a:ea typeface="黑体" pitchFamily="2" charset="-122"/>
              </a:rPr>
              <a:t>进入一个顶点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的总的正网络流定义为：</a:t>
            </a:r>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r>
              <a:rPr lang="zh-CN" altLang="en-US" dirty="0">
                <a:latin typeface="黑体" pitchFamily="2" charset="-122"/>
                <a:ea typeface="黑体" pitchFamily="2" charset="-122"/>
              </a:rPr>
              <a:t>离开顶点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的网络流定义为</a:t>
            </a:r>
            <a:r>
              <a:rPr lang="en-US" altLang="zh-CN" dirty="0">
                <a:latin typeface="黑体" pitchFamily="2" charset="-122"/>
                <a:ea typeface="黑体" pitchFamily="2" charset="-122"/>
              </a:rPr>
              <a:t>:</a:t>
            </a:r>
          </a:p>
          <a:p>
            <a:endParaRPr lang="en-US" altLang="zh-CN" dirty="0">
              <a:latin typeface="黑体" pitchFamily="2" charset="-122"/>
              <a:ea typeface="黑体" pitchFamily="2" charset="-122"/>
            </a:endParaRPr>
          </a:p>
          <a:p>
            <a:endParaRPr lang="en-US" altLang="zh-CN" sz="2400" dirty="0">
              <a:latin typeface="+mj-lt"/>
              <a:ea typeface="黑体" pitchFamily="2" charset="-122"/>
            </a:endParaRPr>
          </a:p>
          <a:p>
            <a:r>
              <a:rPr lang="zh-CN" altLang="en-US" sz="2400" dirty="0">
                <a:ea typeface="黑体" pitchFamily="2" charset="-122"/>
              </a:rPr>
              <a:t>定义某个顶点处的总的净流为离开该顶点的总的正流量减去进入该顶点的总的正流量。</a:t>
            </a:r>
            <a:endParaRPr lang="en-US" altLang="zh-CN" sz="2400" dirty="0">
              <a:ea typeface="黑体" pitchFamily="2" charset="-122"/>
            </a:endParaRPr>
          </a:p>
          <a:p>
            <a:r>
              <a:rPr lang="zh-CN" altLang="en-US" sz="2400" dirty="0">
                <a:ea typeface="黑体" pitchFamily="2" charset="-122"/>
              </a:rPr>
              <a:t>根据</a:t>
            </a:r>
            <a:r>
              <a:rPr lang="zh-CN" altLang="en-US" sz="2400" i="1" dirty="0">
                <a:solidFill>
                  <a:srgbClr val="C00000"/>
                </a:solidFill>
                <a:ea typeface="黑体" pitchFamily="2" charset="-122"/>
              </a:rPr>
              <a:t>流守恒性</a:t>
            </a:r>
            <a:r>
              <a:rPr lang="zh-CN" altLang="en-US" sz="2400" dirty="0">
                <a:ea typeface="黑体" pitchFamily="2" charset="-122"/>
              </a:rPr>
              <a:t>，进入某个非源点非汇点顶点的正网络流必须等于离开该是顶点的正网络流</a:t>
            </a:r>
            <a:endParaRPr lang="en-US" altLang="zh-CN" sz="2400" dirty="0">
              <a:ea typeface="黑体" pitchFamily="2" charset="-122"/>
            </a:endParaRPr>
          </a:p>
          <a:p>
            <a:endParaRPr lang="en-US" altLang="zh-CN" sz="2400" dirty="0">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684238151"/>
              </p:ext>
            </p:extLst>
          </p:nvPr>
        </p:nvGraphicFramePr>
        <p:xfrm>
          <a:off x="3200400" y="2286000"/>
          <a:ext cx="1776412" cy="779462"/>
        </p:xfrm>
        <a:graphic>
          <a:graphicData uri="http://schemas.openxmlformats.org/presentationml/2006/ole">
            <mc:AlternateContent xmlns:mc="http://schemas.openxmlformats.org/markup-compatibility/2006">
              <mc:Choice xmlns:v="urn:schemas-microsoft-com:vml" Requires="v">
                <p:oleObj name="公式" r:id="rId3" imgW="749300" imgH="457200" progId="">
                  <p:embed/>
                </p:oleObj>
              </mc:Choice>
              <mc:Fallback>
                <p:oleObj name="公式" r:id="rId3" imgW="749300" imgH="457200" progId="">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286000"/>
                        <a:ext cx="1776412"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6391586"/>
              </p:ext>
            </p:extLst>
          </p:nvPr>
        </p:nvGraphicFramePr>
        <p:xfrm>
          <a:off x="3346450" y="3670300"/>
          <a:ext cx="1546225" cy="871538"/>
        </p:xfrm>
        <a:graphic>
          <a:graphicData uri="http://schemas.openxmlformats.org/presentationml/2006/ole">
            <mc:AlternateContent xmlns:mc="http://schemas.openxmlformats.org/markup-compatibility/2006">
              <mc:Choice xmlns:v="urn:schemas-microsoft-com:vml" Requires="v">
                <p:oleObj name="Equation" r:id="rId5" imgW="838080" imgH="444240" progId="Equation.DSMT4">
                  <p:embed/>
                </p:oleObj>
              </mc:Choice>
              <mc:Fallback>
                <p:oleObj name="Equation" r:id="rId5" imgW="838080" imgH="444240" progId="Equation.DSMT4">
                  <p:embed/>
                  <p:pic>
                    <p:nvPicPr>
                      <p:cNvPr id="4"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50" y="3670300"/>
                        <a:ext cx="1546225"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503463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如果</a:t>
            </a:r>
            <a:r>
              <a:rPr lang="en-US" altLang="zh-CN" sz="2400" i="1" dirty="0">
                <a:latin typeface="+mj-lt"/>
                <a:ea typeface="黑体" pitchFamily="2" charset="-122"/>
              </a:rPr>
              <a:t>X</a:t>
            </a:r>
            <a:r>
              <a:rPr lang="zh-CN" altLang="en-US" sz="2400" dirty="0">
                <a:latin typeface="+mj-lt"/>
                <a:ea typeface="黑体" pitchFamily="2" charset="-122"/>
              </a:rPr>
              <a:t>和</a:t>
            </a:r>
            <a:r>
              <a:rPr lang="en-US" altLang="zh-CN" sz="2400" i="1" dirty="0">
                <a:latin typeface="+mj-lt"/>
                <a:ea typeface="黑体" pitchFamily="2" charset="-122"/>
              </a:rPr>
              <a:t>Y</a:t>
            </a:r>
            <a:r>
              <a:rPr lang="zh-CN" altLang="en-US" sz="2400" dirty="0">
                <a:latin typeface="+mj-lt"/>
                <a:ea typeface="黑体" pitchFamily="2" charset="-122"/>
              </a:rPr>
              <a:t>是顶点的集合</a:t>
            </a:r>
            <a:r>
              <a:rPr lang="zh-CN" altLang="en-US" sz="2400" dirty="0">
                <a:latin typeface="黑体" pitchFamily="2" charset="-122"/>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r>
              <a:rPr lang="zh-CN" altLang="en-US" sz="2400" dirty="0">
                <a:latin typeface="+mj-lt"/>
                <a:ea typeface="黑体" pitchFamily="2" charset="-122"/>
              </a:rPr>
              <a:t>将流守恒性表示为对所有 </a:t>
            </a:r>
            <a:r>
              <a:rPr lang="en-US" altLang="zh-CN" sz="2400" i="1" dirty="0">
                <a:latin typeface="+mj-lt"/>
                <a:ea typeface="黑体" pitchFamily="2" charset="-122"/>
              </a:rPr>
              <a:t>u ∈ V - {</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有 </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 = 0</a:t>
            </a:r>
          </a:p>
          <a:p>
            <a:r>
              <a:rPr lang="zh-CN" altLang="en-US" sz="2400" dirty="0">
                <a:latin typeface="+mj-lt"/>
                <a:ea typeface="黑体" pitchFamily="2" charset="-122"/>
              </a:rPr>
              <a:t>为方便起见，</a:t>
            </a:r>
            <a:r>
              <a:rPr lang="en-US" altLang="zh-CN" sz="2400" i="1" dirty="0">
                <a:latin typeface="+mj-lt"/>
                <a:ea typeface="黑体" pitchFamily="2" charset="-122"/>
              </a:rPr>
              <a:t>f(</a:t>
            </a:r>
            <a:r>
              <a:rPr lang="en-US" altLang="zh-CN" sz="2400" i="1" dirty="0" err="1">
                <a:latin typeface="+mj-lt"/>
                <a:ea typeface="黑体" pitchFamily="2" charset="-122"/>
              </a:rPr>
              <a:t>s,V</a:t>
            </a:r>
            <a:r>
              <a:rPr lang="en-US" altLang="zh-CN" sz="2400" i="1" dirty="0">
                <a:latin typeface="+mj-lt"/>
                <a:ea typeface="黑体" pitchFamily="2" charset="-122"/>
              </a:rPr>
              <a:t>-s) = f(</a:t>
            </a:r>
            <a:r>
              <a:rPr lang="en-US" altLang="zh-CN" sz="2400" i="1" dirty="0" err="1">
                <a:latin typeface="+mj-lt"/>
                <a:ea typeface="黑体" pitchFamily="2" charset="-122"/>
              </a:rPr>
              <a:t>s,V</a:t>
            </a:r>
            <a:r>
              <a:rPr lang="en-US" altLang="zh-CN" sz="2400" i="1"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V - s</a:t>
            </a:r>
            <a:r>
              <a:rPr lang="zh-CN" altLang="en-US" sz="2400" dirty="0">
                <a:latin typeface="+mj-lt"/>
                <a:ea typeface="黑体" pitchFamily="2" charset="-122"/>
              </a:rPr>
              <a:t>就是指集合</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V-{s}</a:t>
            </a:r>
            <a:r>
              <a:rPr lang="en-US" altLang="zh-CN" sz="2400" dirty="0">
                <a:latin typeface="+mj-lt"/>
                <a:ea typeface="黑体" pitchFamily="2" charset="-122"/>
              </a:rPr>
              <a:t>.</a:t>
            </a: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622212390"/>
              </p:ext>
            </p:extLst>
          </p:nvPr>
        </p:nvGraphicFramePr>
        <p:xfrm>
          <a:off x="4953000" y="1371600"/>
          <a:ext cx="3338513" cy="754062"/>
        </p:xfrm>
        <a:graphic>
          <a:graphicData uri="http://schemas.openxmlformats.org/presentationml/2006/ole">
            <mc:AlternateContent xmlns:mc="http://schemas.openxmlformats.org/markup-compatibility/2006">
              <mc:Choice xmlns:v="urn:schemas-microsoft-com:vml" Requires="v">
                <p:oleObj name="公式" r:id="rId3" imgW="1574117" imgH="355446" progId="">
                  <p:embed/>
                </p:oleObj>
              </mc:Choice>
              <mc:Fallback>
                <p:oleObj name="公式" r:id="rId3" imgW="1574117" imgH="355446" progId="">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371600"/>
                        <a:ext cx="3338513" cy="75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圆角矩形标注 31"/>
          <p:cNvSpPr/>
          <p:nvPr/>
        </p:nvSpPr>
        <p:spPr bwMode="auto">
          <a:xfrm>
            <a:off x="3352800" y="3429000"/>
            <a:ext cx="990600" cy="533400"/>
          </a:xfrm>
          <a:prstGeom prst="wedgeRoundRectCallout">
            <a:avLst>
              <a:gd name="adj1" fmla="val 32898"/>
              <a:gd name="adj2" fmla="val -9357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非零</a:t>
            </a:r>
          </a:p>
        </p:txBody>
      </p:sp>
      <p:grpSp>
        <p:nvGrpSpPr>
          <p:cNvPr id="33" name="Group 2">
            <a:extLst>
              <a:ext uri="{FF2B5EF4-FFF2-40B4-BE49-F238E27FC236}">
                <a16:creationId xmlns:a16="http://schemas.microsoft.com/office/drawing/2014/main" id="{F120D7AB-853E-4C64-AADB-1EC6942D28CB}"/>
              </a:ext>
            </a:extLst>
          </p:cNvPr>
          <p:cNvGrpSpPr>
            <a:grpSpLocks/>
          </p:cNvGrpSpPr>
          <p:nvPr/>
        </p:nvGrpSpPr>
        <p:grpSpPr bwMode="auto">
          <a:xfrm>
            <a:off x="4105444" y="3953646"/>
            <a:ext cx="4625975" cy="2855913"/>
            <a:chOff x="874" y="1033"/>
            <a:chExt cx="3648" cy="2496"/>
          </a:xfrm>
        </p:grpSpPr>
        <p:sp>
          <p:nvSpPr>
            <p:cNvPr id="34" name="Oval 3">
              <a:extLst>
                <a:ext uri="{FF2B5EF4-FFF2-40B4-BE49-F238E27FC236}">
                  <a16:creationId xmlns:a16="http://schemas.microsoft.com/office/drawing/2014/main" id="{2CCBD794-C7EE-4595-8256-A0DDE404C878}"/>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4">
              <a:extLst>
                <a:ext uri="{FF2B5EF4-FFF2-40B4-BE49-F238E27FC236}">
                  <a16:creationId xmlns:a16="http://schemas.microsoft.com/office/drawing/2014/main" id="{7AD5D3A4-3023-4E87-81EC-245FABB57414}"/>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5">
              <a:extLst>
                <a:ext uri="{FF2B5EF4-FFF2-40B4-BE49-F238E27FC236}">
                  <a16:creationId xmlns:a16="http://schemas.microsoft.com/office/drawing/2014/main" id="{40AAEA05-91EC-4F73-A33B-EAC50BF1AD3A}"/>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6">
              <a:extLst>
                <a:ext uri="{FF2B5EF4-FFF2-40B4-BE49-F238E27FC236}">
                  <a16:creationId xmlns:a16="http://schemas.microsoft.com/office/drawing/2014/main" id="{76F4E4CC-4BC5-4043-ADC9-ED2421E2D243}"/>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7">
              <a:extLst>
                <a:ext uri="{FF2B5EF4-FFF2-40B4-BE49-F238E27FC236}">
                  <a16:creationId xmlns:a16="http://schemas.microsoft.com/office/drawing/2014/main" id="{32B7504B-B443-4D89-B8D9-1A11D84DC0FE}"/>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Oval 8">
              <a:extLst>
                <a:ext uri="{FF2B5EF4-FFF2-40B4-BE49-F238E27FC236}">
                  <a16:creationId xmlns:a16="http://schemas.microsoft.com/office/drawing/2014/main" id="{E7E4AA08-72ED-4E1D-AEFA-6DD3266B2531}"/>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0" name="Line 9">
              <a:extLst>
                <a:ext uri="{FF2B5EF4-FFF2-40B4-BE49-F238E27FC236}">
                  <a16:creationId xmlns:a16="http://schemas.microsoft.com/office/drawing/2014/main" id="{E389A677-F22F-4AC8-9F44-95832D6CCD63}"/>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0">
              <a:extLst>
                <a:ext uri="{FF2B5EF4-FFF2-40B4-BE49-F238E27FC236}">
                  <a16:creationId xmlns:a16="http://schemas.microsoft.com/office/drawing/2014/main" id="{E1E1F6BC-1F4C-4C6E-B809-899526790C9A}"/>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2" name="Line 11">
              <a:extLst>
                <a:ext uri="{FF2B5EF4-FFF2-40B4-BE49-F238E27FC236}">
                  <a16:creationId xmlns:a16="http://schemas.microsoft.com/office/drawing/2014/main" id="{9746E991-E43E-4515-910B-50945D64ADE3}"/>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2">
              <a:extLst>
                <a:ext uri="{FF2B5EF4-FFF2-40B4-BE49-F238E27FC236}">
                  <a16:creationId xmlns:a16="http://schemas.microsoft.com/office/drawing/2014/main" id="{D052E23E-CDBD-4335-9A9A-31FA762F2BBC}"/>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3">
              <a:extLst>
                <a:ext uri="{FF2B5EF4-FFF2-40B4-BE49-F238E27FC236}">
                  <a16:creationId xmlns:a16="http://schemas.microsoft.com/office/drawing/2014/main" id="{57D0CAF5-3C7A-4A16-8363-31CDD462D42A}"/>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4">
              <a:extLst>
                <a:ext uri="{FF2B5EF4-FFF2-40B4-BE49-F238E27FC236}">
                  <a16:creationId xmlns:a16="http://schemas.microsoft.com/office/drawing/2014/main" id="{D9CAF796-1C3E-4218-88CE-DE24C23EC093}"/>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5">
              <a:extLst>
                <a:ext uri="{FF2B5EF4-FFF2-40B4-BE49-F238E27FC236}">
                  <a16:creationId xmlns:a16="http://schemas.microsoft.com/office/drawing/2014/main" id="{0A097907-747D-43CA-A585-A0985B73F1E8}"/>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Text Box 16">
              <a:extLst>
                <a:ext uri="{FF2B5EF4-FFF2-40B4-BE49-F238E27FC236}">
                  <a16:creationId xmlns:a16="http://schemas.microsoft.com/office/drawing/2014/main" id="{3B831BF7-4D40-410A-9C4A-D28F174625BD}"/>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8" name="Text Box 17">
              <a:extLst>
                <a:ext uri="{FF2B5EF4-FFF2-40B4-BE49-F238E27FC236}">
                  <a16:creationId xmlns:a16="http://schemas.microsoft.com/office/drawing/2014/main" id="{4772E4F7-EF27-4155-9147-FDABADB10821}"/>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9" name="Text Box 18">
              <a:extLst>
                <a:ext uri="{FF2B5EF4-FFF2-40B4-BE49-F238E27FC236}">
                  <a16:creationId xmlns:a16="http://schemas.microsoft.com/office/drawing/2014/main" id="{249D22E4-5B25-4FAA-A7B3-FD19A94BC0F3}"/>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50" name="Text Box 19">
              <a:extLst>
                <a:ext uri="{FF2B5EF4-FFF2-40B4-BE49-F238E27FC236}">
                  <a16:creationId xmlns:a16="http://schemas.microsoft.com/office/drawing/2014/main" id="{B2D90213-181A-46C0-9463-AE059B171E5E}"/>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1" name="Text Box 20">
              <a:extLst>
                <a:ext uri="{FF2B5EF4-FFF2-40B4-BE49-F238E27FC236}">
                  <a16:creationId xmlns:a16="http://schemas.microsoft.com/office/drawing/2014/main" id="{E26EE120-0CD8-4C7F-90E3-8FBBF9209C13}"/>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2" name="Text Box 21">
              <a:extLst>
                <a:ext uri="{FF2B5EF4-FFF2-40B4-BE49-F238E27FC236}">
                  <a16:creationId xmlns:a16="http://schemas.microsoft.com/office/drawing/2014/main" id="{3FB01D6C-5A9C-4070-9187-274589FB4AEE}"/>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3" name="Text Box 22">
              <a:extLst>
                <a:ext uri="{FF2B5EF4-FFF2-40B4-BE49-F238E27FC236}">
                  <a16:creationId xmlns:a16="http://schemas.microsoft.com/office/drawing/2014/main" id="{AC56D8D6-DFD6-4916-9075-BB72DA41EB46}"/>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4" name="Text Box 23">
              <a:extLst>
                <a:ext uri="{FF2B5EF4-FFF2-40B4-BE49-F238E27FC236}">
                  <a16:creationId xmlns:a16="http://schemas.microsoft.com/office/drawing/2014/main" id="{1CB68906-2130-4E06-929E-2B21FA792BDB}"/>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5" name="Text Box 24">
              <a:extLst>
                <a:ext uri="{FF2B5EF4-FFF2-40B4-BE49-F238E27FC236}">
                  <a16:creationId xmlns:a16="http://schemas.microsoft.com/office/drawing/2014/main" id="{D6156500-4132-46BC-A899-E551A74D1981}"/>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6" name="Text Box 25">
              <a:extLst>
                <a:ext uri="{FF2B5EF4-FFF2-40B4-BE49-F238E27FC236}">
                  <a16:creationId xmlns:a16="http://schemas.microsoft.com/office/drawing/2014/main" id="{AB2DBDAE-31B0-42B4-8B09-619AE3E2B7BF}"/>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7" name="Text Box 26">
              <a:extLst>
                <a:ext uri="{FF2B5EF4-FFF2-40B4-BE49-F238E27FC236}">
                  <a16:creationId xmlns:a16="http://schemas.microsoft.com/office/drawing/2014/main" id="{0C29691E-9041-4BAA-A699-E134E85BF66C}"/>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8" name="Text Box 27">
              <a:extLst>
                <a:ext uri="{FF2B5EF4-FFF2-40B4-BE49-F238E27FC236}">
                  <a16:creationId xmlns:a16="http://schemas.microsoft.com/office/drawing/2014/main" id="{D0A664B7-7314-431B-A9EC-558C4651E41F}"/>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9" name="Text Box 28">
              <a:extLst>
                <a:ext uri="{FF2B5EF4-FFF2-40B4-BE49-F238E27FC236}">
                  <a16:creationId xmlns:a16="http://schemas.microsoft.com/office/drawing/2014/main" id="{E8D54A8C-24B2-4EF8-B5D8-C8B21DC2991D}"/>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109734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连通分支</a:t>
            </a:r>
            <a:endParaRPr lang="en-US" sz="3600" b="1" dirty="0">
              <a:solidFill>
                <a:srgbClr val="0000CC"/>
              </a:solidFill>
            </a:endParaRPr>
          </a:p>
        </p:txBody>
      </p:sp>
      <p:sp>
        <p:nvSpPr>
          <p:cNvPr id="16387" name="Rectangle 3"/>
          <p:cNvSpPr>
            <a:spLocks noGrp="1" noChangeArrowheads="1"/>
          </p:cNvSpPr>
          <p:nvPr>
            <p:ph type="body" idx="1"/>
          </p:nvPr>
        </p:nvSpPr>
        <p:spPr>
          <a:xfrm>
            <a:off x="609600" y="1447800"/>
            <a:ext cx="7924800" cy="4648200"/>
          </a:xfrm>
        </p:spPr>
        <p:txBody>
          <a:bodyPr/>
          <a:lstStyle/>
          <a:p>
            <a:r>
              <a:rPr lang="zh-CN" altLang="en-US" sz="2400" b="1" i="1" dirty="0">
                <a:solidFill>
                  <a:srgbClr val="C00000"/>
                </a:solidFill>
              </a:rPr>
              <a:t>连通分支</a:t>
            </a:r>
            <a:r>
              <a:rPr lang="en-US" sz="2400" b="1" dirty="0"/>
              <a:t>: </a:t>
            </a:r>
            <a:r>
              <a:rPr lang="zh-CN" altLang="en-US" sz="2400" b="1" dirty="0"/>
              <a:t>一个图中的连通分支为该图中最大的连通子图</a:t>
            </a:r>
            <a:r>
              <a:rPr lang="en-US" sz="2400" b="1" dirty="0"/>
              <a:t>. </a:t>
            </a:r>
          </a:p>
          <a:p>
            <a:pPr>
              <a:spcBef>
                <a:spcPts val="1800"/>
              </a:spcBef>
              <a:buNone/>
            </a:pPr>
            <a:r>
              <a:rPr lang="zh-CN" altLang="en-US" sz="2400" b="1" dirty="0"/>
              <a:t>例</a:t>
            </a:r>
            <a:r>
              <a:rPr lang="en-US" sz="2400" b="1" dirty="0"/>
              <a:t>:</a:t>
            </a:r>
          </a:p>
          <a:p>
            <a:pPr>
              <a:lnSpc>
                <a:spcPct val="90000"/>
              </a:lnSpc>
            </a:pPr>
            <a:endParaRPr lang="en-US" sz="2400" b="1" dirty="0"/>
          </a:p>
          <a:p>
            <a:pPr>
              <a:lnSpc>
                <a:spcPct val="90000"/>
              </a:lnSpc>
            </a:pPr>
            <a:endParaRPr lang="en-US" sz="2400" b="1" dirty="0"/>
          </a:p>
          <a:p>
            <a:pPr>
              <a:lnSpc>
                <a:spcPct val="90000"/>
              </a:lnSpc>
              <a:buNone/>
            </a:pPr>
            <a:endParaRPr lang="en-US" sz="2400" b="1" dirty="0"/>
          </a:p>
          <a:p>
            <a:pPr>
              <a:lnSpc>
                <a:spcPct val="90000"/>
              </a:lnSpc>
              <a:buNone/>
            </a:pPr>
            <a:endParaRPr lang="en-US" sz="2400" b="1" dirty="0"/>
          </a:p>
          <a:p>
            <a:pPr>
              <a:lnSpc>
                <a:spcPct val="90000"/>
              </a:lnSpc>
              <a:buNone/>
            </a:pPr>
            <a:endParaRPr lang="en-US" sz="2400" b="1" dirty="0"/>
          </a:p>
          <a:p>
            <a:pPr>
              <a:lnSpc>
                <a:spcPct val="90000"/>
              </a:lnSpc>
            </a:pPr>
            <a:endParaRPr lang="en-US" sz="2400" b="1" dirty="0"/>
          </a:p>
          <a:p>
            <a:pPr>
              <a:spcBef>
                <a:spcPts val="0"/>
              </a:spcBef>
              <a:buNone/>
            </a:pPr>
            <a:r>
              <a:rPr lang="zh-CN" altLang="en-US" sz="2400" b="1" dirty="0"/>
              <a:t>包含节点</a:t>
            </a:r>
            <a:r>
              <a:rPr lang="en-US" altLang="zh-CN" sz="2400" b="1" dirty="0"/>
              <a:t>1</a:t>
            </a:r>
            <a:r>
              <a:rPr lang="zh-CN" altLang="en-US" sz="2400" b="1" dirty="0"/>
              <a:t>的连通分支</a:t>
            </a:r>
            <a:r>
              <a:rPr lang="en-US" sz="2400" b="1" dirty="0"/>
              <a:t>= { 1, 2, 3, 4, 5, 6, 7, 8 }.</a:t>
            </a:r>
          </a:p>
        </p:txBody>
      </p:sp>
      <p:pic>
        <p:nvPicPr>
          <p:cNvPr id="16388"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18216" r="14383" b="20930"/>
          <a:stretch>
            <a:fillRect/>
          </a:stretch>
        </p:blipFill>
        <p:spPr bwMode="auto">
          <a:xfrm>
            <a:off x="2734733" y="2667000"/>
            <a:ext cx="3668713"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1808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1.</a:t>
            </a:r>
            <a:r>
              <a:rPr lang="en-US" altLang="zh-CN" sz="2400" dirty="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中的一个流。那么下列等式成立：</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mc:AlternateContent xmlns:mc="http://schemas.openxmlformats.org/markup-compatibility/2006" xmlns:a14="http://schemas.microsoft.com/office/drawing/2010/main">
        <mc:Choice Requires="a14">
          <p:sp>
            <p:nvSpPr>
              <p:cNvPr id="4" name="对象 3"/>
              <p:cNvSpPr txBox="1"/>
              <p:nvPr/>
            </p:nvSpPr>
            <p:spPr bwMode="auto">
              <a:xfrm>
                <a:off x="1079500" y="2362200"/>
                <a:ext cx="5702300" cy="21336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对于所有</m:t>
                      </m:r>
                      <m:r>
                        <m:rPr>
                          <m:sty m:val="p"/>
                        </m:rPr>
                        <a:rPr lang="zh-CN" altLang="en-US" i="0">
                          <a:solidFill>
                            <a:srgbClr val="000000"/>
                          </a:solidFill>
                          <a:latin typeface="Cambria Math" panose="02040503050406030204" pitchFamily="18" charset="0"/>
                        </a:rPr>
                        <m:t>X</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V</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f</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X</m:t>
                      </m:r>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X</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0.</m:t>
                      </m:r>
                    </m:oMath>
                    <m:oMath xmlns:m="http://schemas.openxmlformats.org/officeDocument/2006/math">
                      <m:r>
                        <a:rPr lang="zh-CN" altLang="en-US" i="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对所有</m:t>
                      </m:r>
                      <m:r>
                        <m:rPr>
                          <m:sty m:val="p"/>
                        </m:rPr>
                        <a:rPr lang="zh-CN" altLang="en-US" i="0">
                          <a:solidFill>
                            <a:srgbClr val="000000"/>
                          </a:solidFill>
                          <a:latin typeface="Cambria Math" panose="02040503050406030204" pitchFamily="18" charset="0"/>
                        </a:rPr>
                        <m:t>X</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Y</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V</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f</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𝑋</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𝑌</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f</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Y</m:t>
                      </m:r>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X</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m:t>
                      </m:r>
                    </m:oMath>
                    <m:oMath xmlns:m="http://schemas.openxmlformats.org/officeDocument/2006/math">
                      <m:r>
                        <a:rPr lang="zh-CN" altLang="en-US" i="0">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对所有</m:t>
                      </m:r>
                      <m:r>
                        <m:rPr>
                          <m:sty m:val="p"/>
                        </m:rPr>
                        <a:rPr lang="zh-CN" altLang="en-US" i="0">
                          <a:solidFill>
                            <a:srgbClr val="000000"/>
                          </a:solidFill>
                          <a:latin typeface="Cambria Math" panose="02040503050406030204" pitchFamily="18" charset="0"/>
                        </a:rPr>
                        <m:t>X</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Y</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𝑍</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𝑉</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其中</m:t>
                      </m:r>
                      <m:r>
                        <a:rPr lang="zh-CN" altLang="en-US" i="1">
                          <a:solidFill>
                            <a:srgbClr val="000000"/>
                          </a:solidFill>
                          <a:latin typeface="Cambria Math" panose="02040503050406030204" pitchFamily="18" charset="0"/>
                        </a:rPr>
                        <m:t>𝑋</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有</m:t>
                      </m:r>
                    </m:oMath>
                    <m:oMath xmlns:m="http://schemas.openxmlformats.org/officeDocument/2006/math">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f</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X</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Y</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Z</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f</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X</m:t>
                      </m:r>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Z</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f</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Y</m:t>
                      </m:r>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Z</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且</m:t>
                      </m:r>
                    </m:oMath>
                    <m:oMath xmlns:m="http://schemas.openxmlformats.org/officeDocument/2006/math">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f</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Z</m:t>
                      </m:r>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X</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Y</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f</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Z</m:t>
                      </m:r>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X</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f</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Z</m:t>
                      </m:r>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Y</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m:t>
                      </m:r>
                    </m:oMath>
                  </m:oMathPara>
                </a14:m>
                <a:endParaRPr lang="zh-CN" altLang="en-US" dirty="0"/>
              </a:p>
            </p:txBody>
          </p:sp>
        </mc:Choice>
        <mc:Fallback xmlns="">
          <p:sp>
            <p:nvSpPr>
              <p:cNvPr id="4" name="对象 3"/>
              <p:cNvSpPr txBox="1">
                <a:spLocks noRot="1" noChangeAspect="1" noMove="1" noResize="1" noEditPoints="1" noAdjustHandles="1" noChangeArrowheads="1" noChangeShapeType="1" noTextEdit="1"/>
              </p:cNvSpPr>
              <p:nvPr/>
            </p:nvSpPr>
            <p:spPr bwMode="auto">
              <a:xfrm>
                <a:off x="1079500" y="2362200"/>
                <a:ext cx="5702300" cy="2133600"/>
              </a:xfrm>
              <a:prstGeom prst="rect">
                <a:avLst/>
              </a:prstGeom>
              <a:blipFill>
                <a:blip r:embed="rId3"/>
                <a:stretch>
                  <a:fillRect/>
                </a:stretch>
              </a:blipFill>
            </p:spPr>
            <p:txBody>
              <a:bodyPr/>
              <a:lstStyle/>
              <a:p>
                <a:r>
                  <a:rPr lang="zh-CN" altLang="en-US">
                    <a:noFill/>
                  </a:rPr>
                  <a:t> </a:t>
                </a:r>
              </a:p>
            </p:txBody>
          </p:sp>
        </mc:Fallback>
      </mc:AlternateContent>
      <p:grpSp>
        <p:nvGrpSpPr>
          <p:cNvPr id="32" name="Group 2">
            <a:extLst>
              <a:ext uri="{FF2B5EF4-FFF2-40B4-BE49-F238E27FC236}">
                <a16:creationId xmlns:a16="http://schemas.microsoft.com/office/drawing/2014/main" id="{B1B33FBF-224D-48AF-BE0F-F669BC48E9CD}"/>
              </a:ext>
            </a:extLst>
          </p:cNvPr>
          <p:cNvGrpSpPr>
            <a:grpSpLocks/>
          </p:cNvGrpSpPr>
          <p:nvPr/>
        </p:nvGrpSpPr>
        <p:grpSpPr bwMode="auto">
          <a:xfrm>
            <a:off x="4105444" y="3953646"/>
            <a:ext cx="4625975" cy="2855913"/>
            <a:chOff x="874" y="1033"/>
            <a:chExt cx="3648" cy="2496"/>
          </a:xfrm>
        </p:grpSpPr>
        <p:sp>
          <p:nvSpPr>
            <p:cNvPr id="33" name="Oval 3">
              <a:extLst>
                <a:ext uri="{FF2B5EF4-FFF2-40B4-BE49-F238E27FC236}">
                  <a16:creationId xmlns:a16="http://schemas.microsoft.com/office/drawing/2014/main" id="{207938D5-E375-4CEB-858D-012EDF0D627D}"/>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4" name="Oval 4">
              <a:extLst>
                <a:ext uri="{FF2B5EF4-FFF2-40B4-BE49-F238E27FC236}">
                  <a16:creationId xmlns:a16="http://schemas.microsoft.com/office/drawing/2014/main" id="{3A17F547-DE8B-4768-80F9-D3FB46F96B01}"/>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5">
              <a:extLst>
                <a:ext uri="{FF2B5EF4-FFF2-40B4-BE49-F238E27FC236}">
                  <a16:creationId xmlns:a16="http://schemas.microsoft.com/office/drawing/2014/main" id="{9F75E1EF-8F60-4B9E-AFFB-4ED17337FD09}"/>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6">
              <a:extLst>
                <a:ext uri="{FF2B5EF4-FFF2-40B4-BE49-F238E27FC236}">
                  <a16:creationId xmlns:a16="http://schemas.microsoft.com/office/drawing/2014/main" id="{8C1A0CE9-9B37-4AC1-9017-1C911EE2F4DE}"/>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7">
              <a:extLst>
                <a:ext uri="{FF2B5EF4-FFF2-40B4-BE49-F238E27FC236}">
                  <a16:creationId xmlns:a16="http://schemas.microsoft.com/office/drawing/2014/main" id="{FC5964F3-8A85-4485-93CB-0D2A78601E27}"/>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8">
              <a:extLst>
                <a:ext uri="{FF2B5EF4-FFF2-40B4-BE49-F238E27FC236}">
                  <a16:creationId xmlns:a16="http://schemas.microsoft.com/office/drawing/2014/main" id="{28341585-21F1-43FD-856B-FAC9F9A1A6DA}"/>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Line 9">
              <a:extLst>
                <a:ext uri="{FF2B5EF4-FFF2-40B4-BE49-F238E27FC236}">
                  <a16:creationId xmlns:a16="http://schemas.microsoft.com/office/drawing/2014/main" id="{9C3CA898-1357-4571-A1CE-5140429203C9}"/>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0">
              <a:extLst>
                <a:ext uri="{FF2B5EF4-FFF2-40B4-BE49-F238E27FC236}">
                  <a16:creationId xmlns:a16="http://schemas.microsoft.com/office/drawing/2014/main" id="{938E2307-8E9B-42D8-ADA9-DA9BC1DC8C5E}"/>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1" name="Line 11">
              <a:extLst>
                <a:ext uri="{FF2B5EF4-FFF2-40B4-BE49-F238E27FC236}">
                  <a16:creationId xmlns:a16="http://schemas.microsoft.com/office/drawing/2014/main" id="{60D3E69B-A4DB-483E-BE2B-312F416BDC8C}"/>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2">
              <a:extLst>
                <a:ext uri="{FF2B5EF4-FFF2-40B4-BE49-F238E27FC236}">
                  <a16:creationId xmlns:a16="http://schemas.microsoft.com/office/drawing/2014/main" id="{E5613F4A-AB79-4B79-832B-AF8B90DAC232}"/>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3">
              <a:extLst>
                <a:ext uri="{FF2B5EF4-FFF2-40B4-BE49-F238E27FC236}">
                  <a16:creationId xmlns:a16="http://schemas.microsoft.com/office/drawing/2014/main" id="{18A8C71F-36E7-46B6-99EF-9342829F179F}"/>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4">
              <a:extLst>
                <a:ext uri="{FF2B5EF4-FFF2-40B4-BE49-F238E27FC236}">
                  <a16:creationId xmlns:a16="http://schemas.microsoft.com/office/drawing/2014/main" id="{9CA48C74-3B1C-4DF0-9933-2E928967A884}"/>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5">
              <a:extLst>
                <a:ext uri="{FF2B5EF4-FFF2-40B4-BE49-F238E27FC236}">
                  <a16:creationId xmlns:a16="http://schemas.microsoft.com/office/drawing/2014/main" id="{67E1A413-53AF-4175-A659-55473EF4A913}"/>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6">
              <a:extLst>
                <a:ext uri="{FF2B5EF4-FFF2-40B4-BE49-F238E27FC236}">
                  <a16:creationId xmlns:a16="http://schemas.microsoft.com/office/drawing/2014/main" id="{EB6A71F4-355C-4E2B-9AA9-DC529EE9602E}"/>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7" name="Text Box 17">
              <a:extLst>
                <a:ext uri="{FF2B5EF4-FFF2-40B4-BE49-F238E27FC236}">
                  <a16:creationId xmlns:a16="http://schemas.microsoft.com/office/drawing/2014/main" id="{7F1EA946-821F-4FBC-AB68-C07C9B8710CF}"/>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8" name="Text Box 18">
              <a:extLst>
                <a:ext uri="{FF2B5EF4-FFF2-40B4-BE49-F238E27FC236}">
                  <a16:creationId xmlns:a16="http://schemas.microsoft.com/office/drawing/2014/main" id="{1E0DEE5A-F25B-4D2E-89F4-A31D7AD11E84}"/>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49" name="Text Box 19">
              <a:extLst>
                <a:ext uri="{FF2B5EF4-FFF2-40B4-BE49-F238E27FC236}">
                  <a16:creationId xmlns:a16="http://schemas.microsoft.com/office/drawing/2014/main" id="{89B88EB5-DDD4-4339-A0ED-3EB1AA637A8B}"/>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0" name="Text Box 20">
              <a:extLst>
                <a:ext uri="{FF2B5EF4-FFF2-40B4-BE49-F238E27FC236}">
                  <a16:creationId xmlns:a16="http://schemas.microsoft.com/office/drawing/2014/main" id="{03C28FE8-1438-4990-9165-705315829BEC}"/>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1" name="Text Box 21">
              <a:extLst>
                <a:ext uri="{FF2B5EF4-FFF2-40B4-BE49-F238E27FC236}">
                  <a16:creationId xmlns:a16="http://schemas.microsoft.com/office/drawing/2014/main" id="{5C237D64-3D67-4F4B-97C9-CD70EA62D4D1}"/>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2" name="Text Box 22">
              <a:extLst>
                <a:ext uri="{FF2B5EF4-FFF2-40B4-BE49-F238E27FC236}">
                  <a16:creationId xmlns:a16="http://schemas.microsoft.com/office/drawing/2014/main" id="{89CD61AF-5765-4A78-B01A-5B2EE25F6744}"/>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3" name="Text Box 23">
              <a:extLst>
                <a:ext uri="{FF2B5EF4-FFF2-40B4-BE49-F238E27FC236}">
                  <a16:creationId xmlns:a16="http://schemas.microsoft.com/office/drawing/2014/main" id="{0AC50782-7F3C-44A2-9DBD-ED751E54BE64}"/>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4" name="Text Box 24">
              <a:extLst>
                <a:ext uri="{FF2B5EF4-FFF2-40B4-BE49-F238E27FC236}">
                  <a16:creationId xmlns:a16="http://schemas.microsoft.com/office/drawing/2014/main" id="{A9DBB08C-C20A-4351-9302-14703CB3F442}"/>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5" name="Text Box 25">
              <a:extLst>
                <a:ext uri="{FF2B5EF4-FFF2-40B4-BE49-F238E27FC236}">
                  <a16:creationId xmlns:a16="http://schemas.microsoft.com/office/drawing/2014/main" id="{50FA776E-CDA3-4D12-B11F-2E86BED8510A}"/>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6" name="Text Box 26">
              <a:extLst>
                <a:ext uri="{FF2B5EF4-FFF2-40B4-BE49-F238E27FC236}">
                  <a16:creationId xmlns:a16="http://schemas.microsoft.com/office/drawing/2014/main" id="{9C95BB55-BE4C-43BF-8424-10D5F067BAB4}"/>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7" name="Text Box 27">
              <a:extLst>
                <a:ext uri="{FF2B5EF4-FFF2-40B4-BE49-F238E27FC236}">
                  <a16:creationId xmlns:a16="http://schemas.microsoft.com/office/drawing/2014/main" id="{BAB91870-A8CA-452D-8675-F48D1D84CCC8}"/>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8" name="Text Box 28">
              <a:extLst>
                <a:ext uri="{FF2B5EF4-FFF2-40B4-BE49-F238E27FC236}">
                  <a16:creationId xmlns:a16="http://schemas.microsoft.com/office/drawing/2014/main" id="{E72C0131-6D62-4863-8B12-D8DBAD414795}"/>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5648875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根据</a:t>
            </a:r>
            <a:r>
              <a:rPr lang="zh-CN" altLang="en-US" sz="2400" i="1" dirty="0">
                <a:solidFill>
                  <a:srgbClr val="C00000"/>
                </a:solidFill>
                <a:latin typeface="+mj-lt"/>
                <a:ea typeface="黑体" pitchFamily="2" charset="-122"/>
              </a:rPr>
              <a:t>流守恒性</a:t>
            </a:r>
            <a:r>
              <a:rPr lang="zh-CN" altLang="en-US" sz="2400" dirty="0">
                <a:latin typeface="+mj-lt"/>
                <a:ea typeface="黑体" pitchFamily="2" charset="-122"/>
              </a:rPr>
              <a:t>，除了源点和汇点外，对于所有顶点而言，进入顶点的总的正流量等于离开该顶点的总的正流量。根据定义，源点顶点总的净流量大于</a:t>
            </a:r>
            <a:r>
              <a:rPr lang="en-US" altLang="zh-CN" sz="2400" dirty="0">
                <a:latin typeface="+mj-lt"/>
                <a:ea typeface="黑体" pitchFamily="2" charset="-122"/>
              </a:rPr>
              <a:t>0</a:t>
            </a:r>
            <a:r>
              <a:rPr lang="zh-CN" altLang="en-US" sz="2400" dirty="0">
                <a:latin typeface="+mj-lt"/>
                <a:ea typeface="黑体" pitchFamily="2" charset="-122"/>
              </a:rPr>
              <a:t>；而汇点是唯一一个其总的净流量小于</a:t>
            </a:r>
            <a:r>
              <a:rPr lang="en-US" altLang="zh-CN" sz="2400" dirty="0">
                <a:latin typeface="+mj-lt"/>
                <a:ea typeface="黑体" pitchFamily="2" charset="-122"/>
              </a:rPr>
              <a:t>0</a:t>
            </a:r>
            <a:r>
              <a:rPr lang="zh-CN" altLang="en-US" sz="2400" dirty="0">
                <a:latin typeface="+mj-lt"/>
                <a:ea typeface="黑体" pitchFamily="2" charset="-122"/>
              </a:rPr>
              <a:t>的顶点。</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543105618"/>
              </p:ext>
            </p:extLst>
          </p:nvPr>
        </p:nvGraphicFramePr>
        <p:xfrm>
          <a:off x="2819400" y="3276600"/>
          <a:ext cx="3276600" cy="2446359"/>
        </p:xfrm>
        <a:graphic>
          <a:graphicData uri="http://schemas.openxmlformats.org/presentationml/2006/ole">
            <mc:AlternateContent xmlns:mc="http://schemas.openxmlformats.org/markup-compatibility/2006">
              <mc:Choice xmlns:v="urn:schemas-microsoft-com:vml" Requires="v">
                <p:oleObj name="公式" r:id="rId3" imgW="1803400" imgH="1346200" progId="">
                  <p:embed/>
                </p:oleObj>
              </mc:Choice>
              <mc:Fallback>
                <p:oleObj name="公式" r:id="rId3" imgW="1803400" imgH="1346200" progId="">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276600"/>
                        <a:ext cx="3276600" cy="2446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761547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最大流问题</a:t>
            </a:r>
            <a:endParaRPr lang="en-US" sz="3600" b="1" dirty="0">
              <a:solidFill>
                <a:srgbClr val="0000CC"/>
              </a:solidFill>
            </a:endParaRPr>
          </a:p>
        </p:txBody>
      </p:sp>
      <p:sp>
        <p:nvSpPr>
          <p:cNvPr id="1380355" name="Rectangle 3"/>
          <p:cNvSpPr>
            <a:spLocks noGrp="1" noChangeArrowheads="1"/>
          </p:cNvSpPr>
          <p:nvPr>
            <p:ph type="body" idx="1"/>
          </p:nvPr>
        </p:nvSpPr>
        <p:spPr>
          <a:xfrm>
            <a:off x="381000" y="1295400"/>
            <a:ext cx="8382000" cy="5257800"/>
          </a:xfrm>
        </p:spPr>
        <p:txBody>
          <a:bodyPr/>
          <a:lstStyle/>
          <a:p>
            <a:r>
              <a:rPr lang="zh-CN" altLang="en-US" sz="2400" b="1" dirty="0"/>
              <a:t>给定一个具有源点</a:t>
            </a:r>
            <a:r>
              <a:rPr lang="en-US" altLang="zh-CN" sz="2400" b="1" i="1" dirty="0"/>
              <a:t>s</a:t>
            </a:r>
            <a:r>
              <a:rPr lang="zh-CN" altLang="en-US" sz="2400" b="1" dirty="0"/>
              <a:t>和汇点</a:t>
            </a:r>
            <a:r>
              <a:rPr lang="en-US" altLang="zh-CN" sz="2400" b="1" i="1" dirty="0"/>
              <a:t>t</a:t>
            </a:r>
            <a:r>
              <a:rPr lang="zh-CN" altLang="en-US" sz="2400" b="1" dirty="0"/>
              <a:t>的流网络</a:t>
            </a:r>
            <a:r>
              <a:rPr lang="en-US" altLang="zh-CN" sz="2400" b="1" i="1" dirty="0"/>
              <a:t>G</a:t>
            </a:r>
            <a:r>
              <a:rPr lang="zh-CN" altLang="en-US" sz="2400" b="1" dirty="0"/>
              <a:t>，希望找出从</a:t>
            </a:r>
            <a:r>
              <a:rPr lang="en-US" altLang="zh-CN" sz="2400" b="1" i="1" dirty="0"/>
              <a:t>s</a:t>
            </a:r>
            <a:r>
              <a:rPr lang="zh-CN" altLang="en-US" sz="2400" b="1" dirty="0"/>
              <a:t>到</a:t>
            </a:r>
            <a:r>
              <a:rPr lang="en-US" altLang="zh-CN" sz="2400" b="1" i="1" dirty="0"/>
              <a:t>t</a:t>
            </a:r>
            <a:r>
              <a:rPr lang="zh-CN" altLang="en-US" sz="2400" b="1" dirty="0"/>
              <a:t>的最大值流</a:t>
            </a:r>
            <a:endParaRPr lang="en-US" altLang="zh-CN" sz="2400" b="1" dirty="0"/>
          </a:p>
        </p:txBody>
      </p:sp>
      <p:sp>
        <p:nvSpPr>
          <p:cNvPr id="2" name="TextBox 1"/>
          <p:cNvSpPr txBox="1"/>
          <p:nvPr/>
        </p:nvSpPr>
        <p:spPr>
          <a:xfrm>
            <a:off x="1380007" y="3708292"/>
            <a:ext cx="519769" cy="523220"/>
          </a:xfrm>
          <a:prstGeom prst="rect">
            <a:avLst/>
          </a:prstGeom>
          <a:noFill/>
        </p:spPr>
        <p:txBody>
          <a:bodyPr wrap="square" rtlCol="0">
            <a:spAutoFit/>
          </a:bodyPr>
          <a:lstStyle/>
          <a:p>
            <a:r>
              <a:rPr lang="en-US" altLang="zh-CN" sz="2800" dirty="0"/>
              <a:t>s</a:t>
            </a:r>
            <a:endParaRPr lang="zh-CN" altLang="en-US" sz="2800" dirty="0"/>
          </a:p>
        </p:txBody>
      </p:sp>
      <p:sp>
        <p:nvSpPr>
          <p:cNvPr id="34" name="TextBox 33"/>
          <p:cNvSpPr txBox="1"/>
          <p:nvPr/>
        </p:nvSpPr>
        <p:spPr>
          <a:xfrm>
            <a:off x="6543750" y="3846172"/>
            <a:ext cx="519769" cy="523220"/>
          </a:xfrm>
          <a:prstGeom prst="rect">
            <a:avLst/>
          </a:prstGeom>
          <a:noFill/>
        </p:spPr>
        <p:txBody>
          <a:bodyPr wrap="square" rtlCol="0">
            <a:spAutoFit/>
          </a:bodyPr>
          <a:lstStyle/>
          <a:p>
            <a:r>
              <a:rPr lang="en-US" altLang="zh-CN" sz="2800" dirty="0"/>
              <a:t>t</a:t>
            </a:r>
            <a:endParaRPr lang="zh-CN" altLang="en-US" sz="2800" dirty="0"/>
          </a:p>
        </p:txBody>
      </p:sp>
      <p:grpSp>
        <p:nvGrpSpPr>
          <p:cNvPr id="33" name="Group 2">
            <a:extLst>
              <a:ext uri="{FF2B5EF4-FFF2-40B4-BE49-F238E27FC236}">
                <a16:creationId xmlns:a16="http://schemas.microsoft.com/office/drawing/2014/main" id="{67F23818-1E60-44F8-A83F-A19F5AC12209}"/>
              </a:ext>
            </a:extLst>
          </p:cNvPr>
          <p:cNvGrpSpPr>
            <a:grpSpLocks/>
          </p:cNvGrpSpPr>
          <p:nvPr/>
        </p:nvGrpSpPr>
        <p:grpSpPr bwMode="auto">
          <a:xfrm>
            <a:off x="1774825" y="2667000"/>
            <a:ext cx="4625975" cy="2855913"/>
            <a:chOff x="874" y="1033"/>
            <a:chExt cx="3648" cy="2496"/>
          </a:xfrm>
        </p:grpSpPr>
        <p:sp>
          <p:nvSpPr>
            <p:cNvPr id="35" name="Oval 3">
              <a:extLst>
                <a:ext uri="{FF2B5EF4-FFF2-40B4-BE49-F238E27FC236}">
                  <a16:creationId xmlns:a16="http://schemas.microsoft.com/office/drawing/2014/main" id="{46BA6AAC-37A5-4162-8418-788C83103861}"/>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4">
              <a:extLst>
                <a:ext uri="{FF2B5EF4-FFF2-40B4-BE49-F238E27FC236}">
                  <a16:creationId xmlns:a16="http://schemas.microsoft.com/office/drawing/2014/main" id="{10CF7F70-7861-4A13-ABA8-037823792B81}"/>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5">
              <a:extLst>
                <a:ext uri="{FF2B5EF4-FFF2-40B4-BE49-F238E27FC236}">
                  <a16:creationId xmlns:a16="http://schemas.microsoft.com/office/drawing/2014/main" id="{485AC40C-BCBD-410F-8A44-8EFA85436F2B}"/>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6">
              <a:extLst>
                <a:ext uri="{FF2B5EF4-FFF2-40B4-BE49-F238E27FC236}">
                  <a16:creationId xmlns:a16="http://schemas.microsoft.com/office/drawing/2014/main" id="{A998B709-4303-48BE-9FD0-9FD94FD1AA9C}"/>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Oval 7">
              <a:extLst>
                <a:ext uri="{FF2B5EF4-FFF2-40B4-BE49-F238E27FC236}">
                  <a16:creationId xmlns:a16="http://schemas.microsoft.com/office/drawing/2014/main" id="{494A3E4D-2655-4786-94B5-3D897E1E2653}"/>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0" name="Oval 8">
              <a:extLst>
                <a:ext uri="{FF2B5EF4-FFF2-40B4-BE49-F238E27FC236}">
                  <a16:creationId xmlns:a16="http://schemas.microsoft.com/office/drawing/2014/main" id="{D577C27E-115B-4B85-9661-9209A2570E1C}"/>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1" name="Line 9">
              <a:extLst>
                <a:ext uri="{FF2B5EF4-FFF2-40B4-BE49-F238E27FC236}">
                  <a16:creationId xmlns:a16="http://schemas.microsoft.com/office/drawing/2014/main" id="{38BFDE42-BC2A-496C-B7CF-0962AE0E6285}"/>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0">
              <a:extLst>
                <a:ext uri="{FF2B5EF4-FFF2-40B4-BE49-F238E27FC236}">
                  <a16:creationId xmlns:a16="http://schemas.microsoft.com/office/drawing/2014/main" id="{F14013E5-F843-4ED4-BD44-E679EAC295E2}"/>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3" name="Line 11">
              <a:extLst>
                <a:ext uri="{FF2B5EF4-FFF2-40B4-BE49-F238E27FC236}">
                  <a16:creationId xmlns:a16="http://schemas.microsoft.com/office/drawing/2014/main" id="{C9EC80B0-FF94-463E-A2D7-DDF72BC368FA}"/>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2">
              <a:extLst>
                <a:ext uri="{FF2B5EF4-FFF2-40B4-BE49-F238E27FC236}">
                  <a16:creationId xmlns:a16="http://schemas.microsoft.com/office/drawing/2014/main" id="{7F86ACAD-71AE-434C-B5C4-796347805B6E}"/>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3">
              <a:extLst>
                <a:ext uri="{FF2B5EF4-FFF2-40B4-BE49-F238E27FC236}">
                  <a16:creationId xmlns:a16="http://schemas.microsoft.com/office/drawing/2014/main" id="{864DB2C6-D86C-4A4F-8336-EF4EE89E97F8}"/>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4">
              <a:extLst>
                <a:ext uri="{FF2B5EF4-FFF2-40B4-BE49-F238E27FC236}">
                  <a16:creationId xmlns:a16="http://schemas.microsoft.com/office/drawing/2014/main" id="{D4968845-D692-4B41-BCB4-A898C789012E}"/>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15">
              <a:extLst>
                <a:ext uri="{FF2B5EF4-FFF2-40B4-BE49-F238E27FC236}">
                  <a16:creationId xmlns:a16="http://schemas.microsoft.com/office/drawing/2014/main" id="{2EAC9740-358C-4775-AFBD-7E11545C270F}"/>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Text Box 16">
              <a:extLst>
                <a:ext uri="{FF2B5EF4-FFF2-40B4-BE49-F238E27FC236}">
                  <a16:creationId xmlns:a16="http://schemas.microsoft.com/office/drawing/2014/main" id="{1F1039DE-87DF-490A-8F0B-BA3AAF4A0DB1}"/>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9" name="Text Box 17">
              <a:extLst>
                <a:ext uri="{FF2B5EF4-FFF2-40B4-BE49-F238E27FC236}">
                  <a16:creationId xmlns:a16="http://schemas.microsoft.com/office/drawing/2014/main" id="{8A3A2511-B09E-4EA7-A15A-A3E13476F279}"/>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50" name="Text Box 18">
              <a:extLst>
                <a:ext uri="{FF2B5EF4-FFF2-40B4-BE49-F238E27FC236}">
                  <a16:creationId xmlns:a16="http://schemas.microsoft.com/office/drawing/2014/main" id="{05E0B5FF-597D-49F4-9D04-D19A16D352AC}"/>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51" name="Text Box 19">
              <a:extLst>
                <a:ext uri="{FF2B5EF4-FFF2-40B4-BE49-F238E27FC236}">
                  <a16:creationId xmlns:a16="http://schemas.microsoft.com/office/drawing/2014/main" id="{C18FAA2A-F5DA-4B3D-90D5-533A3F873527}"/>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2" name="Text Box 20">
              <a:extLst>
                <a:ext uri="{FF2B5EF4-FFF2-40B4-BE49-F238E27FC236}">
                  <a16:creationId xmlns:a16="http://schemas.microsoft.com/office/drawing/2014/main" id="{0689B3CA-D99C-4F13-8D29-E838E6B3EE86}"/>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3" name="Text Box 21">
              <a:extLst>
                <a:ext uri="{FF2B5EF4-FFF2-40B4-BE49-F238E27FC236}">
                  <a16:creationId xmlns:a16="http://schemas.microsoft.com/office/drawing/2014/main" id="{38678C0F-9CE9-44CE-9CFA-6267A3E7A532}"/>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4" name="Text Box 22">
              <a:extLst>
                <a:ext uri="{FF2B5EF4-FFF2-40B4-BE49-F238E27FC236}">
                  <a16:creationId xmlns:a16="http://schemas.microsoft.com/office/drawing/2014/main" id="{AEB0820F-A959-4626-8893-3146D934E5FF}"/>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5" name="Text Box 23">
              <a:extLst>
                <a:ext uri="{FF2B5EF4-FFF2-40B4-BE49-F238E27FC236}">
                  <a16:creationId xmlns:a16="http://schemas.microsoft.com/office/drawing/2014/main" id="{3847DA06-3597-4379-9635-E63DA5D16265}"/>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6" name="Text Box 24">
              <a:extLst>
                <a:ext uri="{FF2B5EF4-FFF2-40B4-BE49-F238E27FC236}">
                  <a16:creationId xmlns:a16="http://schemas.microsoft.com/office/drawing/2014/main" id="{75603752-202B-4093-B535-04AC7413A77A}"/>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7" name="Text Box 25">
              <a:extLst>
                <a:ext uri="{FF2B5EF4-FFF2-40B4-BE49-F238E27FC236}">
                  <a16:creationId xmlns:a16="http://schemas.microsoft.com/office/drawing/2014/main" id="{68976825-9BCF-48B2-B2CC-CDEB196D25AD}"/>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8" name="Text Box 26">
              <a:extLst>
                <a:ext uri="{FF2B5EF4-FFF2-40B4-BE49-F238E27FC236}">
                  <a16:creationId xmlns:a16="http://schemas.microsoft.com/office/drawing/2014/main" id="{207C9F40-FE72-47AD-8B58-71E5C94412B3}"/>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9" name="Text Box 27">
              <a:extLst>
                <a:ext uri="{FF2B5EF4-FFF2-40B4-BE49-F238E27FC236}">
                  <a16:creationId xmlns:a16="http://schemas.microsoft.com/office/drawing/2014/main" id="{50AD9482-A0D4-4DFB-9612-959D320C8B92}"/>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60" name="Text Box 28">
              <a:extLst>
                <a:ext uri="{FF2B5EF4-FFF2-40B4-BE49-F238E27FC236}">
                  <a16:creationId xmlns:a16="http://schemas.microsoft.com/office/drawing/2014/main" id="{726D94E1-72F0-4A52-B584-3F44A16298CA}"/>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16302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本节将讨论解决最大流问题的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。之所以称为“方法”而不是“算法”，是因为它包含具有不同运行时间的几种实现。</a:t>
            </a:r>
            <a:endParaRPr lang="en-US" altLang="zh-CN" sz="2400" dirty="0">
              <a:latin typeface="+mj-lt"/>
              <a:ea typeface="黑体" pitchFamily="2" charset="-122"/>
            </a:endParaRPr>
          </a:p>
          <a:p>
            <a:endParaRPr lang="en-US" altLang="zh-CN" sz="2400" dirty="0">
              <a:latin typeface="+mj-lt"/>
              <a:ea typeface="黑体" pitchFamily="2" charset="-122"/>
            </a:endParaRPr>
          </a:p>
          <a:p>
            <a:r>
              <a:rPr lang="en-US" altLang="zh-CN" sz="2400" dirty="0">
                <a:latin typeface="+mj-lt"/>
                <a:ea typeface="黑体" pitchFamily="2" charset="-122"/>
              </a:rPr>
              <a:t>Ford-Fulkerson</a:t>
            </a:r>
            <a:r>
              <a:rPr lang="zh-CN" altLang="en-US" sz="2400" dirty="0">
                <a:latin typeface="+mj-lt"/>
                <a:ea typeface="黑体" pitchFamily="2" charset="-122"/>
              </a:rPr>
              <a:t>方法依赖于三种重要思想，它们与该算法以外很多有关流的算法和问题密切相关。</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这三种思想是：</a:t>
            </a:r>
            <a:r>
              <a:rPr lang="zh-CN" altLang="en-US" sz="2400" i="1" dirty="0">
                <a:solidFill>
                  <a:srgbClr val="C00000"/>
                </a:solidFill>
                <a:latin typeface="+mj-lt"/>
                <a:ea typeface="黑体" pitchFamily="2" charset="-122"/>
              </a:rPr>
              <a:t>残留网络、增广路径和割</a:t>
            </a:r>
            <a:r>
              <a:rPr lang="zh-CN" altLang="en-US" sz="2400" dirty="0">
                <a:latin typeface="+mj-lt"/>
                <a:ea typeface="黑体" pitchFamily="2" charset="-122"/>
              </a:rPr>
              <a:t>。这些思想是最大流最小割定理的精髓，该定理用流网络的割来描述最大流的值。本节中给出</a:t>
            </a:r>
            <a:r>
              <a:rPr lang="en-US" altLang="zh-CN" sz="2400" dirty="0">
                <a:latin typeface="+mj-lt"/>
                <a:ea typeface="黑体" pitchFamily="2" charset="-122"/>
              </a:rPr>
              <a:t>Ford-Fulkerson</a:t>
            </a:r>
            <a:r>
              <a:rPr lang="zh-CN" altLang="en-US" sz="2400" dirty="0">
                <a:latin typeface="+mj-lt"/>
                <a:ea typeface="黑体" pitchFamily="2" charset="-122"/>
              </a:rPr>
              <a:t>方法的特定实现，并分析它的运行时间。</a:t>
            </a:r>
            <a:endParaRPr lang="en-US" altLang="zh-CN" sz="2400" dirty="0">
              <a:latin typeface="+mj-lt"/>
              <a:ea typeface="黑体" pitchFamily="2" charset="-122"/>
            </a:endParaRPr>
          </a:p>
          <a:p>
            <a:endParaRPr lang="en-US" sz="2400" b="1" dirty="0">
              <a:latin typeface="+mj-lt"/>
            </a:endParaRPr>
          </a:p>
        </p:txBody>
      </p:sp>
    </p:spTree>
    <p:extLst>
      <p:ext uri="{BB962C8B-B14F-4D97-AF65-F5344CB8AC3E}">
        <p14:creationId xmlns:p14="http://schemas.microsoft.com/office/powerpoint/2010/main" val="33154890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是一种迭代方法。开始时，对所有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有</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)=0</a:t>
            </a:r>
          </a:p>
          <a:p>
            <a:endParaRPr lang="en-US" altLang="zh-CN" sz="2400" dirty="0">
              <a:latin typeface="+mj-lt"/>
              <a:ea typeface="黑体" pitchFamily="2" charset="-122"/>
            </a:endParaRPr>
          </a:p>
          <a:p>
            <a:r>
              <a:rPr lang="zh-CN" altLang="en-US" sz="2400" dirty="0">
                <a:latin typeface="+mj-lt"/>
                <a:ea typeface="黑体" pitchFamily="2" charset="-122"/>
              </a:rPr>
              <a:t>即初始状态时流的值为</a:t>
            </a:r>
            <a:r>
              <a:rPr lang="en-US" altLang="zh-CN" sz="2400" dirty="0">
                <a:latin typeface="+mj-lt"/>
                <a:ea typeface="黑体" pitchFamily="2" charset="-122"/>
              </a:rPr>
              <a:t>0</a:t>
            </a:r>
            <a:r>
              <a:rPr lang="zh-CN" altLang="en-US" sz="2400" dirty="0">
                <a:latin typeface="+mj-lt"/>
                <a:ea typeface="黑体" pitchFamily="2" charset="-122"/>
              </a:rPr>
              <a:t>。在每次迭代中，可通过“增广路径”来增加流值。增广路径可以看作是从源点</a:t>
            </a:r>
            <a:r>
              <a:rPr lang="en-US" altLang="zh-CN" sz="2400" i="1" dirty="0">
                <a:latin typeface="+mj-lt"/>
                <a:ea typeface="黑体" pitchFamily="2" charset="-122"/>
              </a:rPr>
              <a:t>s</a:t>
            </a:r>
            <a:r>
              <a:rPr lang="zh-CN" altLang="en-US" sz="2400" dirty="0">
                <a:latin typeface="+mj-lt"/>
                <a:ea typeface="黑体" pitchFamily="2" charset="-122"/>
              </a:rPr>
              <a:t>到汇点</a:t>
            </a:r>
            <a:r>
              <a:rPr lang="en-US" altLang="zh-CN" sz="2400" i="1" dirty="0">
                <a:latin typeface="+mj-lt"/>
                <a:ea typeface="黑体" pitchFamily="2" charset="-122"/>
              </a:rPr>
              <a:t>t</a:t>
            </a:r>
            <a:r>
              <a:rPr lang="zh-CN" altLang="en-US" sz="2400" dirty="0">
                <a:latin typeface="+mj-lt"/>
                <a:ea typeface="黑体" pitchFamily="2" charset="-122"/>
              </a:rPr>
              <a:t>之间的一条路径。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沿该路径可以压入更多的流，从而增加流的值。</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反复进行这一过程，直到增广路径都被找出为止。最大流最小割定理将说明在算法终止时，这一过程可产生出最大流。</a:t>
            </a:r>
            <a:endParaRPr lang="en-US" altLang="zh-CN" sz="2400" dirty="0">
              <a:latin typeface="+mj-lt"/>
              <a:ea typeface="黑体" pitchFamily="2" charset="-122"/>
            </a:endParaRPr>
          </a:p>
        </p:txBody>
      </p:sp>
    </p:spTree>
    <p:extLst>
      <p:ext uri="{BB962C8B-B14F-4D97-AF65-F5344CB8AC3E}">
        <p14:creationId xmlns:p14="http://schemas.microsoft.com/office/powerpoint/2010/main" val="19157406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a:t>
            </a:r>
            <a:r>
              <a:rPr lang="en-US" altLang="zh-CN" sz="2400" dirty="0">
                <a:latin typeface="+mj-lt"/>
                <a:ea typeface="黑体" pitchFamily="2" charset="-122"/>
              </a:rPr>
              <a:t>(</a:t>
            </a:r>
            <a:r>
              <a:rPr lang="en-US" altLang="zh-CN" sz="2400" dirty="0" err="1">
                <a:latin typeface="+mj-lt"/>
                <a:ea typeface="黑体" pitchFamily="2" charset="-122"/>
              </a:rPr>
              <a:t>G,s,t</a:t>
            </a: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初始化流</a:t>
            </a:r>
            <a:r>
              <a:rPr lang="en-US" altLang="zh-CN" sz="2400" i="1" dirty="0">
                <a:latin typeface="+mj-lt"/>
                <a:ea typeface="黑体" pitchFamily="2" charset="-122"/>
              </a:rPr>
              <a:t>f</a:t>
            </a:r>
            <a:r>
              <a:rPr lang="zh-CN" altLang="en-US" sz="2400" dirty="0">
                <a:latin typeface="+mj-lt"/>
                <a:ea typeface="黑体" pitchFamily="2" charset="-122"/>
              </a:rPr>
              <a:t>为</a:t>
            </a:r>
            <a:r>
              <a:rPr lang="en-US" altLang="zh-CN" sz="2400" dirty="0">
                <a:latin typeface="+mj-lt"/>
                <a:ea typeface="黑体" pitchFamily="2" charset="-122"/>
              </a:rPr>
              <a:t>0</a:t>
            </a:r>
          </a:p>
          <a:p>
            <a:pPr marL="514350" indent="-514350">
              <a:buAutoNum type="arabicPlain"/>
            </a:pPr>
            <a:r>
              <a:rPr lang="en-US" altLang="zh-CN" sz="2400" dirty="0">
                <a:latin typeface="+mj-lt"/>
                <a:ea typeface="黑体" pitchFamily="2" charset="-122"/>
              </a:rPr>
              <a:t>While(</a:t>
            </a:r>
            <a:r>
              <a:rPr lang="zh-CN" altLang="en-US" sz="2400" dirty="0">
                <a:latin typeface="+mj-lt"/>
                <a:ea typeface="黑体" pitchFamily="2" charset="-122"/>
              </a:rPr>
              <a:t>存在一条增广路径</a:t>
            </a:r>
            <a:r>
              <a:rPr lang="en-US" altLang="zh-CN" sz="2400" i="1" dirty="0">
                <a:latin typeface="+mj-lt"/>
                <a:ea typeface="黑体" pitchFamily="2" charset="-122"/>
              </a:rPr>
              <a:t>p</a:t>
            </a:r>
            <a:r>
              <a:rPr lang="en-US" altLang="zh-CN" sz="2400" dirty="0">
                <a:latin typeface="+mj-lt"/>
                <a:ea typeface="黑体" pitchFamily="2" charset="-122"/>
              </a:rPr>
              <a:t>) {</a:t>
            </a:r>
          </a:p>
          <a:p>
            <a:pPr marL="514350" indent="-514350">
              <a:buAutoNum type="arabicPlain"/>
            </a:pPr>
            <a:r>
              <a:rPr lang="en-US" altLang="zh-CN" sz="2400" dirty="0">
                <a:latin typeface="+mj-lt"/>
                <a:ea typeface="黑体" pitchFamily="2" charset="-122"/>
              </a:rPr>
              <a:t>    </a:t>
            </a:r>
            <a:r>
              <a:rPr lang="zh-CN" altLang="en-US" sz="2400" dirty="0">
                <a:latin typeface="+mj-lt"/>
                <a:ea typeface="黑体" pitchFamily="2" charset="-122"/>
              </a:rPr>
              <a:t>沿着增广路径</a:t>
            </a:r>
            <a:r>
              <a:rPr lang="en-US" altLang="zh-CN" sz="2400" i="1" dirty="0">
                <a:latin typeface="+mj-lt"/>
                <a:ea typeface="黑体" pitchFamily="2" charset="-122"/>
              </a:rPr>
              <a:t>p</a:t>
            </a:r>
            <a:r>
              <a:rPr lang="zh-CN" altLang="en-US" sz="2400" dirty="0">
                <a:latin typeface="+mj-lt"/>
                <a:ea typeface="黑体" pitchFamily="2" charset="-122"/>
              </a:rPr>
              <a:t>增广流</a:t>
            </a:r>
            <a:r>
              <a:rPr lang="en-US" altLang="zh-CN" sz="2400" i="1" dirty="0">
                <a:latin typeface="+mj-lt"/>
                <a:ea typeface="黑体" pitchFamily="2" charset="-122"/>
              </a:rPr>
              <a:t>f</a:t>
            </a:r>
          </a:p>
          <a:p>
            <a:pPr marL="514350" indent="-514350">
              <a:buAutoNum type="arabicPlain"/>
            </a:pP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返回</a:t>
            </a:r>
            <a:r>
              <a:rPr lang="en-US" altLang="zh-CN" sz="2400" i="1" dirty="0">
                <a:latin typeface="+mj-lt"/>
                <a:ea typeface="黑体" pitchFamily="2" charset="-122"/>
              </a:rPr>
              <a:t>f</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5" name="Group 2"/>
          <p:cNvGrpSpPr>
            <a:grpSpLocks/>
          </p:cNvGrpSpPr>
          <p:nvPr/>
        </p:nvGrpSpPr>
        <p:grpSpPr bwMode="auto">
          <a:xfrm>
            <a:off x="2621786" y="3230018"/>
            <a:ext cx="4625975" cy="2855913"/>
            <a:chOff x="874" y="1033"/>
            <a:chExt cx="3648" cy="2496"/>
          </a:xfrm>
        </p:grpSpPr>
        <p:sp>
          <p:nvSpPr>
            <p:cNvPr id="6"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Line 9"/>
            <p:cNvSpPr>
              <a:spLocks noChangeShapeType="1"/>
            </p:cNvSpPr>
            <p:nvPr/>
          </p:nvSpPr>
          <p:spPr bwMode="auto">
            <a:xfrm>
              <a:off x="1114" y="2425"/>
              <a:ext cx="816"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2170" y="1321"/>
              <a:ext cx="864"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flipV="1">
              <a:off x="2218" y="2400"/>
              <a:ext cx="902" cy="88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3274" y="1273"/>
              <a:ext cx="1008" cy="91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20"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1"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2"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3"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4"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5" name="Text Box 22"/>
            <p:cNvSpPr txBox="1">
              <a:spLocks noChangeArrowheads="1"/>
            </p:cNvSpPr>
            <p:nvPr/>
          </p:nvSpPr>
          <p:spPr bwMode="auto">
            <a:xfrm>
              <a:off x="145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6" name="Text Box 23"/>
            <p:cNvSpPr txBox="1">
              <a:spLocks noChangeArrowheads="1"/>
            </p:cNvSpPr>
            <p:nvPr/>
          </p:nvSpPr>
          <p:spPr bwMode="auto">
            <a:xfrm>
              <a:off x="361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7"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8"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9" name="Text Box 26"/>
            <p:cNvSpPr txBox="1">
              <a:spLocks noChangeArrowheads="1"/>
            </p:cNvSpPr>
            <p:nvPr/>
          </p:nvSpPr>
          <p:spPr bwMode="auto">
            <a:xfrm>
              <a:off x="2449"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0/5</a:t>
              </a:r>
            </a:p>
          </p:txBody>
        </p:sp>
        <p:sp>
          <p:nvSpPr>
            <p:cNvPr id="30"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0/3</a:t>
              </a:r>
            </a:p>
          </p:txBody>
        </p:sp>
        <p:sp>
          <p:nvSpPr>
            <p:cNvPr id="31"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3" name="Oval 3">
            <a:extLst>
              <a:ext uri="{FF2B5EF4-FFF2-40B4-BE49-F238E27FC236}">
                <a16:creationId xmlns:a16="http://schemas.microsoft.com/office/drawing/2014/main" id="{3F06F2F5-C840-4B7E-AA89-8455E9960C11}"/>
              </a:ext>
            </a:extLst>
          </p:cNvPr>
          <p:cNvSpPr>
            <a:spLocks noChangeArrowheads="1"/>
          </p:cNvSpPr>
          <p:nvPr/>
        </p:nvSpPr>
        <p:spPr bwMode="auto">
          <a:xfrm>
            <a:off x="2613025" y="4448358"/>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4" name="Oval 4">
            <a:extLst>
              <a:ext uri="{FF2B5EF4-FFF2-40B4-BE49-F238E27FC236}">
                <a16:creationId xmlns:a16="http://schemas.microsoft.com/office/drawing/2014/main" id="{85E78FE2-FF0C-427B-904E-E20BE9CEFCBD}"/>
              </a:ext>
            </a:extLst>
          </p:cNvPr>
          <p:cNvSpPr>
            <a:spLocks noChangeArrowheads="1"/>
          </p:cNvSpPr>
          <p:nvPr/>
        </p:nvSpPr>
        <p:spPr bwMode="auto">
          <a:xfrm>
            <a:off x="3891255" y="5711550"/>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5">
            <a:extLst>
              <a:ext uri="{FF2B5EF4-FFF2-40B4-BE49-F238E27FC236}">
                <a16:creationId xmlns:a16="http://schemas.microsoft.com/office/drawing/2014/main" id="{D16C9A75-E9FC-4A09-99E5-A1DDED43C80E}"/>
              </a:ext>
            </a:extLst>
          </p:cNvPr>
          <p:cNvSpPr>
            <a:spLocks noChangeArrowheads="1"/>
          </p:cNvSpPr>
          <p:nvPr/>
        </p:nvSpPr>
        <p:spPr bwMode="auto">
          <a:xfrm>
            <a:off x="5352089" y="4448358"/>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6">
            <a:extLst>
              <a:ext uri="{FF2B5EF4-FFF2-40B4-BE49-F238E27FC236}">
                <a16:creationId xmlns:a16="http://schemas.microsoft.com/office/drawing/2014/main" id="{75CC82E1-5736-4656-8B7A-BF46B71D69B1}"/>
              </a:ext>
            </a:extLst>
          </p:cNvPr>
          <p:cNvSpPr>
            <a:spLocks noChangeArrowheads="1"/>
          </p:cNvSpPr>
          <p:nvPr/>
        </p:nvSpPr>
        <p:spPr bwMode="auto">
          <a:xfrm>
            <a:off x="3891255" y="4448358"/>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7">
            <a:extLst>
              <a:ext uri="{FF2B5EF4-FFF2-40B4-BE49-F238E27FC236}">
                <a16:creationId xmlns:a16="http://schemas.microsoft.com/office/drawing/2014/main" id="{DF920C10-B42F-4EC0-ADC1-CD2B82390C99}"/>
              </a:ext>
            </a:extLst>
          </p:cNvPr>
          <p:cNvSpPr>
            <a:spLocks noChangeArrowheads="1"/>
          </p:cNvSpPr>
          <p:nvPr/>
        </p:nvSpPr>
        <p:spPr bwMode="auto">
          <a:xfrm>
            <a:off x="5291221" y="3240087"/>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8">
            <a:extLst>
              <a:ext uri="{FF2B5EF4-FFF2-40B4-BE49-F238E27FC236}">
                <a16:creationId xmlns:a16="http://schemas.microsoft.com/office/drawing/2014/main" id="{0268BBBF-FA68-41D9-A7F1-A62391582363}"/>
              </a:ext>
            </a:extLst>
          </p:cNvPr>
          <p:cNvSpPr>
            <a:spLocks noChangeArrowheads="1"/>
          </p:cNvSpPr>
          <p:nvPr/>
        </p:nvSpPr>
        <p:spPr bwMode="auto">
          <a:xfrm>
            <a:off x="6812923" y="4503279"/>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Line 9">
            <a:extLst>
              <a:ext uri="{FF2B5EF4-FFF2-40B4-BE49-F238E27FC236}">
                <a16:creationId xmlns:a16="http://schemas.microsoft.com/office/drawing/2014/main" id="{28FC55D1-054B-404B-BD18-3B4267F40D30}"/>
              </a:ext>
            </a:extLst>
          </p:cNvPr>
          <p:cNvSpPr>
            <a:spLocks noChangeShapeType="1"/>
          </p:cNvSpPr>
          <p:nvPr/>
        </p:nvSpPr>
        <p:spPr bwMode="auto">
          <a:xfrm>
            <a:off x="2917365" y="4832808"/>
            <a:ext cx="1034758" cy="9336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0">
            <a:extLst>
              <a:ext uri="{FF2B5EF4-FFF2-40B4-BE49-F238E27FC236}">
                <a16:creationId xmlns:a16="http://schemas.microsoft.com/office/drawing/2014/main" id="{69B00C7B-8556-4C46-80D0-4A6546AED29D}"/>
              </a:ext>
            </a:extLst>
          </p:cNvPr>
          <p:cNvSpPr>
            <a:spLocks noChangeShapeType="1"/>
          </p:cNvSpPr>
          <p:nvPr/>
        </p:nvSpPr>
        <p:spPr bwMode="auto">
          <a:xfrm>
            <a:off x="3039102" y="4668044"/>
            <a:ext cx="85215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1" name="Line 11">
            <a:extLst>
              <a:ext uri="{FF2B5EF4-FFF2-40B4-BE49-F238E27FC236}">
                <a16:creationId xmlns:a16="http://schemas.microsoft.com/office/drawing/2014/main" id="{B62D1889-AEDA-4756-A51D-3DE933F001C2}"/>
              </a:ext>
            </a:extLst>
          </p:cNvPr>
          <p:cNvSpPr>
            <a:spLocks noChangeShapeType="1"/>
          </p:cNvSpPr>
          <p:nvPr/>
        </p:nvSpPr>
        <p:spPr bwMode="auto">
          <a:xfrm flipV="1">
            <a:off x="4256463" y="3569615"/>
            <a:ext cx="1095626" cy="9336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2">
            <a:extLst>
              <a:ext uri="{FF2B5EF4-FFF2-40B4-BE49-F238E27FC236}">
                <a16:creationId xmlns:a16="http://schemas.microsoft.com/office/drawing/2014/main" id="{A81FBF84-1A36-4183-8A17-DDB3757D0262}"/>
              </a:ext>
            </a:extLst>
          </p:cNvPr>
          <p:cNvSpPr>
            <a:spLocks noChangeShapeType="1"/>
          </p:cNvSpPr>
          <p:nvPr/>
        </p:nvSpPr>
        <p:spPr bwMode="auto">
          <a:xfrm>
            <a:off x="4317332" y="4668044"/>
            <a:ext cx="1034758"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3">
            <a:extLst>
              <a:ext uri="{FF2B5EF4-FFF2-40B4-BE49-F238E27FC236}">
                <a16:creationId xmlns:a16="http://schemas.microsoft.com/office/drawing/2014/main" id="{58CC4409-C2E5-4A22-BAE7-8DF1EB81D5BD}"/>
              </a:ext>
            </a:extLst>
          </p:cNvPr>
          <p:cNvSpPr>
            <a:spLocks noChangeShapeType="1"/>
          </p:cNvSpPr>
          <p:nvPr/>
        </p:nvSpPr>
        <p:spPr bwMode="auto">
          <a:xfrm flipV="1">
            <a:off x="4317332" y="4804203"/>
            <a:ext cx="1143813" cy="101719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4">
            <a:extLst>
              <a:ext uri="{FF2B5EF4-FFF2-40B4-BE49-F238E27FC236}">
                <a16:creationId xmlns:a16="http://schemas.microsoft.com/office/drawing/2014/main" id="{113D6D15-527A-4D47-B030-1C155FAB311C}"/>
              </a:ext>
            </a:extLst>
          </p:cNvPr>
          <p:cNvSpPr>
            <a:spLocks noChangeShapeType="1"/>
          </p:cNvSpPr>
          <p:nvPr/>
        </p:nvSpPr>
        <p:spPr bwMode="auto">
          <a:xfrm>
            <a:off x="5778166" y="4668044"/>
            <a:ext cx="1034758"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5">
            <a:extLst>
              <a:ext uri="{FF2B5EF4-FFF2-40B4-BE49-F238E27FC236}">
                <a16:creationId xmlns:a16="http://schemas.microsoft.com/office/drawing/2014/main" id="{BE059D40-3917-485E-A0BA-8A5E96049162}"/>
              </a:ext>
            </a:extLst>
          </p:cNvPr>
          <p:cNvSpPr>
            <a:spLocks noChangeShapeType="1"/>
          </p:cNvSpPr>
          <p:nvPr/>
        </p:nvSpPr>
        <p:spPr bwMode="auto">
          <a:xfrm>
            <a:off x="5656430" y="3514694"/>
            <a:ext cx="1278230" cy="1043507"/>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6">
            <a:extLst>
              <a:ext uri="{FF2B5EF4-FFF2-40B4-BE49-F238E27FC236}">
                <a16:creationId xmlns:a16="http://schemas.microsoft.com/office/drawing/2014/main" id="{B1EDF905-468B-4D07-A6FD-35758549A202}"/>
              </a:ext>
            </a:extLst>
          </p:cNvPr>
          <p:cNvSpPr txBox="1">
            <a:spLocks noChangeArrowheads="1"/>
          </p:cNvSpPr>
          <p:nvPr/>
        </p:nvSpPr>
        <p:spPr bwMode="auto">
          <a:xfrm>
            <a:off x="2673893" y="4503279"/>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7" name="Text Box 17">
            <a:extLst>
              <a:ext uri="{FF2B5EF4-FFF2-40B4-BE49-F238E27FC236}">
                <a16:creationId xmlns:a16="http://schemas.microsoft.com/office/drawing/2014/main" id="{EA0F2B16-35B1-4BC3-967A-0DC7DE89C521}"/>
              </a:ext>
            </a:extLst>
          </p:cNvPr>
          <p:cNvSpPr txBox="1">
            <a:spLocks noChangeArrowheads="1"/>
          </p:cNvSpPr>
          <p:nvPr/>
        </p:nvSpPr>
        <p:spPr bwMode="auto">
          <a:xfrm>
            <a:off x="3952123" y="4503279"/>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8" name="Text Box 18">
            <a:extLst>
              <a:ext uri="{FF2B5EF4-FFF2-40B4-BE49-F238E27FC236}">
                <a16:creationId xmlns:a16="http://schemas.microsoft.com/office/drawing/2014/main" id="{D86B1960-1F21-4D11-AE92-6C115E8246EE}"/>
              </a:ext>
            </a:extLst>
          </p:cNvPr>
          <p:cNvSpPr txBox="1">
            <a:spLocks noChangeArrowheads="1"/>
          </p:cNvSpPr>
          <p:nvPr/>
        </p:nvSpPr>
        <p:spPr bwMode="auto">
          <a:xfrm>
            <a:off x="5412957" y="4503279"/>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49" name="Text Box 19">
            <a:extLst>
              <a:ext uri="{FF2B5EF4-FFF2-40B4-BE49-F238E27FC236}">
                <a16:creationId xmlns:a16="http://schemas.microsoft.com/office/drawing/2014/main" id="{7EE25CB5-4BCC-48A4-91AE-632A935E9EDF}"/>
              </a:ext>
            </a:extLst>
          </p:cNvPr>
          <p:cNvSpPr txBox="1">
            <a:spLocks noChangeArrowheads="1"/>
          </p:cNvSpPr>
          <p:nvPr/>
        </p:nvSpPr>
        <p:spPr bwMode="auto">
          <a:xfrm>
            <a:off x="3952123" y="5766472"/>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0" name="Text Box 20">
            <a:extLst>
              <a:ext uri="{FF2B5EF4-FFF2-40B4-BE49-F238E27FC236}">
                <a16:creationId xmlns:a16="http://schemas.microsoft.com/office/drawing/2014/main" id="{7BF3297E-6192-431F-BF07-FC758D34A792}"/>
              </a:ext>
            </a:extLst>
          </p:cNvPr>
          <p:cNvSpPr txBox="1">
            <a:spLocks noChangeArrowheads="1"/>
          </p:cNvSpPr>
          <p:nvPr/>
        </p:nvSpPr>
        <p:spPr bwMode="auto">
          <a:xfrm>
            <a:off x="5352089" y="3295008"/>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1" name="Text Box 21">
            <a:extLst>
              <a:ext uri="{FF2B5EF4-FFF2-40B4-BE49-F238E27FC236}">
                <a16:creationId xmlns:a16="http://schemas.microsoft.com/office/drawing/2014/main" id="{7601CEFF-9DB5-4AA0-8AE3-6B682507FDC4}"/>
              </a:ext>
            </a:extLst>
          </p:cNvPr>
          <p:cNvSpPr txBox="1">
            <a:spLocks noChangeArrowheads="1"/>
          </p:cNvSpPr>
          <p:nvPr/>
        </p:nvSpPr>
        <p:spPr bwMode="auto">
          <a:xfrm>
            <a:off x="6934660" y="4558201"/>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2" name="Text Box 22">
            <a:extLst>
              <a:ext uri="{FF2B5EF4-FFF2-40B4-BE49-F238E27FC236}">
                <a16:creationId xmlns:a16="http://schemas.microsoft.com/office/drawing/2014/main" id="{13D922BC-2D63-4CFA-BE14-41A5E71DED1B}"/>
              </a:ext>
            </a:extLst>
          </p:cNvPr>
          <p:cNvSpPr txBox="1">
            <a:spLocks noChangeArrowheads="1"/>
          </p:cNvSpPr>
          <p:nvPr/>
        </p:nvSpPr>
        <p:spPr bwMode="auto">
          <a:xfrm>
            <a:off x="3343442" y="4279017"/>
            <a:ext cx="504698" cy="369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/2</a:t>
            </a:r>
          </a:p>
        </p:txBody>
      </p:sp>
      <p:sp>
        <p:nvSpPr>
          <p:cNvPr id="53" name="Text Box 23">
            <a:extLst>
              <a:ext uri="{FF2B5EF4-FFF2-40B4-BE49-F238E27FC236}">
                <a16:creationId xmlns:a16="http://schemas.microsoft.com/office/drawing/2014/main" id="{31CAE8CA-CB85-4F6A-A002-858A6BB9AFAB}"/>
              </a:ext>
            </a:extLst>
          </p:cNvPr>
          <p:cNvSpPr txBox="1">
            <a:spLocks noChangeArrowheads="1"/>
          </p:cNvSpPr>
          <p:nvPr/>
        </p:nvSpPr>
        <p:spPr bwMode="auto">
          <a:xfrm>
            <a:off x="6012762" y="4279017"/>
            <a:ext cx="504698" cy="369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/2</a:t>
            </a:r>
          </a:p>
        </p:txBody>
      </p:sp>
      <p:sp>
        <p:nvSpPr>
          <p:cNvPr id="54" name="Text Box 24">
            <a:extLst>
              <a:ext uri="{FF2B5EF4-FFF2-40B4-BE49-F238E27FC236}">
                <a16:creationId xmlns:a16="http://schemas.microsoft.com/office/drawing/2014/main" id="{B6749F05-A0E0-4318-9CDC-BF966DD5EB64}"/>
              </a:ext>
            </a:extLst>
          </p:cNvPr>
          <p:cNvSpPr txBox="1">
            <a:spLocks noChangeArrowheads="1"/>
          </p:cNvSpPr>
          <p:nvPr/>
        </p:nvSpPr>
        <p:spPr bwMode="auto">
          <a:xfrm>
            <a:off x="2965553" y="5188653"/>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5" name="Text Box 25">
            <a:extLst>
              <a:ext uri="{FF2B5EF4-FFF2-40B4-BE49-F238E27FC236}">
                <a16:creationId xmlns:a16="http://schemas.microsoft.com/office/drawing/2014/main" id="{9EC659D0-9C8C-4812-A70D-F5CC8D09A8B8}"/>
              </a:ext>
            </a:extLst>
          </p:cNvPr>
          <p:cNvSpPr txBox="1">
            <a:spLocks noChangeArrowheads="1"/>
          </p:cNvSpPr>
          <p:nvPr/>
        </p:nvSpPr>
        <p:spPr bwMode="auto">
          <a:xfrm>
            <a:off x="4791595" y="5298495"/>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6" name="Text Box 26">
            <a:extLst>
              <a:ext uri="{FF2B5EF4-FFF2-40B4-BE49-F238E27FC236}">
                <a16:creationId xmlns:a16="http://schemas.microsoft.com/office/drawing/2014/main" id="{93796C64-F625-419B-B341-F6D1C8C7B1C8}"/>
              </a:ext>
            </a:extLst>
          </p:cNvPr>
          <p:cNvSpPr txBox="1">
            <a:spLocks noChangeArrowheads="1"/>
          </p:cNvSpPr>
          <p:nvPr/>
        </p:nvSpPr>
        <p:spPr bwMode="auto">
          <a:xfrm>
            <a:off x="4597578" y="4279017"/>
            <a:ext cx="504698" cy="369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/5</a:t>
            </a:r>
          </a:p>
        </p:txBody>
      </p:sp>
      <p:sp>
        <p:nvSpPr>
          <p:cNvPr id="57" name="Text Box 27">
            <a:extLst>
              <a:ext uri="{FF2B5EF4-FFF2-40B4-BE49-F238E27FC236}">
                <a16:creationId xmlns:a16="http://schemas.microsoft.com/office/drawing/2014/main" id="{533C708C-B1B2-48F1-994F-EF25064D3E22}"/>
              </a:ext>
            </a:extLst>
          </p:cNvPr>
          <p:cNvSpPr txBox="1">
            <a:spLocks noChangeArrowheads="1"/>
          </p:cNvSpPr>
          <p:nvPr/>
        </p:nvSpPr>
        <p:spPr bwMode="auto">
          <a:xfrm>
            <a:off x="4548123" y="3650853"/>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8" name="Text Box 28">
            <a:extLst>
              <a:ext uri="{FF2B5EF4-FFF2-40B4-BE49-F238E27FC236}">
                <a16:creationId xmlns:a16="http://schemas.microsoft.com/office/drawing/2014/main" id="{6656738B-DAA6-4F72-92E3-F5A513696938}"/>
              </a:ext>
            </a:extLst>
          </p:cNvPr>
          <p:cNvSpPr txBox="1">
            <a:spLocks noChangeArrowheads="1"/>
          </p:cNvSpPr>
          <p:nvPr/>
        </p:nvSpPr>
        <p:spPr bwMode="auto">
          <a:xfrm>
            <a:off x="6069825" y="3650853"/>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cxnSp>
        <p:nvCxnSpPr>
          <p:cNvPr id="3" name="直接箭头连接符 2">
            <a:extLst>
              <a:ext uri="{FF2B5EF4-FFF2-40B4-BE49-F238E27FC236}">
                <a16:creationId xmlns:a16="http://schemas.microsoft.com/office/drawing/2014/main" id="{25CACFE1-F367-48C8-8DBC-1499C2482AE0}"/>
              </a:ext>
            </a:extLst>
          </p:cNvPr>
          <p:cNvCxnSpPr>
            <a:cxnSpLocks/>
          </p:cNvCxnSpPr>
          <p:nvPr/>
        </p:nvCxnSpPr>
        <p:spPr bwMode="auto">
          <a:xfrm flipV="1">
            <a:off x="3066576" y="4661521"/>
            <a:ext cx="841344" cy="1"/>
          </a:xfrm>
          <a:prstGeom prst="straightConnector1">
            <a:avLst/>
          </a:prstGeom>
          <a:solidFill>
            <a:schemeClr val="accent1"/>
          </a:solidFill>
          <a:ln w="63500" cap="flat" cmpd="sng" algn="ctr">
            <a:solidFill>
              <a:srgbClr val="CC3300"/>
            </a:solidFill>
            <a:prstDash val="solid"/>
            <a:round/>
            <a:headEnd type="none" w="med" len="med"/>
            <a:tailEnd type="triangle"/>
          </a:ln>
          <a:effectLst/>
        </p:spPr>
      </p:cxnSp>
      <p:cxnSp>
        <p:nvCxnSpPr>
          <p:cNvPr id="64" name="直接箭头连接符 63">
            <a:extLst>
              <a:ext uri="{FF2B5EF4-FFF2-40B4-BE49-F238E27FC236}">
                <a16:creationId xmlns:a16="http://schemas.microsoft.com/office/drawing/2014/main" id="{99E25300-C482-4F83-8CB0-4FC603BEA7B2}"/>
              </a:ext>
            </a:extLst>
          </p:cNvPr>
          <p:cNvCxnSpPr>
            <a:cxnSpLocks/>
            <a:endCxn id="42" idx="1"/>
          </p:cNvCxnSpPr>
          <p:nvPr/>
        </p:nvCxnSpPr>
        <p:spPr bwMode="auto">
          <a:xfrm>
            <a:off x="4328141" y="4657740"/>
            <a:ext cx="1023949" cy="10305"/>
          </a:xfrm>
          <a:prstGeom prst="straightConnector1">
            <a:avLst/>
          </a:prstGeom>
          <a:solidFill>
            <a:schemeClr val="accent1"/>
          </a:solidFill>
          <a:ln w="63500" cap="flat" cmpd="sng" algn="ctr">
            <a:solidFill>
              <a:srgbClr val="CC3300"/>
            </a:solidFill>
            <a:prstDash val="solid"/>
            <a:round/>
            <a:headEnd type="none" w="med" len="med"/>
            <a:tailEnd type="triangle"/>
          </a:ln>
          <a:effectLst/>
        </p:spPr>
      </p:cxnSp>
      <p:cxnSp>
        <p:nvCxnSpPr>
          <p:cNvPr id="66" name="直接箭头连接符 65">
            <a:extLst>
              <a:ext uri="{FF2B5EF4-FFF2-40B4-BE49-F238E27FC236}">
                <a16:creationId xmlns:a16="http://schemas.microsoft.com/office/drawing/2014/main" id="{33CB540D-7928-4FB3-9244-D5CCFEEFD47E}"/>
              </a:ext>
            </a:extLst>
          </p:cNvPr>
          <p:cNvCxnSpPr>
            <a:cxnSpLocks/>
            <a:endCxn id="44" idx="1"/>
          </p:cNvCxnSpPr>
          <p:nvPr/>
        </p:nvCxnSpPr>
        <p:spPr bwMode="auto">
          <a:xfrm>
            <a:off x="5805256" y="4653089"/>
            <a:ext cx="1007668" cy="14956"/>
          </a:xfrm>
          <a:prstGeom prst="straightConnector1">
            <a:avLst/>
          </a:prstGeom>
          <a:solidFill>
            <a:schemeClr val="accent1"/>
          </a:solidFill>
          <a:ln w="63500" cap="flat" cmpd="sng" algn="ctr">
            <a:solidFill>
              <a:srgbClr val="CC3300"/>
            </a:solidFill>
            <a:prstDash val="solid"/>
            <a:round/>
            <a:headEnd type="none" w="med" len="med"/>
            <a:tailEnd type="triangle"/>
          </a:ln>
          <a:effectLst/>
        </p:spPr>
      </p:cxnSp>
    </p:spTree>
    <p:extLst>
      <p:ext uri="{BB962C8B-B14F-4D97-AF65-F5344CB8AC3E}">
        <p14:creationId xmlns:p14="http://schemas.microsoft.com/office/powerpoint/2010/main" val="227386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down)">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残留网络</a:t>
            </a:r>
            <a:r>
              <a:rPr lang="zh-CN" altLang="en-US" sz="2400" dirty="0">
                <a:latin typeface="+mj-lt"/>
                <a:ea typeface="黑体" pitchFamily="2" charset="-122"/>
              </a:rPr>
              <a:t>：直观上，给定流网络和一个流，其残留网络由可以容纳更多网络流的边所组成。</a:t>
            </a:r>
            <a:endParaRPr lang="en-US" altLang="zh-CN" sz="2400" dirty="0">
              <a:latin typeface="+mj-lt"/>
              <a:ea typeface="黑体" pitchFamily="2" charset="-122"/>
            </a:endParaRPr>
          </a:p>
          <a:p>
            <a:r>
              <a:rPr lang="zh-CN" altLang="en-US" sz="2400" dirty="0">
                <a:latin typeface="+mj-lt"/>
                <a:ea typeface="黑体" pitchFamily="2" charset="-122"/>
              </a:rPr>
              <a:t>假设有一个流网络</a:t>
            </a:r>
            <a:r>
              <a:rPr lang="en-US" altLang="zh-CN" sz="2400" i="1" dirty="0">
                <a:latin typeface="+mj-lt"/>
                <a:ea typeface="黑体" pitchFamily="2" charset="-122"/>
              </a:rPr>
              <a:t>G=</a:t>
            </a:r>
            <a:r>
              <a:rPr lang="zh-CN" altLang="en-US" sz="2400" i="1" dirty="0">
                <a:latin typeface="+mj-lt"/>
                <a:ea typeface="黑体" pitchFamily="2" charset="-122"/>
              </a:rPr>
              <a:t>（</a:t>
            </a:r>
            <a:r>
              <a:rPr lang="en-US" altLang="zh-CN" sz="2400" i="1" dirty="0">
                <a:latin typeface="+mj-lt"/>
                <a:ea typeface="黑体" pitchFamily="2" charset="-122"/>
              </a:rPr>
              <a:t>V</a:t>
            </a:r>
            <a:r>
              <a:rPr lang="zh-CN" altLang="en-US" sz="2400" i="1" dirty="0">
                <a:latin typeface="+mj-lt"/>
                <a:ea typeface="黑体" pitchFamily="2" charset="-122"/>
              </a:rPr>
              <a:t>，</a:t>
            </a:r>
            <a:r>
              <a:rPr lang="en-US" altLang="zh-CN" sz="2400" i="1" dirty="0">
                <a:latin typeface="+mj-lt"/>
                <a:ea typeface="黑体" pitchFamily="2" charset="-122"/>
              </a:rPr>
              <a:t>E</a:t>
            </a:r>
            <a:r>
              <a:rPr lang="zh-CN" altLang="en-US" sz="2400" i="1" dirty="0">
                <a:latin typeface="+mj-lt"/>
                <a:ea typeface="黑体" pitchFamily="2" charset="-122"/>
              </a:rPr>
              <a:t>）</a:t>
            </a:r>
            <a:r>
              <a:rPr lang="zh-CN" altLang="en-US" sz="2400" dirty="0">
                <a:latin typeface="+mj-lt"/>
                <a:ea typeface="黑体" pitchFamily="2" charset="-122"/>
              </a:rPr>
              <a:t>，其源点为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i="1" dirty="0">
                <a:latin typeface="+mj-lt"/>
                <a:ea typeface="黑体" pitchFamily="2" charset="-122"/>
              </a:rPr>
              <a:t>，</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中的一个流。考察一对顶点</a:t>
            </a:r>
            <a:r>
              <a:rPr lang="en-US" altLang="zh-CN" sz="2400" i="1" dirty="0" err="1">
                <a:latin typeface="+mj-lt"/>
                <a:ea typeface="黑体" pitchFamily="2" charset="-122"/>
              </a:rPr>
              <a:t>u,v∈V</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在不超过容量</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条件下，从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之间可以压入的额外网络流量，就是</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残留容量</a:t>
            </a:r>
            <a:r>
              <a:rPr lang="zh-CN" altLang="en-US" sz="2400" dirty="0">
                <a:latin typeface="+mj-lt"/>
                <a:ea typeface="黑体" pitchFamily="2" charset="-122"/>
              </a:rPr>
              <a:t>。由下式定义：                      </a:t>
            </a:r>
            <a:endParaRPr lang="en-US" altLang="zh-CN" sz="2400" dirty="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在不超过边</a:t>
            </a:r>
            <a:r>
              <a:rPr lang="en-US" altLang="zh-CN" sz="2400" dirty="0">
                <a:latin typeface="+mj-lt"/>
                <a:ea typeface="黑体" pitchFamily="2" charset="-122"/>
              </a:rPr>
              <a:t>(</a:t>
            </a:r>
            <a:r>
              <a:rPr lang="en-US" altLang="zh-CN" sz="2400" i="1" dirty="0">
                <a:ea typeface="黑体" pitchFamily="2" charset="-122"/>
              </a:rPr>
              <a:t>v</a:t>
            </a:r>
            <a:r>
              <a:rPr lang="en-US" altLang="zh-CN" sz="2400" i="1" baseline="-25000" dirty="0">
                <a:ea typeface="黑体" pitchFamily="2" charset="-122"/>
              </a:rPr>
              <a:t>2</a:t>
            </a:r>
            <a:r>
              <a:rPr lang="en-US" altLang="zh-CN" sz="2400" i="1" dirty="0">
                <a:latin typeface="+mj-lt"/>
                <a:ea typeface="黑体" pitchFamily="2" charset="-122"/>
              </a:rPr>
              <a:t>,v</a:t>
            </a:r>
            <a:r>
              <a:rPr lang="en-US" altLang="zh-CN" sz="2400" i="1" baseline="-25000" dirty="0">
                <a:latin typeface="+mj-lt"/>
                <a:ea typeface="黑体" pitchFamily="2" charset="-122"/>
              </a:rPr>
              <a:t>4</a:t>
            </a:r>
            <a:r>
              <a:rPr lang="en-US" altLang="zh-CN" sz="2400" dirty="0">
                <a:latin typeface="+mj-lt"/>
                <a:ea typeface="黑体" pitchFamily="2" charset="-122"/>
              </a:rPr>
              <a:t>)</a:t>
            </a:r>
            <a:r>
              <a:rPr lang="zh-CN" altLang="en-US" sz="2400" dirty="0">
                <a:latin typeface="+mj-lt"/>
                <a:ea typeface="黑体" pitchFamily="2" charset="-122"/>
              </a:rPr>
              <a:t>的容量限制的条件下，可以再传输</a:t>
            </a:r>
            <a:r>
              <a:rPr lang="en-US" altLang="zh-CN" sz="2400" dirty="0">
                <a:latin typeface="+mj-lt"/>
                <a:ea typeface="黑体" pitchFamily="2" charset="-122"/>
              </a:rPr>
              <a:t>3</a:t>
            </a:r>
            <a:r>
              <a:rPr lang="zh-CN" altLang="en-US" sz="2400" dirty="0">
                <a:latin typeface="+mj-lt"/>
                <a:ea typeface="黑体" pitchFamily="2" charset="-122"/>
              </a:rPr>
              <a:t>个单位的流量来增加</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dirty="0">
                <a:latin typeface="+mj-lt"/>
                <a:ea typeface="黑体" pitchFamily="2" charset="-122"/>
              </a:rPr>
              <a:t>.</a:t>
            </a:r>
          </a:p>
          <a:p>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85450505"/>
              </p:ext>
            </p:extLst>
          </p:nvPr>
        </p:nvGraphicFramePr>
        <p:xfrm>
          <a:off x="2895600" y="3733800"/>
          <a:ext cx="3629025" cy="551244"/>
        </p:xfrm>
        <a:graphic>
          <a:graphicData uri="http://schemas.openxmlformats.org/presentationml/2006/ole">
            <mc:AlternateContent xmlns:mc="http://schemas.openxmlformats.org/markup-compatibility/2006">
              <mc:Choice xmlns:v="urn:schemas-microsoft-com:vml" Requires="v">
                <p:oleObj name="公式" r:id="rId3" imgW="1587500" imgH="241300" progId="">
                  <p:embed/>
                </p:oleObj>
              </mc:Choice>
              <mc:Fallback>
                <p:oleObj name="公式" r:id="rId3" imgW="1587500" imgH="241300" progId="">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733800"/>
                        <a:ext cx="3629025" cy="551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Oval 75">
            <a:extLst>
              <a:ext uri="{FF2B5EF4-FFF2-40B4-BE49-F238E27FC236}">
                <a16:creationId xmlns:a16="http://schemas.microsoft.com/office/drawing/2014/main" id="{4E41FD3B-91E6-420E-A709-8C05A67EBF42}"/>
              </a:ext>
            </a:extLst>
          </p:cNvPr>
          <p:cNvSpPr>
            <a:spLocks noChangeArrowheads="1"/>
          </p:cNvSpPr>
          <p:nvPr/>
        </p:nvSpPr>
        <p:spPr bwMode="auto">
          <a:xfrm>
            <a:off x="2209800" y="5780087"/>
            <a:ext cx="420687"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 name="Oval 76">
            <a:extLst>
              <a:ext uri="{FF2B5EF4-FFF2-40B4-BE49-F238E27FC236}">
                <a16:creationId xmlns:a16="http://schemas.microsoft.com/office/drawing/2014/main" id="{A8D3672D-BC0B-46D4-AFB0-BC09414962BC}"/>
              </a:ext>
            </a:extLst>
          </p:cNvPr>
          <p:cNvSpPr>
            <a:spLocks noChangeArrowheads="1"/>
          </p:cNvSpPr>
          <p:nvPr/>
        </p:nvSpPr>
        <p:spPr bwMode="auto">
          <a:xfrm>
            <a:off x="4081462" y="5761037"/>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 name="Line 84">
            <a:extLst>
              <a:ext uri="{FF2B5EF4-FFF2-40B4-BE49-F238E27FC236}">
                <a16:creationId xmlns:a16="http://schemas.microsoft.com/office/drawing/2014/main" id="{3B3403FD-B975-437C-A272-2BCF66B94642}"/>
              </a:ext>
            </a:extLst>
          </p:cNvPr>
          <p:cNvSpPr>
            <a:spLocks noChangeShapeType="1"/>
          </p:cNvSpPr>
          <p:nvPr/>
        </p:nvSpPr>
        <p:spPr bwMode="auto">
          <a:xfrm>
            <a:off x="2630487" y="5967412"/>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98">
            <a:extLst>
              <a:ext uri="{FF2B5EF4-FFF2-40B4-BE49-F238E27FC236}">
                <a16:creationId xmlns:a16="http://schemas.microsoft.com/office/drawing/2014/main" id="{B94D8FF6-CDDD-4FD4-8658-80F0B8F18FDF}"/>
              </a:ext>
            </a:extLst>
          </p:cNvPr>
          <p:cNvSpPr txBox="1">
            <a:spLocks noChangeArrowheads="1"/>
          </p:cNvSpPr>
          <p:nvPr/>
        </p:nvSpPr>
        <p:spPr bwMode="auto">
          <a:xfrm>
            <a:off x="2930525" y="6062662"/>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9" name="Oval 75">
            <a:extLst>
              <a:ext uri="{FF2B5EF4-FFF2-40B4-BE49-F238E27FC236}">
                <a16:creationId xmlns:a16="http://schemas.microsoft.com/office/drawing/2014/main" id="{EE1FC426-F8CC-4F97-AE42-5DD6BDAABB77}"/>
              </a:ext>
            </a:extLst>
          </p:cNvPr>
          <p:cNvSpPr>
            <a:spLocks noChangeArrowheads="1"/>
          </p:cNvSpPr>
          <p:nvPr/>
        </p:nvSpPr>
        <p:spPr bwMode="auto">
          <a:xfrm>
            <a:off x="5332412" y="5765800"/>
            <a:ext cx="420688"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0" name="Oval 76">
            <a:extLst>
              <a:ext uri="{FF2B5EF4-FFF2-40B4-BE49-F238E27FC236}">
                <a16:creationId xmlns:a16="http://schemas.microsoft.com/office/drawing/2014/main" id="{FC36A951-3286-4F57-A1C0-B956A84EA9E8}"/>
              </a:ext>
            </a:extLst>
          </p:cNvPr>
          <p:cNvSpPr>
            <a:spLocks noChangeArrowheads="1"/>
          </p:cNvSpPr>
          <p:nvPr/>
        </p:nvSpPr>
        <p:spPr bwMode="auto">
          <a:xfrm>
            <a:off x="7204075" y="5746750"/>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1" name="Line 84">
            <a:extLst>
              <a:ext uri="{FF2B5EF4-FFF2-40B4-BE49-F238E27FC236}">
                <a16:creationId xmlns:a16="http://schemas.microsoft.com/office/drawing/2014/main" id="{AE372DB4-8A36-4180-86A2-11A2CAF6456C}"/>
              </a:ext>
            </a:extLst>
          </p:cNvPr>
          <p:cNvSpPr>
            <a:spLocks noChangeShapeType="1"/>
          </p:cNvSpPr>
          <p:nvPr/>
        </p:nvSpPr>
        <p:spPr bwMode="auto">
          <a:xfrm>
            <a:off x="5753100" y="595312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98">
            <a:extLst>
              <a:ext uri="{FF2B5EF4-FFF2-40B4-BE49-F238E27FC236}">
                <a16:creationId xmlns:a16="http://schemas.microsoft.com/office/drawing/2014/main" id="{8420C491-0A22-4E69-938A-9B62BE282788}"/>
              </a:ext>
            </a:extLst>
          </p:cNvPr>
          <p:cNvSpPr txBox="1">
            <a:spLocks noChangeArrowheads="1"/>
          </p:cNvSpPr>
          <p:nvPr/>
        </p:nvSpPr>
        <p:spPr bwMode="auto">
          <a:xfrm>
            <a:off x="6237287" y="6091237"/>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3" name="Line 84">
            <a:extLst>
              <a:ext uri="{FF2B5EF4-FFF2-40B4-BE49-F238E27FC236}">
                <a16:creationId xmlns:a16="http://schemas.microsoft.com/office/drawing/2014/main" id="{2B6526B3-5208-4B4A-AE6C-472FD8E5FF13}"/>
              </a:ext>
            </a:extLst>
          </p:cNvPr>
          <p:cNvSpPr>
            <a:spLocks noChangeShapeType="1"/>
          </p:cNvSpPr>
          <p:nvPr/>
        </p:nvSpPr>
        <p:spPr bwMode="auto">
          <a:xfrm flipH="1">
            <a:off x="5808662" y="6086475"/>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右箭头 2">
            <a:extLst>
              <a:ext uri="{FF2B5EF4-FFF2-40B4-BE49-F238E27FC236}">
                <a16:creationId xmlns:a16="http://schemas.microsoft.com/office/drawing/2014/main" id="{6CACFD44-7BC2-4E96-8295-16DB8B7BB55C}"/>
              </a:ext>
            </a:extLst>
          </p:cNvPr>
          <p:cNvSpPr>
            <a:spLocks noChangeArrowheads="1"/>
          </p:cNvSpPr>
          <p:nvPr/>
        </p:nvSpPr>
        <p:spPr bwMode="auto">
          <a:xfrm>
            <a:off x="4735512" y="5780087"/>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5" name="Text Box 98">
            <a:extLst>
              <a:ext uri="{FF2B5EF4-FFF2-40B4-BE49-F238E27FC236}">
                <a16:creationId xmlns:a16="http://schemas.microsoft.com/office/drawing/2014/main" id="{2C2FCE5B-F8A1-4BD7-8C3D-B5B0803B90E6}"/>
              </a:ext>
            </a:extLst>
          </p:cNvPr>
          <p:cNvSpPr txBox="1">
            <a:spLocks noChangeArrowheads="1"/>
          </p:cNvSpPr>
          <p:nvPr/>
        </p:nvSpPr>
        <p:spPr bwMode="auto">
          <a:xfrm>
            <a:off x="6308725" y="5486400"/>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2395753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给定一流网络</a:t>
            </a:r>
            <a:r>
              <a:rPr lang="en-US" altLang="zh-CN" sz="2400" i="1" dirty="0">
                <a:latin typeface="+mj-lt"/>
                <a:ea typeface="黑体" pitchFamily="2" charset="-122"/>
              </a:rPr>
              <a:t>G=(V,E)</a:t>
            </a:r>
            <a:r>
              <a:rPr lang="zh-CN" altLang="en-US" sz="2400" dirty="0">
                <a:latin typeface="+mj-lt"/>
                <a:ea typeface="黑体" pitchFamily="2" charset="-122"/>
              </a:rPr>
              <a:t>和流 </a:t>
            </a:r>
            <a:r>
              <a:rPr lang="en-US" altLang="zh-CN" sz="2400" i="1" dirty="0">
                <a:latin typeface="+mj-lt"/>
                <a:ea typeface="黑体" pitchFamily="2" charset="-122"/>
              </a:rPr>
              <a:t>f</a:t>
            </a:r>
            <a:r>
              <a:rPr lang="zh-CN" altLang="en-US" sz="2400" dirty="0">
                <a:latin typeface="+mj-lt"/>
                <a:ea typeface="黑体" pitchFamily="2" charset="-122"/>
              </a:rPr>
              <a:t>，由 </a:t>
            </a:r>
            <a:r>
              <a:rPr lang="en-US" altLang="zh-CN" sz="2400" i="1" dirty="0">
                <a:latin typeface="+mj-lt"/>
                <a:ea typeface="黑体" pitchFamily="2" charset="-122"/>
              </a:rPr>
              <a:t>f </a:t>
            </a:r>
            <a:r>
              <a:rPr lang="zh-CN" altLang="en-US" sz="2400" dirty="0">
                <a:latin typeface="+mj-lt"/>
                <a:ea typeface="黑体" pitchFamily="2" charset="-122"/>
              </a:rPr>
              <a:t>压得的</a:t>
            </a:r>
            <a:r>
              <a:rPr lang="en-US" altLang="zh-CN" sz="2400" i="1" dirty="0">
                <a:latin typeface="+mj-lt"/>
                <a:ea typeface="黑体" pitchFamily="2" charset="-122"/>
              </a:rPr>
              <a:t>G</a:t>
            </a:r>
            <a:r>
              <a:rPr lang="zh-CN" altLang="en-US" sz="2400" dirty="0">
                <a:latin typeface="+mj-lt"/>
                <a:ea typeface="黑体" pitchFamily="2" charset="-122"/>
              </a:rPr>
              <a:t>的残留网络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zh-CN" altLang="en-US" sz="2400" i="1" dirty="0">
                <a:latin typeface="+mj-lt"/>
                <a:ea typeface="黑体" pitchFamily="2" charset="-122"/>
              </a:rPr>
              <a:t>，</a:t>
            </a:r>
            <a:r>
              <a:rPr lang="zh-CN" altLang="en-US" sz="2400" dirty="0">
                <a:latin typeface="+mj-lt"/>
                <a:ea typeface="黑体" pitchFamily="2" charset="-122"/>
              </a:rPr>
              <a:t>其中 </a:t>
            </a:r>
            <a:r>
              <a:rPr lang="en-US" altLang="zh-CN" sz="2400" i="1" dirty="0" err="1">
                <a:latin typeface="+mj-lt"/>
                <a:ea typeface="黑体" pitchFamily="2" charset="-122"/>
              </a:rPr>
              <a:t>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)&gt;0}</a:t>
            </a:r>
          </a:p>
          <a:p>
            <a:r>
              <a:rPr lang="en-US" altLang="zh-CN" sz="2400" i="1" dirty="0" err="1">
                <a:solidFill>
                  <a:srgbClr val="C00000"/>
                </a:solidFill>
                <a:ea typeface="黑体" pitchFamily="2" charset="-122"/>
              </a:rPr>
              <a:t>E</a:t>
            </a:r>
            <a:r>
              <a:rPr lang="en-US" altLang="zh-CN" sz="2400" i="1" baseline="-25000" dirty="0" err="1">
                <a:solidFill>
                  <a:srgbClr val="C00000"/>
                </a:solidFill>
                <a:ea typeface="黑体" pitchFamily="2" charset="-122"/>
              </a:rPr>
              <a:t>f</a:t>
            </a:r>
            <a:r>
              <a:rPr lang="zh-CN" altLang="en-US" sz="2400" dirty="0">
                <a:solidFill>
                  <a:srgbClr val="C00000"/>
                </a:solidFill>
                <a:ea typeface="黑体" pitchFamily="2" charset="-122"/>
              </a:rPr>
              <a:t>中的边既可以是</a:t>
            </a:r>
            <a:r>
              <a:rPr lang="en-US" altLang="zh-CN" sz="2400" i="1" dirty="0">
                <a:solidFill>
                  <a:srgbClr val="C00000"/>
                </a:solidFill>
                <a:ea typeface="黑体" pitchFamily="2" charset="-122"/>
              </a:rPr>
              <a:t>E</a:t>
            </a:r>
            <a:r>
              <a:rPr lang="zh-CN" altLang="en-US" sz="2400" dirty="0">
                <a:solidFill>
                  <a:srgbClr val="C00000"/>
                </a:solidFill>
                <a:ea typeface="黑体" pitchFamily="2" charset="-122"/>
              </a:rPr>
              <a:t>中的边，也可以是它们的反向边</a:t>
            </a:r>
            <a:r>
              <a:rPr lang="zh-CN" altLang="en-US" sz="2400" dirty="0">
                <a:ea typeface="黑体" pitchFamily="2" charset="-122"/>
              </a:rPr>
              <a:t>。</a:t>
            </a:r>
            <a:endParaRPr lang="en-US" altLang="zh-CN" sz="2400" dirty="0">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a:t>
            </a:r>
            <a:r>
              <a:rPr lang="en-US" altLang="zh-CN" sz="2400" i="1" dirty="0">
                <a:ea typeface="黑体" pitchFamily="2" charset="-122"/>
              </a:rPr>
              <a:t>E</a:t>
            </a:r>
            <a:r>
              <a:rPr lang="zh-CN" altLang="en-US" sz="2400" dirty="0">
                <a:ea typeface="黑体" pitchFamily="2" charset="-122"/>
              </a:rPr>
              <a:t>中的边</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)&lt;c(</a:t>
            </a:r>
            <a:r>
              <a:rPr lang="en-US" altLang="zh-CN" sz="2400" i="1" dirty="0" err="1">
                <a:ea typeface="黑体" pitchFamily="2" charset="-122"/>
              </a:rPr>
              <a:t>u,v</a:t>
            </a:r>
            <a:r>
              <a:rPr lang="en-US" altLang="zh-CN" sz="2400" i="1" dirty="0">
                <a:ea typeface="黑体" pitchFamily="2" charset="-122"/>
              </a:rPr>
              <a:t>)</a:t>
            </a:r>
            <a:r>
              <a:rPr lang="zh-CN" altLang="en-US" sz="2400" i="1" dirty="0">
                <a:ea typeface="黑体" pitchFamily="2" charset="-122"/>
              </a:rPr>
              <a:t>，</a:t>
            </a:r>
            <a:r>
              <a:rPr lang="zh-CN" altLang="en-US" sz="2400" dirty="0">
                <a:ea typeface="黑体" pitchFamily="2" charset="-122"/>
              </a:rPr>
              <a:t>那么</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u,v</a:t>
            </a:r>
            <a:r>
              <a:rPr lang="en-US" altLang="zh-CN" sz="2400" i="1" dirty="0">
                <a:ea typeface="黑体" pitchFamily="2" charset="-122"/>
              </a:rPr>
              <a:t>)=c(</a:t>
            </a:r>
            <a:r>
              <a:rPr lang="en-US" altLang="zh-CN" sz="2400" i="1" dirty="0" err="1">
                <a:ea typeface="黑体" pitchFamily="2" charset="-122"/>
              </a:rPr>
              <a:t>u,v</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r>
              <a:rPr lang="zh-CN" altLang="en-US" sz="2400" dirty="0">
                <a:ea typeface="黑体" pitchFamily="2" charset="-122"/>
              </a:rPr>
              <a:t>如果</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，则</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)&lt;0</a:t>
            </a:r>
          </a:p>
          <a:p>
            <a:pPr marL="0" indent="0">
              <a:buNone/>
            </a:pPr>
            <a:r>
              <a:rPr lang="en-US" altLang="zh-CN" sz="2400" i="1" dirty="0">
                <a:ea typeface="黑体" pitchFamily="2" charset="-122"/>
              </a:rPr>
              <a:t>    </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v,u</a:t>
            </a:r>
            <a:r>
              <a:rPr lang="en-US" altLang="zh-CN" sz="2400" i="1" dirty="0">
                <a:ea typeface="黑体" pitchFamily="2" charset="-122"/>
              </a:rPr>
              <a:t>)=c(</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pPr marL="0" indent="0">
              <a:buNone/>
            </a:pPr>
            <a:endParaRPr lang="en-US" altLang="zh-CN" sz="2400" dirty="0">
              <a:ea typeface="黑体" pitchFamily="2" charset="-122"/>
            </a:endParaRPr>
          </a:p>
          <a:p>
            <a:r>
              <a:rPr lang="zh-CN" altLang="en-US" sz="2400" i="1" dirty="0">
                <a:ea typeface="黑体" pitchFamily="2" charset="-122"/>
                <a:sym typeface="Wingdings" pitchFamily="2" charset="2"/>
              </a:rPr>
              <a:t>残留网络的边：正向边，反向边，残留容量都为正</a:t>
            </a:r>
            <a:endParaRPr lang="en-US" altLang="zh-CN" sz="2400" i="1" dirty="0">
              <a:ea typeface="黑体" pitchFamily="2" charset="-122"/>
              <a:sym typeface="Wingdings" pitchFamily="2" charset="2"/>
            </a:endParaRPr>
          </a:p>
          <a:p>
            <a:r>
              <a:rPr lang="en-US" altLang="zh-CN" sz="2400" i="1" dirty="0" err="1">
                <a:ea typeface="黑体" pitchFamily="2" charset="-122"/>
                <a:sym typeface="Wingdings" pitchFamily="2" charset="2"/>
              </a:rPr>
              <a:t>E</a:t>
            </a:r>
            <a:r>
              <a:rPr lang="en-US" altLang="zh-CN" sz="2400" i="1" baseline="-25000" dirty="0" err="1">
                <a:ea typeface="黑体" pitchFamily="2" charset="-122"/>
                <a:sym typeface="Wingdings" pitchFamily="2" charset="2"/>
              </a:rPr>
              <a:t>f</a:t>
            </a:r>
            <a:r>
              <a:rPr lang="en-US" altLang="zh-CN" sz="2400" i="1" dirty="0">
                <a:ea typeface="黑体" pitchFamily="2" charset="-122"/>
                <a:sym typeface="Wingdings" pitchFamily="2" charset="2"/>
              </a:rPr>
              <a:t>|≤2|E|</a:t>
            </a:r>
            <a:r>
              <a:rPr lang="en-US" altLang="zh-CN" sz="2400" dirty="0">
                <a:ea typeface="黑体" pitchFamily="2" charset="-122"/>
                <a:sym typeface="Wingdings" pitchFamily="2" charset="2"/>
              </a:rPr>
              <a:t>.</a:t>
            </a:r>
            <a:r>
              <a:rPr lang="en-US" altLang="zh-CN" sz="2400" dirty="0">
                <a:ea typeface="黑体" pitchFamily="2" charset="-122"/>
              </a:rPr>
              <a:t> </a:t>
            </a:r>
          </a:p>
          <a:p>
            <a:endParaRPr lang="en-US" altLang="zh-CN" sz="2400" dirty="0">
              <a:latin typeface="+mj-lt"/>
              <a:ea typeface="黑体" pitchFamily="2" charset="-122"/>
            </a:endParaRPr>
          </a:p>
        </p:txBody>
      </p:sp>
      <p:sp>
        <p:nvSpPr>
          <p:cNvPr id="4" name="Oval 75"/>
          <p:cNvSpPr>
            <a:spLocks noChangeArrowheads="1"/>
          </p:cNvSpPr>
          <p:nvPr/>
        </p:nvSpPr>
        <p:spPr bwMode="auto">
          <a:xfrm>
            <a:off x="3059113" y="5937250"/>
            <a:ext cx="420687"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5" name="Oval 76"/>
          <p:cNvSpPr>
            <a:spLocks noChangeArrowheads="1"/>
          </p:cNvSpPr>
          <p:nvPr/>
        </p:nvSpPr>
        <p:spPr bwMode="auto">
          <a:xfrm>
            <a:off x="4930775" y="5918200"/>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 name="Line 84"/>
          <p:cNvSpPr>
            <a:spLocks noChangeShapeType="1"/>
          </p:cNvSpPr>
          <p:nvPr/>
        </p:nvSpPr>
        <p:spPr bwMode="auto">
          <a:xfrm>
            <a:off x="3479800" y="612457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8"/>
          <p:cNvSpPr txBox="1">
            <a:spLocks noChangeArrowheads="1"/>
          </p:cNvSpPr>
          <p:nvPr/>
        </p:nvSpPr>
        <p:spPr bwMode="auto">
          <a:xfrm>
            <a:off x="3779838" y="6219825"/>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8" name="Oval 75"/>
          <p:cNvSpPr>
            <a:spLocks noChangeArrowheads="1"/>
          </p:cNvSpPr>
          <p:nvPr/>
        </p:nvSpPr>
        <p:spPr bwMode="auto">
          <a:xfrm>
            <a:off x="6181725" y="5922963"/>
            <a:ext cx="420688"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76"/>
          <p:cNvSpPr>
            <a:spLocks noChangeArrowheads="1"/>
          </p:cNvSpPr>
          <p:nvPr/>
        </p:nvSpPr>
        <p:spPr bwMode="auto">
          <a:xfrm>
            <a:off x="8053388" y="5903913"/>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Line 84"/>
          <p:cNvSpPr>
            <a:spLocks noChangeShapeType="1"/>
          </p:cNvSpPr>
          <p:nvPr/>
        </p:nvSpPr>
        <p:spPr bwMode="auto">
          <a:xfrm>
            <a:off x="6602413" y="6110288"/>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98"/>
          <p:cNvSpPr txBox="1">
            <a:spLocks noChangeArrowheads="1"/>
          </p:cNvSpPr>
          <p:nvPr/>
        </p:nvSpPr>
        <p:spPr bwMode="auto">
          <a:xfrm>
            <a:off x="7086600" y="6248400"/>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2" name="Line 84"/>
          <p:cNvSpPr>
            <a:spLocks noChangeShapeType="1"/>
          </p:cNvSpPr>
          <p:nvPr/>
        </p:nvSpPr>
        <p:spPr bwMode="auto">
          <a:xfrm flipH="1">
            <a:off x="6657975" y="6243638"/>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右箭头 2"/>
          <p:cNvSpPr>
            <a:spLocks noChangeArrowheads="1"/>
          </p:cNvSpPr>
          <p:nvPr/>
        </p:nvSpPr>
        <p:spPr bwMode="auto">
          <a:xfrm>
            <a:off x="5584825" y="5937250"/>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4" name="Text Box 98"/>
          <p:cNvSpPr txBox="1">
            <a:spLocks noChangeArrowheads="1"/>
          </p:cNvSpPr>
          <p:nvPr/>
        </p:nvSpPr>
        <p:spPr bwMode="auto">
          <a:xfrm>
            <a:off x="7158038" y="5643563"/>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39842770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925F7F-3896-44CB-BE82-CBFD5D52F6B6}"/>
              </a:ext>
            </a:extLst>
          </p:cNvPr>
          <p:cNvSpPr>
            <a:spLocks noGrp="1"/>
          </p:cNvSpPr>
          <p:nvPr>
            <p:ph type="title"/>
          </p:nvPr>
        </p:nvSpPr>
        <p:spPr>
          <a:xfrm>
            <a:off x="461963" y="214313"/>
            <a:ext cx="7772400" cy="1143000"/>
          </a:xfrm>
        </p:spPr>
        <p:txBody>
          <a:bodyPr/>
          <a:lstStyle/>
          <a:p>
            <a:r>
              <a:rPr lang="zh-CN" altLang="en-US"/>
              <a:t>残留</a:t>
            </a:r>
            <a:r>
              <a:rPr lang="zh-CN" altLang="en-US" dirty="0"/>
              <a:t>网络</a:t>
            </a:r>
            <a:r>
              <a:rPr lang="en-US" altLang="zh-CN" dirty="0"/>
              <a:t>——</a:t>
            </a:r>
            <a:r>
              <a:rPr lang="zh-CN" altLang="en-US" dirty="0"/>
              <a:t>退还流</a:t>
            </a:r>
          </a:p>
        </p:txBody>
      </p:sp>
      <p:sp>
        <p:nvSpPr>
          <p:cNvPr id="3" name="Rectangle 2">
            <a:extLst>
              <a:ext uri="{FF2B5EF4-FFF2-40B4-BE49-F238E27FC236}">
                <a16:creationId xmlns:a16="http://schemas.microsoft.com/office/drawing/2014/main" id="{CB12ABAC-6E81-4EFB-A2DA-86EF7F2F00EE}"/>
              </a:ext>
            </a:extLst>
          </p:cNvPr>
          <p:cNvSpPr>
            <a:spLocks noChangeArrowheads="1"/>
          </p:cNvSpPr>
          <p:nvPr/>
        </p:nvSpPr>
        <p:spPr bwMode="auto">
          <a:xfrm>
            <a:off x="152400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7FC1EF4F-39C6-4B54-94EB-4DB100AC1B57}"/>
              </a:ext>
            </a:extLst>
          </p:cNvPr>
          <p:cNvGraphicFramePr>
            <a:graphicFrameLocks noChangeAspect="1"/>
          </p:cNvGraphicFramePr>
          <p:nvPr>
            <p:extLst>
              <p:ext uri="{D42A27DB-BD31-4B8C-83A1-F6EECF244321}">
                <p14:modId xmlns:p14="http://schemas.microsoft.com/office/powerpoint/2010/main" val="959775266"/>
              </p:ext>
            </p:extLst>
          </p:nvPr>
        </p:nvGraphicFramePr>
        <p:xfrm>
          <a:off x="1143000" y="1981200"/>
          <a:ext cx="6531392" cy="3733798"/>
        </p:xfrm>
        <a:graphic>
          <a:graphicData uri="http://schemas.openxmlformats.org/presentationml/2006/ole">
            <mc:AlternateContent xmlns:mc="http://schemas.openxmlformats.org/markup-compatibility/2006">
              <mc:Choice xmlns:v="urn:schemas-microsoft-com:vml" Requires="v">
                <p:oleObj name="Visio" r:id="rId2" imgW="4662380" imgH="2676462" progId="Visio.Drawing.15">
                  <p:embed/>
                </p:oleObj>
              </mc:Choice>
              <mc:Fallback>
                <p:oleObj name="Visio" r:id="rId2" imgW="4662380" imgH="2676462" progId="Visio.Drawing.15">
                  <p:embed/>
                  <p:pic>
                    <p:nvPicPr>
                      <p:cNvPr id="4" name="对象 3">
                        <a:extLst>
                          <a:ext uri="{FF2B5EF4-FFF2-40B4-BE49-F238E27FC236}">
                            <a16:creationId xmlns:a16="http://schemas.microsoft.com/office/drawing/2014/main" id="{7FC1EF4F-39C6-4B54-94EB-4DB100AC1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81200"/>
                        <a:ext cx="6531392" cy="3733798"/>
                      </a:xfrm>
                      <a:prstGeom prst="rect">
                        <a:avLst/>
                      </a:prstGeom>
                      <a:noFill/>
                    </p:spPr>
                  </p:pic>
                </p:oleObj>
              </mc:Fallback>
            </mc:AlternateContent>
          </a:graphicData>
        </a:graphic>
      </p:graphicFrame>
    </p:spTree>
    <p:extLst>
      <p:ext uri="{BB962C8B-B14F-4D97-AF65-F5344CB8AC3E}">
        <p14:creationId xmlns:p14="http://schemas.microsoft.com/office/powerpoint/2010/main" val="21523928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40E0BBCF-2360-46DE-9866-AA4A4F956932}" type="slidenum">
              <a:rPr kumimoji="0" lang="en-US" altLang="zh-CN" b="0">
                <a:solidFill>
                  <a:schemeClr val="tx1"/>
                </a:solidFill>
                <a:ea typeface="宋体" charset="-122"/>
              </a:rPr>
              <a:pPr algn="ctr">
                <a:spcBef>
                  <a:spcPct val="0"/>
                </a:spcBef>
                <a:buClrTx/>
                <a:buSzTx/>
                <a:buFontTx/>
                <a:buNone/>
              </a:pPr>
              <a:t>129</a:t>
            </a:fld>
            <a:endParaRPr kumimoji="0" lang="en-US" altLang="zh-CN" b="0">
              <a:solidFill>
                <a:schemeClr val="tx1"/>
              </a:solidFill>
              <a:ea typeface="宋体" charset="-122"/>
            </a:endParaRPr>
          </a:p>
        </p:txBody>
      </p:sp>
      <p:grpSp>
        <p:nvGrpSpPr>
          <p:cNvPr id="11267" name="Group 29"/>
          <p:cNvGrpSpPr>
            <a:grpSpLocks/>
          </p:cNvGrpSpPr>
          <p:nvPr/>
        </p:nvGrpSpPr>
        <p:grpSpPr bwMode="auto">
          <a:xfrm>
            <a:off x="723900" y="1863725"/>
            <a:ext cx="4114800" cy="2514600"/>
            <a:chOff x="2928" y="1200"/>
            <a:chExt cx="2592" cy="1584"/>
          </a:xfrm>
        </p:grpSpPr>
        <p:sp>
          <p:nvSpPr>
            <p:cNvPr id="11307" name="Text Box 30"/>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1308" name="Group 31"/>
            <p:cNvGrpSpPr>
              <a:grpSpLocks/>
            </p:cNvGrpSpPr>
            <p:nvPr/>
          </p:nvGrpSpPr>
          <p:grpSpPr bwMode="auto">
            <a:xfrm>
              <a:off x="2928" y="1200"/>
              <a:ext cx="2592" cy="1584"/>
              <a:chOff x="2928" y="1200"/>
              <a:chExt cx="2592" cy="1584"/>
            </a:xfrm>
          </p:grpSpPr>
          <p:sp>
            <p:nvSpPr>
              <p:cNvPr id="64544" name="Oval 32"/>
              <p:cNvSpPr>
                <a:spLocks noChangeArrowheads="1"/>
              </p:cNvSpPr>
              <p:nvPr/>
            </p:nvSpPr>
            <p:spPr bwMode="auto">
              <a:xfrm>
                <a:off x="2928" y="1803"/>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64545" name="Oval 33"/>
              <p:cNvSpPr>
                <a:spLocks noChangeArrowheads="1"/>
              </p:cNvSpPr>
              <p:nvPr/>
            </p:nvSpPr>
            <p:spPr bwMode="auto">
              <a:xfrm>
                <a:off x="3721" y="2335"/>
                <a:ext cx="265"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2</a:t>
                </a:r>
                <a:endParaRPr lang="en-US" altLang="zh-CN">
                  <a:ea typeface="宋体" charset="-122"/>
                </a:endParaRPr>
              </a:p>
            </p:txBody>
          </p:sp>
          <p:sp>
            <p:nvSpPr>
              <p:cNvPr id="64546" name="Oval 34"/>
              <p:cNvSpPr>
                <a:spLocks noChangeArrowheads="1"/>
              </p:cNvSpPr>
              <p:nvPr/>
            </p:nvSpPr>
            <p:spPr bwMode="auto">
              <a:xfrm>
                <a:off x="4515" y="2335"/>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64547" name="Oval 35"/>
              <p:cNvSpPr>
                <a:spLocks noChangeArrowheads="1"/>
              </p:cNvSpPr>
              <p:nvPr/>
            </p:nvSpPr>
            <p:spPr bwMode="auto">
              <a:xfrm>
                <a:off x="5256" y="1862"/>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64548" name="Oval 36"/>
              <p:cNvSpPr>
                <a:spLocks noChangeArrowheads="1"/>
              </p:cNvSpPr>
              <p:nvPr/>
            </p:nvSpPr>
            <p:spPr bwMode="auto">
              <a:xfrm>
                <a:off x="4515" y="1389"/>
                <a:ext cx="264"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64549" name="Oval 37"/>
              <p:cNvSpPr>
                <a:spLocks noChangeArrowheads="1"/>
              </p:cNvSpPr>
              <p:nvPr/>
            </p:nvSpPr>
            <p:spPr bwMode="auto">
              <a:xfrm>
                <a:off x="3721" y="1389"/>
                <a:ext cx="265"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1315" name="Line 38"/>
              <p:cNvSpPr>
                <a:spLocks noChangeShapeType="1"/>
              </p:cNvSpPr>
              <p:nvPr/>
            </p:nvSpPr>
            <p:spPr bwMode="auto">
              <a:xfrm flipV="1">
                <a:off x="3192" y="1625"/>
                <a:ext cx="529" cy="296"/>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Line 39"/>
              <p:cNvSpPr>
                <a:spLocks noChangeShapeType="1"/>
              </p:cNvSpPr>
              <p:nvPr/>
            </p:nvSpPr>
            <p:spPr bwMode="auto">
              <a:xfrm>
                <a:off x="3984" y="1584"/>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Line 40"/>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Line 41"/>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9" name="Line 42"/>
              <p:cNvSpPr>
                <a:spLocks noChangeShapeType="1"/>
              </p:cNvSpPr>
              <p:nvPr/>
            </p:nvSpPr>
            <p:spPr bwMode="auto">
              <a:xfrm>
                <a:off x="3986" y="2453"/>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Line 43"/>
              <p:cNvSpPr>
                <a:spLocks noChangeShapeType="1"/>
              </p:cNvSpPr>
              <p:nvPr/>
            </p:nvSpPr>
            <p:spPr bwMode="auto">
              <a:xfrm flipV="1">
                <a:off x="4779" y="2099"/>
                <a:ext cx="529" cy="354"/>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Line 45"/>
              <p:cNvSpPr>
                <a:spLocks noChangeShapeType="1"/>
              </p:cNvSpPr>
              <p:nvPr/>
            </p:nvSpPr>
            <p:spPr bwMode="auto">
              <a:xfrm flipV="1">
                <a:off x="3870"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Line 46"/>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3" name="Line 47"/>
              <p:cNvSpPr>
                <a:spLocks noChangeShapeType="1"/>
              </p:cNvSpPr>
              <p:nvPr/>
            </p:nvSpPr>
            <p:spPr bwMode="auto">
              <a:xfrm flipH="1">
                <a:off x="3986" y="1684"/>
                <a:ext cx="582" cy="651"/>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Text Box 48"/>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1325" name="Text Box 49"/>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326" name="Text Box 5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1327" name="Text Box 52"/>
              <p:cNvSpPr txBox="1">
                <a:spLocks noChangeArrowheads="1"/>
              </p:cNvSpPr>
              <p:nvPr/>
            </p:nvSpPr>
            <p:spPr bwMode="auto">
              <a:xfrm>
                <a:off x="3825"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28" name="Text Box 53"/>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329" name="Text Box 54"/>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1330" name="Text Box 55"/>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331" name="Text Box 56"/>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1268" name="Text Box 57"/>
          <p:cNvSpPr txBox="1">
            <a:spLocks noChangeArrowheads="1"/>
          </p:cNvSpPr>
          <p:nvPr/>
        </p:nvSpPr>
        <p:spPr bwMode="auto">
          <a:xfrm>
            <a:off x="1925638" y="4741863"/>
            <a:ext cx="61864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  </a:t>
            </a:r>
            <a:r>
              <a:rPr kumimoji="0" lang="zh-CN" altLang="en-US" b="0">
                <a:solidFill>
                  <a:schemeClr val="tx1"/>
                </a:solidFill>
                <a:ea typeface="宋体" charset="-122"/>
              </a:rPr>
              <a:t>当前网络流</a:t>
            </a:r>
            <a:r>
              <a:rPr kumimoji="0" lang="en-US" altLang="zh-CN" b="0">
                <a:solidFill>
                  <a:schemeClr val="tx1"/>
                </a:solidFill>
                <a:ea typeface="宋体" charset="-122"/>
              </a:rPr>
              <a:t>                             (b)</a:t>
            </a:r>
            <a:r>
              <a:rPr kumimoji="0" lang="zh-CN" altLang="en-US" b="0">
                <a:solidFill>
                  <a:schemeClr val="tx1"/>
                </a:solidFill>
                <a:ea typeface="宋体" charset="-122"/>
              </a:rPr>
              <a:t>残留网络</a:t>
            </a:r>
            <a:endParaRPr kumimoji="0" lang="en-US" altLang="zh-CN" b="0">
              <a:solidFill>
                <a:schemeClr val="tx1"/>
              </a:solidFill>
              <a:ea typeface="宋体" charset="-122"/>
            </a:endParaRPr>
          </a:p>
        </p:txBody>
      </p:sp>
      <p:sp>
        <p:nvSpPr>
          <p:cNvPr id="61" name="Rectangle 2"/>
          <p:cNvSpPr txBox="1">
            <a:spLocks noChangeArrowheads="1"/>
          </p:cNvSpPr>
          <p:nvPr/>
        </p:nvSpPr>
        <p:spPr>
          <a:xfrm>
            <a:off x="609600" y="152400"/>
            <a:ext cx="7588250" cy="685800"/>
          </a:xfrm>
          <a:prstGeom prst="rect">
            <a:avLst/>
          </a:prstGeom>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spcBef>
                <a:spcPct val="0"/>
              </a:spcBef>
              <a:buClrTx/>
              <a:buSzTx/>
              <a:buFontTx/>
              <a:buNone/>
              <a:defRPr/>
            </a:pPr>
            <a:r>
              <a:rPr lang="zh-CN" altLang="en-US" sz="3600">
                <a:solidFill>
                  <a:schemeClr val="tx2"/>
                </a:solidFill>
                <a:effectLst>
                  <a:outerShdw blurRad="38100" dist="38100" dir="2700000" algn="tl">
                    <a:srgbClr val="000000"/>
                  </a:outerShdw>
                </a:effectLst>
                <a:ea typeface="宋体" charset="-122"/>
              </a:rPr>
              <a:t>残留网络举例</a:t>
            </a:r>
            <a:endParaRPr lang="en-US" altLang="zh-CN" sz="3600">
              <a:solidFill>
                <a:schemeClr val="tx2"/>
              </a:solidFill>
              <a:effectLst>
                <a:outerShdw blurRad="38100" dist="38100" dir="2700000" algn="tl">
                  <a:srgbClr val="000000"/>
                </a:outerShdw>
              </a:effectLst>
              <a:ea typeface="宋体" charset="-122"/>
            </a:endParaRPr>
          </a:p>
        </p:txBody>
      </p:sp>
      <p:sp>
        <p:nvSpPr>
          <p:cNvPr id="11270" name="Text Box 2"/>
          <p:cNvSpPr txBox="1">
            <a:spLocks noChangeArrowheads="1"/>
          </p:cNvSpPr>
          <p:nvPr/>
        </p:nvSpPr>
        <p:spPr bwMode="auto">
          <a:xfrm>
            <a:off x="7013575" y="3235325"/>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63" name="Oval 3"/>
          <p:cNvSpPr>
            <a:spLocks noChangeArrowheads="1"/>
          </p:cNvSpPr>
          <p:nvPr/>
        </p:nvSpPr>
        <p:spPr bwMode="auto">
          <a:xfrm>
            <a:off x="4977740" y="2902171"/>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p>
            <a:pPr>
              <a:defRPr/>
            </a:pPr>
            <a:r>
              <a:rPr lang="en-US" altLang="zh-CN" dirty="0"/>
              <a:t>s</a:t>
            </a:r>
          </a:p>
        </p:txBody>
      </p:sp>
      <p:sp>
        <p:nvSpPr>
          <p:cNvPr id="11272" name="Line 4"/>
          <p:cNvSpPr>
            <a:spLocks noChangeShapeType="1"/>
          </p:cNvSpPr>
          <p:nvPr/>
        </p:nvSpPr>
        <p:spPr bwMode="auto">
          <a:xfrm flipH="1">
            <a:off x="5489575" y="2625725"/>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273" name="Group 5"/>
          <p:cNvGrpSpPr>
            <a:grpSpLocks/>
          </p:cNvGrpSpPr>
          <p:nvPr/>
        </p:nvGrpSpPr>
        <p:grpSpPr bwMode="auto">
          <a:xfrm>
            <a:off x="5314290" y="1868708"/>
            <a:ext cx="3778250" cy="2667000"/>
            <a:chOff x="500" y="1056"/>
            <a:chExt cx="2380" cy="1680"/>
          </a:xfrm>
        </p:grpSpPr>
        <p:sp>
          <p:nvSpPr>
            <p:cNvPr id="66" name="Oval 6"/>
            <p:cNvSpPr>
              <a:spLocks noChangeArrowheads="1"/>
            </p:cNvSpPr>
            <p:nvPr/>
          </p:nvSpPr>
          <p:spPr bwMode="auto">
            <a:xfrm>
              <a:off x="1081" y="2239"/>
              <a:ext cx="265"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7" name="Oval 7"/>
            <p:cNvSpPr>
              <a:spLocks noChangeArrowheads="1"/>
            </p:cNvSpPr>
            <p:nvPr/>
          </p:nvSpPr>
          <p:spPr bwMode="auto">
            <a:xfrm>
              <a:off x="1875" y="2239"/>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8" name="Oval 8"/>
            <p:cNvSpPr>
              <a:spLocks noChangeArrowheads="1"/>
            </p:cNvSpPr>
            <p:nvPr/>
          </p:nvSpPr>
          <p:spPr bwMode="auto">
            <a:xfrm>
              <a:off x="2616" y="1766"/>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69" name="Oval 9"/>
            <p:cNvSpPr>
              <a:spLocks noChangeArrowheads="1"/>
            </p:cNvSpPr>
            <p:nvPr/>
          </p:nvSpPr>
          <p:spPr bwMode="auto">
            <a:xfrm>
              <a:off x="1875" y="1293"/>
              <a:ext cx="264"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0" name="Oval 10"/>
            <p:cNvSpPr>
              <a:spLocks noChangeArrowheads="1"/>
            </p:cNvSpPr>
            <p:nvPr/>
          </p:nvSpPr>
          <p:spPr bwMode="auto">
            <a:xfrm>
              <a:off x="1081" y="1293"/>
              <a:ext cx="265"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1283" name="Line 11"/>
            <p:cNvSpPr>
              <a:spLocks noChangeShapeType="1"/>
            </p:cNvSpPr>
            <p:nvPr/>
          </p:nvSpPr>
          <p:spPr bwMode="auto">
            <a:xfrm flipV="1">
              <a:off x="528" y="1392"/>
              <a:ext cx="529"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4"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5" name="Line 13"/>
            <p:cNvSpPr>
              <a:spLocks noChangeShapeType="1"/>
            </p:cNvSpPr>
            <p:nvPr/>
          </p:nvSpPr>
          <p:spPr bwMode="auto">
            <a:xfrm>
              <a:off x="2087" y="1529"/>
              <a:ext cx="581"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6"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7" name="Line 15"/>
            <p:cNvSpPr>
              <a:spLocks noChangeShapeType="1"/>
            </p:cNvSpPr>
            <p:nvPr/>
          </p:nvSpPr>
          <p:spPr bwMode="auto">
            <a:xfrm>
              <a:off x="1346" y="2357"/>
              <a:ext cx="529"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Line 17"/>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Line 18"/>
            <p:cNvSpPr>
              <a:spLocks noChangeShapeType="1"/>
            </p:cNvSpPr>
            <p:nvPr/>
          </p:nvSpPr>
          <p:spPr bwMode="auto">
            <a:xfrm flipV="1">
              <a:off x="2034" y="1588"/>
              <a:ext cx="0" cy="65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Line 19"/>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1" name="Text Box 20"/>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1292" name="Text Box 21"/>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293" name="Text Box 22"/>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1294" name="Text Box 24"/>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5" name="Text Box 25"/>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296" name="Text Box 26"/>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7" name="Text Box 27"/>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298" name="Text Box 28"/>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9" name="Text Box 29"/>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0" name="Line 30"/>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Text Box 31"/>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2" name="Line 32"/>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3" name="Text Box 33"/>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4" name="Line 34"/>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Text Box 35"/>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10</a:t>
              </a:r>
            </a:p>
          </p:txBody>
        </p:sp>
        <p:sp>
          <p:nvSpPr>
            <p:cNvPr id="11306" name="Line 36"/>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4" name="Line 51"/>
          <p:cNvSpPr>
            <a:spLocks noChangeShapeType="1"/>
          </p:cNvSpPr>
          <p:nvPr/>
        </p:nvSpPr>
        <p:spPr bwMode="auto">
          <a:xfrm>
            <a:off x="2097088" y="2628900"/>
            <a:ext cx="0" cy="103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5" name="Text Box 58"/>
          <p:cNvSpPr txBox="1">
            <a:spLocks noChangeArrowheads="1"/>
          </p:cNvSpPr>
          <p:nvPr/>
        </p:nvSpPr>
        <p:spPr bwMode="auto">
          <a:xfrm>
            <a:off x="1593850" y="29114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1276" name="Line 51"/>
          <p:cNvSpPr>
            <a:spLocks noChangeShapeType="1"/>
          </p:cNvSpPr>
          <p:nvPr/>
        </p:nvSpPr>
        <p:spPr bwMode="auto">
          <a:xfrm>
            <a:off x="6348413" y="2725738"/>
            <a:ext cx="0" cy="1033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7" name="Text Box 58"/>
          <p:cNvSpPr txBox="1">
            <a:spLocks noChangeArrowheads="1"/>
          </p:cNvSpPr>
          <p:nvPr/>
        </p:nvSpPr>
        <p:spPr bwMode="auto">
          <a:xfrm>
            <a:off x="5845175" y="300831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Tree>
    <p:extLst>
      <p:ext uri="{BB962C8B-B14F-4D97-AF65-F5344CB8AC3E}">
        <p14:creationId xmlns:p14="http://schemas.microsoft.com/office/powerpoint/2010/main" val="4172094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71601"/>
            <a:ext cx="8229600" cy="838199"/>
          </a:xfrm>
        </p:spPr>
        <p:txBody>
          <a:bodyPr/>
          <a:lstStyle/>
          <a:p>
            <a:pPr marL="274320" indent="-274320" algn="l">
              <a:buFont typeface="Wingdings" pitchFamily="2" charset="2"/>
              <a:buChar char="§"/>
            </a:pPr>
            <a:r>
              <a:rPr lang="zh-CN" altLang="en-US" sz="2400" b="1" dirty="0"/>
              <a:t>对于一个有向或者无向图，如果任意两个节点之间都有边</a:t>
            </a:r>
            <a:r>
              <a:rPr lang="zh-CN" altLang="en-US" sz="2400" b="1" i="1" dirty="0">
                <a:solidFill>
                  <a:srgbClr val="3333FF"/>
                </a:solidFill>
              </a:rPr>
              <a:t>邻接</a:t>
            </a:r>
            <a:r>
              <a:rPr lang="zh-CN" altLang="en-US" sz="2400" b="1" dirty="0"/>
              <a:t>（对于有向图需要两个方向的边），则称之为</a:t>
            </a:r>
            <a:r>
              <a:rPr lang="zh-CN" altLang="en-US" sz="2400" b="1" i="1" dirty="0">
                <a:solidFill>
                  <a:srgbClr val="FF0000"/>
                </a:solidFill>
              </a:rPr>
              <a:t>完全图</a:t>
            </a:r>
            <a:endParaRPr lang="en-US" sz="2400" b="1" dirty="0"/>
          </a:p>
        </p:txBody>
      </p:sp>
      <p:grpSp>
        <p:nvGrpSpPr>
          <p:cNvPr id="39" name="Group 38"/>
          <p:cNvGrpSpPr/>
          <p:nvPr/>
        </p:nvGrpSpPr>
        <p:grpSpPr>
          <a:xfrm>
            <a:off x="1066800" y="3124201"/>
            <a:ext cx="2173288" cy="1885950"/>
            <a:chOff x="1066800" y="3124201"/>
            <a:chExt cx="2173288" cy="1885950"/>
          </a:xfrm>
        </p:grpSpPr>
        <p:sp>
          <p:nvSpPr>
            <p:cNvPr id="19459"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0"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1"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19462"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19463"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9464"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9465"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8"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9"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70"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9473" name="Text Box 17"/>
          <p:cNvSpPr txBox="1">
            <a:spLocks noChangeArrowheads="1"/>
          </p:cNvSpPr>
          <p:nvPr/>
        </p:nvSpPr>
        <p:spPr bwMode="auto">
          <a:xfrm>
            <a:off x="304800" y="5166803"/>
            <a:ext cx="4038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4 </a:t>
            </a:r>
            <a:r>
              <a:rPr lang="zh-CN" altLang="en-US" sz="2000" dirty="0">
                <a:solidFill>
                  <a:schemeClr val="tx1"/>
                </a:solidFill>
                <a:latin typeface="+mj-lt"/>
              </a:rPr>
              <a:t>个节点，包含</a:t>
            </a:r>
            <a:r>
              <a:rPr lang="en-US" sz="2000" dirty="0">
                <a:solidFill>
                  <a:schemeClr val="tx1"/>
                </a:solidFill>
                <a:latin typeface="+mj-lt"/>
              </a:rPr>
              <a:t> (4*3)/2 </a:t>
            </a:r>
            <a:r>
              <a:rPr lang="zh-CN" altLang="en-US" sz="2000" dirty="0">
                <a:solidFill>
                  <a:schemeClr val="tx1"/>
                </a:solidFill>
                <a:latin typeface="+mj-lt"/>
              </a:rPr>
              <a:t>条边</a:t>
            </a:r>
            <a:endParaRPr lang="en-US" sz="2000" dirty="0">
              <a:solidFill>
                <a:schemeClr val="tx1"/>
              </a:solidFill>
              <a:latin typeface="+mj-lt"/>
            </a:endParaRP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a:t>
            </a:r>
            <a:r>
              <a:rPr lang="en-US" sz="2000" dirty="0">
                <a:solidFill>
                  <a:schemeClr val="tx1"/>
                </a:solidFill>
                <a:latin typeface="+mj-lt"/>
              </a:rPr>
              <a:t> |</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1)/2 </a:t>
            </a:r>
            <a:r>
              <a:rPr lang="zh-CN" altLang="en-US" sz="2000" dirty="0">
                <a:solidFill>
                  <a:schemeClr val="tx1"/>
                </a:solidFill>
                <a:latin typeface="+mj-lt"/>
              </a:rPr>
              <a:t>边</a:t>
            </a:r>
            <a:r>
              <a:rPr lang="en-US" sz="2000" dirty="0">
                <a:solidFill>
                  <a:schemeClr val="tx1"/>
                </a:solidFill>
                <a:latin typeface="+mj-lt"/>
              </a:rPr>
              <a:t> </a:t>
            </a:r>
          </a:p>
          <a:p>
            <a:pPr>
              <a:spcBef>
                <a:spcPct val="50000"/>
              </a:spcBef>
            </a:pPr>
            <a:r>
              <a:rPr lang="zh-CN" altLang="en-US" sz="2000" dirty="0">
                <a:solidFill>
                  <a:schemeClr val="tx1"/>
                </a:solidFill>
                <a:latin typeface="+mj-lt"/>
              </a:rPr>
              <a:t>注</a:t>
            </a:r>
            <a:r>
              <a:rPr lang="en-US" sz="2000" dirty="0">
                <a:solidFill>
                  <a:schemeClr val="tx1"/>
                </a:solidFill>
                <a:latin typeface="+mj-lt"/>
              </a:rPr>
              <a:t>: </a:t>
            </a:r>
            <a:r>
              <a:rPr lang="zh-CN" altLang="en-US" sz="2000" dirty="0">
                <a:solidFill>
                  <a:schemeClr val="tx1"/>
                </a:solidFill>
                <a:latin typeface="+mj-lt"/>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a:t>
            </a:r>
            <a:r>
              <a:rPr lang="en-US" sz="2000" dirty="0">
                <a:solidFill>
                  <a:schemeClr val="tx1"/>
                </a:solidFill>
                <a:latin typeface="+mj-lt"/>
              </a:rPr>
              <a:t>/2</a:t>
            </a:r>
          </a:p>
        </p:txBody>
      </p:sp>
      <p:sp>
        <p:nvSpPr>
          <p:cNvPr id="19477" name="Text Box 21"/>
          <p:cNvSpPr txBox="1">
            <a:spLocks noChangeArrowheads="1"/>
          </p:cNvSpPr>
          <p:nvPr/>
        </p:nvSpPr>
        <p:spPr bwMode="auto">
          <a:xfrm>
            <a:off x="4495800" y="5075873"/>
            <a:ext cx="449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3 </a:t>
            </a:r>
            <a:r>
              <a:rPr lang="zh-CN" altLang="en-US" sz="2000" dirty="0">
                <a:solidFill>
                  <a:schemeClr val="tx1"/>
                </a:solidFill>
                <a:latin typeface="+mj-lt"/>
              </a:rPr>
              <a:t>个节点的有向图，包含</a:t>
            </a:r>
            <a:r>
              <a:rPr lang="en-US" sz="2000" dirty="0">
                <a:solidFill>
                  <a:schemeClr val="tx1"/>
                </a:solidFill>
                <a:latin typeface="+mj-lt"/>
              </a:rPr>
              <a:t> 3*2</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个节点，包含</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 </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zh-CN" altLang="en-US" sz="2000" dirty="0">
                <a:solidFill>
                  <a:schemeClr val="tx1"/>
                </a:solidFill>
              </a:rPr>
              <a:t>注</a:t>
            </a:r>
            <a:r>
              <a:rPr lang="en-US" altLang="zh-CN" sz="2000" dirty="0">
                <a:solidFill>
                  <a:schemeClr val="tx1"/>
                </a:solidFill>
              </a:rPr>
              <a:t>: </a:t>
            </a:r>
            <a:r>
              <a:rPr lang="zh-CN" altLang="en-US" sz="2000" dirty="0">
                <a:solidFill>
                  <a:schemeClr val="tx1"/>
                </a:solidFill>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 </a:t>
            </a:r>
            <a:r>
              <a:rPr lang="en-US" sz="2000" dirty="0">
                <a:solidFill>
                  <a:schemeClr val="tx1"/>
                </a:solidFill>
                <a:latin typeface="+mj-lt"/>
              </a:rPr>
              <a:t>  </a:t>
            </a:r>
          </a:p>
        </p:txBody>
      </p:sp>
      <p:grpSp>
        <p:nvGrpSpPr>
          <p:cNvPr id="40" name="Group 39"/>
          <p:cNvGrpSpPr/>
          <p:nvPr/>
        </p:nvGrpSpPr>
        <p:grpSpPr>
          <a:xfrm>
            <a:off x="5105400" y="3048000"/>
            <a:ext cx="2782888" cy="1809751"/>
            <a:chOff x="5105400" y="3048000"/>
            <a:chExt cx="2782888" cy="1809751"/>
          </a:xfrm>
        </p:grpSpPr>
        <p:sp>
          <p:nvSpPr>
            <p:cNvPr id="19474" name="Oval 18"/>
            <p:cNvSpPr>
              <a:spLocks noChangeArrowheads="1"/>
            </p:cNvSpPr>
            <p:nvPr/>
          </p:nvSpPr>
          <p:spPr bwMode="auto">
            <a:xfrm>
              <a:off x="5105400" y="44005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D</a:t>
              </a:r>
            </a:p>
          </p:txBody>
        </p:sp>
        <p:sp>
          <p:nvSpPr>
            <p:cNvPr id="19475" name="Oval 19"/>
            <p:cNvSpPr>
              <a:spLocks noChangeArrowheads="1"/>
            </p:cNvSpPr>
            <p:nvPr/>
          </p:nvSpPr>
          <p:spPr bwMode="auto">
            <a:xfrm>
              <a:off x="5522912" y="3048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A</a:t>
              </a:r>
            </a:p>
          </p:txBody>
        </p:sp>
        <p:sp>
          <p:nvSpPr>
            <p:cNvPr id="19476" name="Oval 20"/>
            <p:cNvSpPr>
              <a:spLocks noChangeArrowheads="1"/>
            </p:cNvSpPr>
            <p:nvPr/>
          </p:nvSpPr>
          <p:spPr bwMode="auto">
            <a:xfrm>
              <a:off x="7391400" y="35814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B</a:t>
              </a:r>
            </a:p>
          </p:txBody>
        </p:sp>
        <p:cxnSp>
          <p:nvCxnSpPr>
            <p:cNvPr id="19478" name="AutoShape 22"/>
            <p:cNvCxnSpPr>
              <a:cxnSpLocks noChangeShapeType="1"/>
              <a:stCxn id="19475" idx="0"/>
              <a:endCxn id="19476" idx="1"/>
            </p:cNvCxnSpPr>
            <p:nvPr/>
          </p:nvCxnSpPr>
          <p:spPr bwMode="auto">
            <a:xfrm rot="16200000" flipH="1">
              <a:off x="6317584" y="2501772"/>
              <a:ext cx="600355" cy="1692812"/>
            </a:xfrm>
            <a:prstGeom prst="curvedConnector3">
              <a:avLst>
                <a:gd name="adj1" fmla="val -380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79" name="AutoShape 23"/>
            <p:cNvCxnSpPr>
              <a:cxnSpLocks noChangeShapeType="1"/>
              <a:stCxn id="19476" idx="2"/>
              <a:endCxn id="19475" idx="5"/>
            </p:cNvCxnSpPr>
            <p:nvPr/>
          </p:nvCxnSpPr>
          <p:spPr bwMode="auto">
            <a:xfrm rot="10800000">
              <a:off x="5947032" y="3438247"/>
              <a:ext cx="1444368" cy="37175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0" name="AutoShape 24"/>
            <p:cNvCxnSpPr>
              <a:cxnSpLocks noChangeShapeType="1"/>
              <a:stCxn id="19475" idx="2"/>
              <a:endCxn id="19474" idx="1"/>
            </p:cNvCxnSpPr>
            <p:nvPr/>
          </p:nvCxnSpPr>
          <p:spPr bwMode="auto">
            <a:xfrm rot="10800000" flipV="1">
              <a:off x="5178168" y="3276600"/>
              <a:ext cx="344744" cy="119090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1" name="AutoShape 25"/>
            <p:cNvCxnSpPr>
              <a:cxnSpLocks noChangeShapeType="1"/>
              <a:stCxn id="19474" idx="0"/>
              <a:endCxn id="19475" idx="4"/>
            </p:cNvCxnSpPr>
            <p:nvPr/>
          </p:nvCxnSpPr>
          <p:spPr bwMode="auto">
            <a:xfrm rot="5400000" flipH="1" flipV="1">
              <a:off x="5114925" y="3744120"/>
              <a:ext cx="895350" cy="41751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2" name="AutoShape 26"/>
            <p:cNvCxnSpPr>
              <a:cxnSpLocks noChangeShapeType="1"/>
              <a:stCxn id="19476" idx="4"/>
            </p:cNvCxnSpPr>
            <p:nvPr/>
          </p:nvCxnSpPr>
          <p:spPr bwMode="auto">
            <a:xfrm rot="5400000">
              <a:off x="6296422" y="3380979"/>
              <a:ext cx="685800" cy="200104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3" name="AutoShape 27"/>
            <p:cNvCxnSpPr>
              <a:cxnSpLocks noChangeShapeType="1"/>
              <a:stCxn id="19476" idx="3"/>
            </p:cNvCxnSpPr>
            <p:nvPr/>
          </p:nvCxnSpPr>
          <p:spPr bwMode="auto">
            <a:xfrm rot="5400000">
              <a:off x="6227354" y="3306892"/>
              <a:ext cx="572060" cy="1901568"/>
            </a:xfrm>
            <a:prstGeom prst="curvedConnector2">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grpSp>
      <p:sp>
        <p:nvSpPr>
          <p:cNvPr id="28"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完全图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9" name="Rectangle 2"/>
          <p:cNvSpPr txBox="1">
            <a:spLocks noChangeArrowheads="1"/>
          </p:cNvSpPr>
          <p:nvPr/>
        </p:nvSpPr>
        <p:spPr bwMode="auto">
          <a:xfrm>
            <a:off x="457200" y="2209801"/>
            <a:ext cx="8229600" cy="83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274320" lvl="0" indent="-274320">
              <a:buFont typeface="Wingdings" pitchFamily="2" charset="2"/>
              <a:buChar char="§"/>
              <a:defRPr/>
            </a:pPr>
            <a:r>
              <a:rPr kumimoji="0" lang="zh-CN" altLang="en-US" sz="2400" b="1" i="0" u="none" strike="noStrike" kern="0" cap="none" spc="0" normalizeH="0" baseline="0" noProof="0" dirty="0">
                <a:ln>
                  <a:noFill/>
                </a:ln>
                <a:solidFill>
                  <a:schemeClr val="tx2"/>
                </a:solidFill>
                <a:effectLst/>
                <a:uLnTx/>
                <a:uFillTx/>
                <a:latin typeface="+mj-lt"/>
                <a:ea typeface="+mj-ea"/>
                <a:cs typeface="+mj-cs"/>
              </a:rPr>
              <a:t>如果</a:t>
            </a:r>
            <a:r>
              <a:rPr kumimoji="0" lang="en-US" sz="2400" b="1" i="0" u="none" strike="noStrike" kern="0" cap="none" spc="0" normalizeH="0" baseline="0" noProof="0" dirty="0">
                <a:ln>
                  <a:noFill/>
                </a:ln>
                <a:solidFill>
                  <a:schemeClr val="tx2"/>
                </a:solidFill>
                <a:effectLst/>
                <a:uLnTx/>
                <a:uFillTx/>
                <a:latin typeface="+mj-lt"/>
                <a:ea typeface="+mj-ea"/>
                <a:cs typeface="+mj-cs"/>
              </a:rPr>
              <a:t>(</a:t>
            </a:r>
            <a:r>
              <a:rPr kumimoji="0" lang="en-US" sz="2400" b="1" i="1" u="none" strike="noStrike" kern="0" cap="none" spc="0" normalizeH="0" baseline="0" noProof="0" dirty="0">
                <a:ln>
                  <a:noFill/>
                </a:ln>
                <a:solidFill>
                  <a:schemeClr val="tx2"/>
                </a:solidFill>
                <a:effectLst/>
                <a:uLnTx/>
                <a:uFillTx/>
                <a:latin typeface="+mj-lt"/>
                <a:ea typeface="+mj-ea"/>
                <a:cs typeface="+mj-cs"/>
              </a:rPr>
              <a:t>u</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en-US" sz="2400" b="1" i="1" u="none" strike="noStrike" kern="0" cap="none" spc="0" normalizeH="0" baseline="0" noProof="0" dirty="0">
                <a:ln>
                  <a:noFill/>
                </a:ln>
                <a:solidFill>
                  <a:schemeClr val="tx2"/>
                </a:solidFill>
                <a:effectLst/>
                <a:uLnTx/>
                <a:uFillTx/>
                <a:latin typeface="+mj-lt"/>
                <a:ea typeface="+mj-ea"/>
                <a:cs typeface="+mj-cs"/>
              </a:rPr>
              <a:t>v</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lang="zh-CN" altLang="en-US" sz="2400" kern="0" dirty="0">
                <a:solidFill>
                  <a:schemeClr val="tx2"/>
                </a:solidFill>
                <a:latin typeface="+mj-lt"/>
                <a:ea typeface="+mj-ea"/>
                <a:cs typeface="+mj-cs"/>
              </a:rPr>
              <a:t>为</a:t>
            </a:r>
            <a:r>
              <a:rPr kumimoji="0" lang="en-US" sz="2400" b="1" i="1" u="none" strike="noStrike" kern="0" cap="none" spc="0" normalizeH="0" baseline="0" noProof="0" dirty="0">
                <a:ln>
                  <a:noFill/>
                </a:ln>
                <a:solidFill>
                  <a:schemeClr val="tx2"/>
                </a:solidFill>
                <a:effectLst/>
                <a:uLnTx/>
                <a:uFillTx/>
                <a:latin typeface="+mj-lt"/>
                <a:ea typeface="+mj-ea"/>
                <a:cs typeface="+mj-cs"/>
              </a:rPr>
              <a:t>G</a:t>
            </a:r>
            <a:r>
              <a:rPr kumimoji="0" lang="zh-CN" altLang="en-US" sz="2400" b="1" u="none" strike="noStrike" kern="0" cap="none" spc="0" normalizeH="0" baseline="0" noProof="0" dirty="0">
                <a:ln>
                  <a:noFill/>
                </a:ln>
                <a:solidFill>
                  <a:schemeClr val="tx2"/>
                </a:solidFill>
                <a:effectLst/>
                <a:uLnTx/>
                <a:uFillTx/>
                <a:latin typeface="+mj-lt"/>
                <a:ea typeface="+mj-ea"/>
                <a:cs typeface="+mj-cs"/>
              </a:rPr>
              <a:t>中一条边</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我们称节点</a:t>
            </a:r>
            <a:r>
              <a:rPr lang="en-US" altLang="zh-CN" sz="2400" i="1" kern="0" dirty="0">
                <a:solidFill>
                  <a:schemeClr val="tx2"/>
                </a:solidFill>
              </a:rPr>
              <a:t>u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与节点</a:t>
            </a:r>
            <a:r>
              <a:rPr lang="en-US" altLang="zh-CN" sz="2400" i="1" kern="0" dirty="0">
                <a:solidFill>
                  <a:schemeClr val="tx2"/>
                </a:solidFill>
              </a:rPr>
              <a:t>v</a:t>
            </a:r>
            <a:r>
              <a:rPr kumimoji="0" lang="zh-CN" altLang="en-US" sz="2400" b="1" i="1" u="none" strike="noStrike" kern="0" cap="none" spc="0" normalizeH="0" baseline="0" noProof="0" dirty="0">
                <a:ln>
                  <a:noFill/>
                </a:ln>
                <a:solidFill>
                  <a:srgbClr val="FF0000"/>
                </a:solidFill>
                <a:effectLst/>
                <a:uLnTx/>
                <a:uFillTx/>
                <a:latin typeface="+mj-lt"/>
                <a:ea typeface="+mj-ea"/>
                <a:cs typeface="+mj-cs"/>
              </a:rPr>
              <a:t>邻接</a:t>
            </a:r>
            <a:endParaRPr kumimoji="0" lang="en-US" sz="2400" b="1" i="1" u="none" strike="noStrike" kern="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val="16900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p:bldP spid="1947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 </a:t>
            </a:r>
            <a:r>
              <a:rPr lang="zh-CN" altLang="en-US" sz="2400" dirty="0">
                <a:latin typeface="+mj-lt"/>
                <a:ea typeface="黑体" pitchFamily="2" charset="-122"/>
              </a:rPr>
              <a:t>的流网络，且</a:t>
            </a:r>
            <a:r>
              <a:rPr lang="en-US" altLang="zh-CN" sz="2400" i="1" dirty="0">
                <a:latin typeface="+mj-lt"/>
                <a:ea typeface="黑体" pitchFamily="2" charset="-122"/>
              </a:rPr>
              <a:t>f</a:t>
            </a:r>
            <a:r>
              <a:rPr lang="en-US" altLang="zh-CN" sz="2400" i="1" baseline="-25000" dirty="0">
                <a:latin typeface="+mj-lt"/>
                <a:ea typeface="黑体" pitchFamily="2" charset="-122"/>
              </a:rPr>
              <a:t>1</a:t>
            </a:r>
            <a:r>
              <a:rPr lang="en-US" altLang="zh-CN" sz="2400" i="1" dirty="0">
                <a:latin typeface="+mj-lt"/>
                <a:ea typeface="黑体" pitchFamily="2" charset="-122"/>
              </a:rPr>
              <a:t>, f</a:t>
            </a:r>
            <a:r>
              <a:rPr lang="en-US" altLang="zh-CN" sz="2400" i="1" baseline="-25000" dirty="0">
                <a:latin typeface="+mj-lt"/>
                <a:ea typeface="黑体" pitchFamily="2" charset="-122"/>
              </a:rPr>
              <a:t>2</a:t>
            </a:r>
            <a:r>
              <a:rPr lang="zh-CN" altLang="en-US" sz="2400" dirty="0">
                <a:latin typeface="+mj-lt"/>
                <a:ea typeface="黑体" pitchFamily="2" charset="-122"/>
              </a:rPr>
              <a:t>是</a:t>
            </a:r>
            <a:r>
              <a:rPr lang="en-US" altLang="zh-CN" sz="2400" i="1" dirty="0">
                <a:latin typeface="+mj-lt"/>
                <a:ea typeface="黑体" pitchFamily="2" charset="-122"/>
              </a:rPr>
              <a:t>G </a:t>
            </a:r>
            <a:r>
              <a:rPr lang="zh-CN" altLang="en-US" sz="2400" dirty="0">
                <a:latin typeface="+mj-lt"/>
                <a:ea typeface="黑体" pitchFamily="2" charset="-122"/>
              </a:rPr>
              <a:t>中的流。对于所有</a:t>
            </a:r>
            <a:r>
              <a:rPr lang="en-US" altLang="zh-CN" sz="2400" i="1" dirty="0">
                <a:latin typeface="+mj-lt"/>
                <a:ea typeface="黑体" pitchFamily="2" charset="-122"/>
              </a:rPr>
              <a:t>u, </a:t>
            </a:r>
            <a:r>
              <a:rPr lang="en-US" altLang="zh-CN" sz="2400" i="1" dirty="0" err="1">
                <a:latin typeface="+mj-lt"/>
                <a:ea typeface="黑体" pitchFamily="2" charset="-122"/>
              </a:rPr>
              <a:t>v∈V</a:t>
            </a:r>
            <a:r>
              <a:rPr lang="zh-CN" altLang="en-US" sz="2400" dirty="0">
                <a:latin typeface="+mj-lt"/>
                <a:ea typeface="黑体" pitchFamily="2" charset="-122"/>
              </a:rPr>
              <a:t>，定义</a:t>
            </a:r>
            <a:endParaRPr lang="en-US" altLang="zh-CN" sz="2400" dirty="0">
              <a:latin typeface="+mj-lt"/>
              <a:ea typeface="黑体" pitchFamily="2" charset="-122"/>
            </a:endParaRPr>
          </a:p>
          <a:p>
            <a:pPr marL="0" indent="0">
              <a:buNone/>
            </a:pPr>
            <a:r>
              <a:rPr lang="en-US" altLang="zh-CN" sz="2400" b="1" i="1" dirty="0">
                <a:solidFill>
                  <a:srgbClr val="C00000"/>
                </a:solidFill>
                <a:latin typeface="+mj-lt"/>
                <a:ea typeface="黑体" pitchFamily="2" charset="-122"/>
              </a:rPr>
              <a:t>     </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     </a:t>
            </a:r>
            <a:r>
              <a:rPr lang="en-US" altLang="zh-CN" sz="2400" dirty="0">
                <a:latin typeface="+mj-lt"/>
                <a:ea typeface="黑体" pitchFamily="2" charset="-122"/>
              </a:rPr>
              <a:t>(*)</a:t>
            </a:r>
          </a:p>
          <a:p>
            <a:endParaRPr lang="en-US" altLang="zh-CN" sz="2400" dirty="0">
              <a:ea typeface="黑体" pitchFamily="2" charset="-122"/>
            </a:endParaRPr>
          </a:p>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2.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的流网络，且</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中的一个流。设</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baseline="-25000" dirty="0">
                <a:latin typeface="+mj-lt"/>
                <a:ea typeface="黑体" pitchFamily="2" charset="-122"/>
              </a:rPr>
              <a:t> </a:t>
            </a:r>
            <a:r>
              <a:rPr lang="zh-CN" altLang="en-US" sz="2400" dirty="0">
                <a:latin typeface="+mj-lt"/>
                <a:ea typeface="黑体" pitchFamily="2" charset="-122"/>
              </a:rPr>
              <a:t>是由 </a:t>
            </a:r>
            <a:r>
              <a:rPr lang="en-US" altLang="zh-CN" sz="2400" i="1" dirty="0">
                <a:latin typeface="+mj-lt"/>
                <a:ea typeface="黑体" pitchFamily="2" charset="-122"/>
              </a:rPr>
              <a:t>f </a:t>
            </a:r>
            <a:r>
              <a:rPr lang="zh-CN" altLang="en-US" sz="2400" dirty="0">
                <a:latin typeface="+mj-lt"/>
                <a:ea typeface="黑体" pitchFamily="2" charset="-122"/>
              </a:rPr>
              <a:t>导出的残留网络，且</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中的一个流。则</a:t>
            </a:r>
            <a:r>
              <a:rPr lang="en-US" altLang="zh-CN" sz="2400" i="1" dirty="0" err="1">
                <a:latin typeface="+mj-lt"/>
                <a:ea typeface="黑体" pitchFamily="2" charset="-122"/>
              </a:rPr>
              <a:t>f+f</a:t>
            </a:r>
            <a:r>
              <a:rPr lang="en-US" altLang="zh-CN" sz="2400" i="1"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中的一个流，其值为</a:t>
            </a:r>
            <a:r>
              <a:rPr lang="en-US" altLang="zh-CN" sz="2400" i="1" dirty="0">
                <a:latin typeface="+mj-lt"/>
                <a:ea typeface="黑体" pitchFamily="2" charset="-122"/>
              </a:rPr>
              <a:t>| </a:t>
            </a:r>
            <a:r>
              <a:rPr lang="en-US" altLang="zh-CN" sz="2400" i="1" dirty="0" err="1">
                <a:latin typeface="+mj-lt"/>
                <a:ea typeface="黑体" pitchFamily="2" charset="-122"/>
              </a:rPr>
              <a:t>f+f</a:t>
            </a:r>
            <a:r>
              <a:rPr lang="en-US" altLang="zh-CN" sz="2400" i="1" dirty="0">
                <a:latin typeface="+mj-lt"/>
                <a:ea typeface="黑体" pitchFamily="2" charset="-122"/>
              </a:rPr>
              <a:t>’|=|f|+|f’|</a:t>
            </a:r>
          </a:p>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807999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增广路径及其残留容量</a:t>
            </a:r>
            <a:endParaRPr lang="en-US" altLang="zh-CN" sz="2400" i="1" dirty="0">
              <a:solidFill>
                <a:srgbClr val="C00000"/>
              </a:solidFill>
              <a:latin typeface="+mj-lt"/>
              <a:ea typeface="黑体" pitchFamily="2" charset="-122"/>
            </a:endParaRPr>
          </a:p>
          <a:p>
            <a:r>
              <a:rPr lang="zh-CN" altLang="en-US" sz="2400" dirty="0">
                <a:latin typeface="+mj-lt"/>
                <a:ea typeface="黑体" pitchFamily="2" charset="-122"/>
              </a:rPr>
              <a:t>已知一个流网络</a:t>
            </a:r>
            <a:r>
              <a:rPr lang="en-US" altLang="zh-CN" sz="2400" i="1" dirty="0">
                <a:latin typeface="+mj-lt"/>
                <a:ea typeface="黑体" pitchFamily="2" charset="-122"/>
              </a:rPr>
              <a:t>G=(V,E)</a:t>
            </a:r>
            <a:r>
              <a:rPr lang="zh-CN" altLang="en-US" sz="2400" dirty="0">
                <a:latin typeface="+mj-lt"/>
                <a:ea typeface="黑体" pitchFamily="2" charset="-122"/>
              </a:rPr>
              <a:t>和流</a:t>
            </a:r>
            <a:r>
              <a:rPr lang="en-US" altLang="zh-CN" sz="2400" i="1" dirty="0">
                <a:latin typeface="+mj-lt"/>
                <a:ea typeface="黑体" pitchFamily="2" charset="-122"/>
              </a:rPr>
              <a:t>f</a:t>
            </a:r>
            <a:r>
              <a:rPr lang="zh-CN" altLang="en-US" sz="2400" dirty="0">
                <a:latin typeface="+mj-lt"/>
                <a:ea typeface="黑体" pitchFamily="2" charset="-122"/>
              </a:rPr>
              <a:t>，增广路径</a:t>
            </a:r>
            <a:r>
              <a:rPr lang="en-US" altLang="zh-CN" sz="2400" i="1" dirty="0">
                <a:latin typeface="+mj-lt"/>
                <a:ea typeface="黑体" pitchFamily="2" charset="-122"/>
              </a:rPr>
              <a:t>p</a:t>
            </a:r>
            <a:r>
              <a:rPr lang="zh-CN" altLang="en-US" sz="2400" dirty="0">
                <a:latin typeface="+mj-lt"/>
                <a:ea typeface="黑体" pitchFamily="2" charset="-122"/>
              </a:rPr>
              <a:t>是残留网络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的一条简单路径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根据残留网络的定义，在不违反边容量限制下，增广路径上的每条边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可以容纳从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的某额外的正网络流。定义增广路径</a:t>
            </a:r>
            <a:r>
              <a:rPr lang="en-US" altLang="zh-CN" sz="2400" i="1" dirty="0">
                <a:latin typeface="+mj-lt"/>
                <a:ea typeface="黑体" pitchFamily="2" charset="-122"/>
              </a:rPr>
              <a:t>p</a:t>
            </a:r>
            <a:r>
              <a:rPr lang="zh-CN" altLang="en-US" sz="2400" dirty="0">
                <a:latin typeface="+mj-lt"/>
                <a:ea typeface="黑体" pitchFamily="2" charset="-122"/>
              </a:rPr>
              <a:t>的残留容量为沿一条增广路径</a:t>
            </a:r>
            <a:r>
              <a:rPr lang="en-US" altLang="zh-CN" sz="2400" i="1" dirty="0">
                <a:latin typeface="+mj-lt"/>
                <a:ea typeface="黑体" pitchFamily="2" charset="-122"/>
              </a:rPr>
              <a:t>p</a:t>
            </a:r>
            <a:r>
              <a:rPr lang="zh-CN" altLang="en-US" sz="2400" dirty="0">
                <a:latin typeface="+mj-lt"/>
                <a:ea typeface="黑体" pitchFamily="2" charset="-122"/>
              </a:rPr>
              <a:t>的每条边传输的网络流的最大量，由下式定义</a:t>
            </a:r>
            <a:r>
              <a:rPr lang="en-US" altLang="zh-CN" sz="2400" dirty="0">
                <a:latin typeface="+mj-lt"/>
                <a:ea typeface="黑体" pitchFamily="2" charset="-122"/>
              </a:rPr>
              <a:t>:</a:t>
            </a:r>
          </a:p>
          <a:p>
            <a:pPr marL="0" indent="0">
              <a:buNone/>
            </a:pPr>
            <a:r>
              <a:rPr lang="en-US" altLang="zh-CN" sz="2400" dirty="0">
                <a:solidFill>
                  <a:srgbClr val="0000CC"/>
                </a:solidFill>
                <a:latin typeface="+mj-lt"/>
                <a:ea typeface="黑体" pitchFamily="2" charset="-122"/>
              </a:rPr>
              <a:t>                    </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(p)</a:t>
            </a:r>
            <a:r>
              <a:rPr lang="en-US" altLang="zh-CN" sz="2400" b="1" dirty="0">
                <a:solidFill>
                  <a:srgbClr val="0000CC"/>
                </a:solidFill>
                <a:latin typeface="+mj-lt"/>
                <a:ea typeface="黑体" pitchFamily="2" charset="-122"/>
              </a:rPr>
              <a:t>=</a:t>
            </a:r>
            <a:r>
              <a:rPr lang="en-US" altLang="zh-CN" sz="2400" b="1" i="1" dirty="0">
                <a:solidFill>
                  <a:srgbClr val="0000CC"/>
                </a:solidFill>
                <a:latin typeface="+mj-lt"/>
                <a:ea typeface="黑体" pitchFamily="2" charset="-122"/>
              </a:rPr>
              <a:t>min{</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zh-CN" altLang="en-US" sz="2400" b="1" i="1" dirty="0">
                <a:solidFill>
                  <a:srgbClr val="0000CC"/>
                </a:solidFill>
                <a:latin typeface="+mj-lt"/>
                <a:ea typeface="黑体" pitchFamily="2" charset="-122"/>
              </a:rPr>
              <a:t>是</a:t>
            </a:r>
            <a:r>
              <a:rPr lang="en-US" altLang="zh-CN" sz="2400" b="1" i="1" dirty="0">
                <a:solidFill>
                  <a:srgbClr val="0000CC"/>
                </a:solidFill>
                <a:latin typeface="+mj-lt"/>
                <a:ea typeface="黑体" pitchFamily="2" charset="-122"/>
              </a:rPr>
              <a:t>p</a:t>
            </a:r>
            <a:r>
              <a:rPr lang="zh-CN" altLang="en-US" sz="2400" b="1" i="1" dirty="0">
                <a:solidFill>
                  <a:srgbClr val="0000CC"/>
                </a:solidFill>
                <a:latin typeface="+mj-lt"/>
                <a:ea typeface="黑体" pitchFamily="2" charset="-122"/>
              </a:rPr>
              <a:t>上的边</a:t>
            </a:r>
            <a:r>
              <a:rPr lang="en-US" altLang="zh-CN" sz="2400" b="1" i="1" dirty="0">
                <a:solidFill>
                  <a:srgbClr val="0000CC"/>
                </a:solidFill>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Oval 4"/>
          <p:cNvSpPr>
            <a:spLocks noChangeArrowheads="1"/>
          </p:cNvSpPr>
          <p:nvPr/>
        </p:nvSpPr>
        <p:spPr bwMode="auto">
          <a:xfrm>
            <a:off x="14478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5" name="Oval 5"/>
          <p:cNvSpPr>
            <a:spLocks noChangeArrowheads="1"/>
          </p:cNvSpPr>
          <p:nvPr/>
        </p:nvSpPr>
        <p:spPr bwMode="auto">
          <a:xfrm>
            <a:off x="31242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6"/>
          <p:cNvSpPr>
            <a:spLocks noChangeArrowheads="1"/>
          </p:cNvSpPr>
          <p:nvPr/>
        </p:nvSpPr>
        <p:spPr bwMode="auto">
          <a:xfrm>
            <a:off x="5105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7"/>
          <p:cNvSpPr>
            <a:spLocks noChangeArrowheads="1"/>
          </p:cNvSpPr>
          <p:nvPr/>
        </p:nvSpPr>
        <p:spPr bwMode="auto">
          <a:xfrm>
            <a:off x="7010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Line 8"/>
          <p:cNvSpPr>
            <a:spLocks noChangeShapeType="1"/>
          </p:cNvSpPr>
          <p:nvPr/>
        </p:nvSpPr>
        <p:spPr bwMode="auto">
          <a:xfrm>
            <a:off x="1676400" y="5872839"/>
            <a:ext cx="14478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3352800" y="5872839"/>
            <a:ext cx="17526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1"/>
          <p:cNvSpPr>
            <a:spLocks noChangeShapeType="1"/>
          </p:cNvSpPr>
          <p:nvPr/>
        </p:nvSpPr>
        <p:spPr bwMode="auto">
          <a:xfrm>
            <a:off x="5334000" y="5872839"/>
            <a:ext cx="16002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2"/>
          <p:cNvSpPr txBox="1">
            <a:spLocks noChangeArrowheads="1"/>
          </p:cNvSpPr>
          <p:nvPr/>
        </p:nvSpPr>
        <p:spPr bwMode="auto">
          <a:xfrm>
            <a:off x="1905000" y="5263239"/>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2</a:t>
            </a:r>
            <a:endParaRPr kumimoji="0" lang="en-US" altLang="zh-TW" b="0">
              <a:solidFill>
                <a:schemeClr val="tx1"/>
              </a:solidFill>
              <a:ea typeface="新細明體" charset="-120"/>
            </a:endParaRPr>
          </a:p>
        </p:txBody>
      </p:sp>
      <p:sp>
        <p:nvSpPr>
          <p:cNvPr id="12" name="Text Box 13"/>
          <p:cNvSpPr txBox="1">
            <a:spLocks noChangeArrowheads="1"/>
          </p:cNvSpPr>
          <p:nvPr/>
        </p:nvSpPr>
        <p:spPr bwMode="auto">
          <a:xfrm>
            <a:off x="3581400" y="526323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3</a:t>
            </a:r>
            <a:endParaRPr kumimoji="0" lang="en-US" altLang="zh-TW" b="0">
              <a:solidFill>
                <a:schemeClr val="tx1"/>
              </a:solidFill>
              <a:ea typeface="新細明體" charset="-120"/>
            </a:endParaRPr>
          </a:p>
        </p:txBody>
      </p:sp>
      <p:sp>
        <p:nvSpPr>
          <p:cNvPr id="13" name="Text Box 14"/>
          <p:cNvSpPr txBox="1">
            <a:spLocks noChangeArrowheads="1"/>
          </p:cNvSpPr>
          <p:nvPr/>
        </p:nvSpPr>
        <p:spPr bwMode="auto">
          <a:xfrm>
            <a:off x="5715000" y="533943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
        <p:nvSpPr>
          <p:cNvPr id="14" name="Text Box 15"/>
          <p:cNvSpPr txBox="1">
            <a:spLocks noChangeArrowheads="1"/>
          </p:cNvSpPr>
          <p:nvPr/>
        </p:nvSpPr>
        <p:spPr bwMode="auto">
          <a:xfrm>
            <a:off x="1828800" y="6253839"/>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zh-CN" altLang="en-US" b="0">
                <a:solidFill>
                  <a:schemeClr val="tx1"/>
                </a:solidFill>
                <a:ea typeface="宋体" charset="-122"/>
              </a:rPr>
              <a:t>残留容量是</a:t>
            </a: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Tree>
    <p:extLst>
      <p:ext uri="{BB962C8B-B14F-4D97-AF65-F5344CB8AC3E}">
        <p14:creationId xmlns:p14="http://schemas.microsoft.com/office/powerpoint/2010/main" val="25269820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681E4939-800D-4EE2-8274-3E061B702C1A}" type="slidenum">
              <a:rPr kumimoji="0" lang="en-US" altLang="zh-CN" b="0">
                <a:solidFill>
                  <a:schemeClr val="tx1"/>
                </a:solidFill>
                <a:ea typeface="宋体" charset="-122"/>
              </a:rPr>
              <a:pPr algn="ctr">
                <a:spcBef>
                  <a:spcPct val="0"/>
                </a:spcBef>
                <a:buClrTx/>
                <a:buSzTx/>
                <a:buFontTx/>
                <a:buNone/>
              </a:pPr>
              <a:t>132</a:t>
            </a:fld>
            <a:endParaRPr kumimoji="0" lang="en-US" altLang="zh-CN" b="0">
              <a:solidFill>
                <a:schemeClr val="tx1"/>
              </a:solidFill>
              <a:ea typeface="宋体" charset="-122"/>
            </a:endParaRPr>
          </a:p>
        </p:txBody>
      </p:sp>
      <p:sp>
        <p:nvSpPr>
          <p:cNvPr id="44071" name="Oval 39"/>
          <p:cNvSpPr>
            <a:spLocks noChangeArrowheads="1"/>
          </p:cNvSpPr>
          <p:nvPr/>
        </p:nvSpPr>
        <p:spPr bwMode="auto">
          <a:xfrm>
            <a:off x="381000" y="2786063"/>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4340" name="Line 50"/>
          <p:cNvSpPr>
            <a:spLocks noChangeShapeType="1"/>
          </p:cNvSpPr>
          <p:nvPr/>
        </p:nvSpPr>
        <p:spPr bwMode="auto">
          <a:xfrm flipV="1">
            <a:off x="3319463" y="3255963"/>
            <a:ext cx="839787" cy="56197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 name="Text Box 60"/>
          <p:cNvSpPr txBox="1">
            <a:spLocks noChangeArrowheads="1"/>
          </p:cNvSpPr>
          <p:nvPr/>
        </p:nvSpPr>
        <p:spPr bwMode="auto">
          <a:xfrm>
            <a:off x="3581400" y="22860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42" name="Text Box 62"/>
          <p:cNvSpPr txBox="1">
            <a:spLocks noChangeArrowheads="1"/>
          </p:cNvSpPr>
          <p:nvPr/>
        </p:nvSpPr>
        <p:spPr bwMode="auto">
          <a:xfrm>
            <a:off x="3135313" y="28368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nvGrpSpPr>
          <p:cNvPr id="14343" name="Group 95"/>
          <p:cNvGrpSpPr>
            <a:grpSpLocks/>
          </p:cNvGrpSpPr>
          <p:nvPr/>
        </p:nvGrpSpPr>
        <p:grpSpPr bwMode="auto">
          <a:xfrm>
            <a:off x="685800" y="1905000"/>
            <a:ext cx="3810000" cy="2514600"/>
            <a:chOff x="432" y="1200"/>
            <a:chExt cx="2400" cy="1584"/>
          </a:xfrm>
        </p:grpSpPr>
        <p:sp>
          <p:nvSpPr>
            <p:cNvPr id="14376" name="Text Box 37"/>
            <p:cNvSpPr txBox="1">
              <a:spLocks noChangeArrowheads="1"/>
            </p:cNvSpPr>
            <p:nvPr/>
          </p:nvSpPr>
          <p:spPr bwMode="auto">
            <a:xfrm>
              <a:off x="1512"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44072" name="Oval 40"/>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073" name="Oval 41"/>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074" name="Oval 42"/>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075" name="Oval 43"/>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076" name="Oval 44"/>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82" name="Line 45"/>
            <p:cNvSpPr>
              <a:spLocks noChangeShapeType="1"/>
            </p:cNvSpPr>
            <p:nvPr/>
          </p:nvSpPr>
          <p:spPr bwMode="auto">
            <a:xfrm flipV="1">
              <a:off x="504" y="1577"/>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3" name="Line 46"/>
            <p:cNvSpPr>
              <a:spLocks noChangeShapeType="1"/>
            </p:cNvSpPr>
            <p:nvPr/>
          </p:nvSpPr>
          <p:spPr bwMode="auto">
            <a:xfrm>
              <a:off x="1298" y="1518"/>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4" name="Line 47"/>
            <p:cNvSpPr>
              <a:spLocks noChangeShapeType="1"/>
            </p:cNvSpPr>
            <p:nvPr/>
          </p:nvSpPr>
          <p:spPr bwMode="auto">
            <a:xfrm>
              <a:off x="2039"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Line 48"/>
            <p:cNvSpPr>
              <a:spLocks noChangeShapeType="1"/>
            </p:cNvSpPr>
            <p:nvPr/>
          </p:nvSpPr>
          <p:spPr bwMode="auto">
            <a:xfrm>
              <a:off x="452"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6" name="Line 49"/>
            <p:cNvSpPr>
              <a:spLocks noChangeShapeType="1"/>
            </p:cNvSpPr>
            <p:nvPr/>
          </p:nvSpPr>
          <p:spPr bwMode="auto">
            <a:xfrm>
              <a:off x="1298" y="2405"/>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7" name="Line 51"/>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Line 52"/>
            <p:cNvSpPr>
              <a:spLocks noChangeShapeType="1"/>
            </p:cNvSpPr>
            <p:nvPr/>
          </p:nvSpPr>
          <p:spPr bwMode="auto">
            <a:xfrm flipV="1">
              <a:off x="1245"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9" name="Line 53"/>
            <p:cNvSpPr>
              <a:spLocks noChangeShapeType="1"/>
            </p:cNvSpPr>
            <p:nvPr/>
          </p:nvSpPr>
          <p:spPr bwMode="auto">
            <a:xfrm flipV="1">
              <a:off x="19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Line 54"/>
            <p:cNvSpPr>
              <a:spLocks noChangeShapeType="1"/>
            </p:cNvSpPr>
            <p:nvPr/>
          </p:nvSpPr>
          <p:spPr bwMode="auto">
            <a:xfrm flipH="1">
              <a:off x="1298" y="1636"/>
              <a:ext cx="582"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1" name="Text Box 55"/>
            <p:cNvSpPr txBox="1">
              <a:spLocks noChangeArrowheads="1"/>
            </p:cNvSpPr>
            <p:nvPr/>
          </p:nvSpPr>
          <p:spPr bwMode="auto">
            <a:xfrm>
              <a:off x="480" y="144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16</a:t>
              </a:r>
            </a:p>
          </p:txBody>
        </p:sp>
        <p:sp>
          <p:nvSpPr>
            <p:cNvPr id="14392" name="Text Box 56"/>
            <p:cNvSpPr txBox="1">
              <a:spLocks noChangeArrowheads="1"/>
            </p:cNvSpPr>
            <p:nvPr/>
          </p:nvSpPr>
          <p:spPr bwMode="auto">
            <a:xfrm>
              <a:off x="432"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93" name="Text Box 57"/>
            <p:cNvSpPr txBox="1">
              <a:spLocks noChangeArrowheads="1"/>
            </p:cNvSpPr>
            <p:nvPr/>
          </p:nvSpPr>
          <p:spPr bwMode="auto">
            <a:xfrm>
              <a:off x="1392" y="120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4394" name="Text Box 58"/>
            <p:cNvSpPr txBox="1">
              <a:spLocks noChangeArrowheads="1"/>
            </p:cNvSpPr>
            <p:nvPr/>
          </p:nvSpPr>
          <p:spPr bwMode="auto">
            <a:xfrm>
              <a:off x="769" y="181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95" name="Text Box 59"/>
            <p:cNvSpPr txBox="1">
              <a:spLocks noChangeArrowheads="1"/>
            </p:cNvSpPr>
            <p:nvPr/>
          </p:nvSpPr>
          <p:spPr bwMode="auto">
            <a:xfrm>
              <a:off x="1248"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6" name="Text Box 61"/>
            <p:cNvSpPr txBox="1">
              <a:spLocks noChangeArrowheads="1"/>
            </p:cNvSpPr>
            <p:nvPr/>
          </p:nvSpPr>
          <p:spPr bwMode="auto">
            <a:xfrm>
              <a:off x="2256"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7" name="Text Box 63"/>
            <p:cNvSpPr txBox="1">
              <a:spLocks noChangeArrowheads="1"/>
            </p:cNvSpPr>
            <p:nvPr/>
          </p:nvSpPr>
          <p:spPr bwMode="auto">
            <a:xfrm>
              <a:off x="1344"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grpSp>
      <p:grpSp>
        <p:nvGrpSpPr>
          <p:cNvPr id="14344" name="Group 93"/>
          <p:cNvGrpSpPr>
            <a:grpSpLocks/>
          </p:cNvGrpSpPr>
          <p:nvPr/>
        </p:nvGrpSpPr>
        <p:grpSpPr bwMode="auto">
          <a:xfrm>
            <a:off x="4648200" y="1905000"/>
            <a:ext cx="4114800" cy="2514600"/>
            <a:chOff x="2928" y="1200"/>
            <a:chExt cx="2592" cy="1584"/>
          </a:xfrm>
        </p:grpSpPr>
        <p:sp>
          <p:nvSpPr>
            <p:cNvPr id="14349"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4350" name="Group 92"/>
            <p:cNvGrpSpPr>
              <a:grpSpLocks/>
            </p:cNvGrpSpPr>
            <p:nvPr/>
          </p:nvGrpSpPr>
          <p:grpSpPr bwMode="auto">
            <a:xfrm>
              <a:off x="2928" y="1200"/>
              <a:ext cx="2592" cy="1584"/>
              <a:chOff x="2928" y="1200"/>
              <a:chExt cx="2592" cy="1584"/>
            </a:xfrm>
          </p:grpSpPr>
          <p:sp>
            <p:nvSpPr>
              <p:cNvPr id="4409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410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10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10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10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10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57"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8"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9"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0"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1"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2"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3"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4"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6"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7"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4368"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69"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4370"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71"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72"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73"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4374"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4375"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4345" name="Text Box 94"/>
          <p:cNvSpPr txBox="1">
            <a:spLocks noChangeArrowheads="1"/>
          </p:cNvSpPr>
          <p:nvPr/>
        </p:nvSpPr>
        <p:spPr bwMode="auto">
          <a:xfrm>
            <a:off x="4191000" y="5181600"/>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a:t>
            </a:r>
          </a:p>
        </p:txBody>
      </p:sp>
      <p:sp>
        <p:nvSpPr>
          <p:cNvPr id="14346" name="TextBox 1"/>
          <p:cNvSpPr txBox="1">
            <a:spLocks noChangeArrowheads="1"/>
          </p:cNvSpPr>
          <p:nvPr/>
        </p:nvSpPr>
        <p:spPr bwMode="auto">
          <a:xfrm>
            <a:off x="1331913" y="4797425"/>
            <a:ext cx="2366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残留网络</a:t>
            </a:r>
          </a:p>
        </p:txBody>
      </p:sp>
      <p:sp>
        <p:nvSpPr>
          <p:cNvPr id="14347" name="TextBox 59"/>
          <p:cNvSpPr txBox="1">
            <a:spLocks noChangeArrowheads="1"/>
          </p:cNvSpPr>
          <p:nvPr/>
        </p:nvSpPr>
        <p:spPr bwMode="auto">
          <a:xfrm>
            <a:off x="5708650" y="4799013"/>
            <a:ext cx="2366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网络流</a:t>
            </a:r>
          </a:p>
        </p:txBody>
      </p:sp>
      <p:sp>
        <p:nvSpPr>
          <p:cNvPr id="63" name="Rectangle 2"/>
          <p:cNvSpPr txBox="1">
            <a:spLocks noChangeArrowheads="1"/>
          </p:cNvSpPr>
          <p:nvPr/>
        </p:nvSpPr>
        <p:spPr>
          <a:xfrm>
            <a:off x="609600" y="152400"/>
            <a:ext cx="7588250" cy="685800"/>
          </a:xfrm>
          <a:prstGeom prst="rect">
            <a:avLst/>
          </a:prstGeom>
        </p:spPr>
        <p:txBody>
          <a:bodyPr/>
          <a:lstStyle>
            <a:lvl1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a:lstStyle>
          <a:p>
            <a:pPr>
              <a:defRPr/>
            </a:pPr>
            <a:r>
              <a:rPr lang="en-US" altLang="zh-CN" kern="0" dirty="0">
                <a:ea typeface="宋体" charset="-122"/>
              </a:rPr>
              <a:t>Ford-Fulkerson </a:t>
            </a:r>
            <a:r>
              <a:rPr lang="zh-CN" altLang="en-US" kern="0" dirty="0">
                <a:ea typeface="宋体" charset="-122"/>
              </a:rPr>
              <a:t>算法举例</a:t>
            </a:r>
            <a:endParaRPr lang="en-US" altLang="zh-CN" kern="0" dirty="0">
              <a:ea typeface="宋体" charset="-122"/>
            </a:endParaRPr>
          </a:p>
        </p:txBody>
      </p:sp>
    </p:spTree>
    <p:extLst>
      <p:ext uri="{BB962C8B-B14F-4D97-AF65-F5344CB8AC3E}">
        <p14:creationId xmlns:p14="http://schemas.microsoft.com/office/powerpoint/2010/main" val="863537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E19C5096-3957-4085-AE29-6E6E941717F8}" type="slidenum">
              <a:rPr kumimoji="0" lang="en-US" altLang="zh-CN" b="0">
                <a:solidFill>
                  <a:schemeClr val="tx1"/>
                </a:solidFill>
                <a:ea typeface="宋体" charset="-122"/>
              </a:rPr>
              <a:pPr algn="ctr">
                <a:spcBef>
                  <a:spcPct val="0"/>
                </a:spcBef>
                <a:buClrTx/>
                <a:buSzTx/>
                <a:buFontTx/>
                <a:buNone/>
              </a:pPr>
              <a:t>133</a:t>
            </a:fld>
            <a:endParaRPr kumimoji="0" lang="en-US" altLang="zh-CN" b="0">
              <a:solidFill>
                <a:schemeClr val="tx1"/>
              </a:solidFill>
              <a:ea typeface="宋体" charset="-122"/>
            </a:endParaRPr>
          </a:p>
        </p:txBody>
      </p:sp>
      <p:sp>
        <p:nvSpPr>
          <p:cNvPr id="15363" name="Text Box 3"/>
          <p:cNvSpPr txBox="1">
            <a:spLocks noChangeArrowheads="1"/>
          </p:cNvSpPr>
          <p:nvPr/>
        </p:nvSpPr>
        <p:spPr bwMode="auto">
          <a:xfrm>
            <a:off x="2597150" y="4303713"/>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5061" name="Oval 5"/>
          <p:cNvSpPr>
            <a:spLocks noChangeArrowheads="1"/>
          </p:cNvSpPr>
          <p:nvPr/>
        </p:nvSpPr>
        <p:spPr bwMode="auto">
          <a:xfrm>
            <a:off x="539750" y="3965575"/>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5365" name="Line 30"/>
          <p:cNvSpPr>
            <a:spLocks noChangeShapeType="1"/>
          </p:cNvSpPr>
          <p:nvPr/>
        </p:nvSpPr>
        <p:spPr bwMode="auto">
          <a:xfrm flipH="1">
            <a:off x="1073150" y="3694113"/>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366" name="Group 70"/>
          <p:cNvGrpSpPr>
            <a:grpSpLocks/>
          </p:cNvGrpSpPr>
          <p:nvPr/>
        </p:nvGrpSpPr>
        <p:grpSpPr bwMode="auto">
          <a:xfrm>
            <a:off x="876300" y="2932113"/>
            <a:ext cx="3778250" cy="2667000"/>
            <a:chOff x="500" y="1056"/>
            <a:chExt cx="2380" cy="1680"/>
          </a:xfrm>
        </p:grpSpPr>
        <p:sp>
          <p:nvSpPr>
            <p:cNvPr id="45062" name="Oval 6"/>
            <p:cNvSpPr>
              <a:spLocks noChangeArrowheads="1"/>
            </p:cNvSpPr>
            <p:nvPr/>
          </p:nvSpPr>
          <p:spPr bwMode="auto">
            <a:xfrm>
              <a:off x="1081" y="22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063" name="Oval 7"/>
            <p:cNvSpPr>
              <a:spLocks noChangeArrowheads="1"/>
            </p:cNvSpPr>
            <p:nvPr/>
          </p:nvSpPr>
          <p:spPr bwMode="auto">
            <a:xfrm>
              <a:off x="1875" y="22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064" name="Oval 8"/>
            <p:cNvSpPr>
              <a:spLocks noChangeArrowheads="1"/>
            </p:cNvSpPr>
            <p:nvPr/>
          </p:nvSpPr>
          <p:spPr bwMode="auto">
            <a:xfrm>
              <a:off x="2616" y="17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065" name="Oval 9"/>
            <p:cNvSpPr>
              <a:spLocks noChangeArrowheads="1"/>
            </p:cNvSpPr>
            <p:nvPr/>
          </p:nvSpPr>
          <p:spPr bwMode="auto">
            <a:xfrm>
              <a:off x="1875" y="12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066" name="Oval 10"/>
            <p:cNvSpPr>
              <a:spLocks noChangeArrowheads="1"/>
            </p:cNvSpPr>
            <p:nvPr/>
          </p:nvSpPr>
          <p:spPr bwMode="auto">
            <a:xfrm>
              <a:off x="1081" y="12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430" name="Line 11"/>
            <p:cNvSpPr>
              <a:spLocks noChangeShapeType="1"/>
            </p:cNvSpPr>
            <p:nvPr/>
          </p:nvSpPr>
          <p:spPr bwMode="auto">
            <a:xfrm flipV="1">
              <a:off x="528" y="1392"/>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1"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2" name="Line 13"/>
            <p:cNvSpPr>
              <a:spLocks noChangeShapeType="1"/>
            </p:cNvSpPr>
            <p:nvPr/>
          </p:nvSpPr>
          <p:spPr bwMode="auto">
            <a:xfrm>
              <a:off x="2087" y="1529"/>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3"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4" name="Line 15"/>
            <p:cNvSpPr>
              <a:spLocks noChangeShapeType="1"/>
            </p:cNvSpPr>
            <p:nvPr/>
          </p:nvSpPr>
          <p:spPr bwMode="auto">
            <a:xfrm>
              <a:off x="1346" y="2357"/>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5" name="Line 17"/>
            <p:cNvSpPr>
              <a:spLocks noChangeShapeType="1"/>
            </p:cNvSpPr>
            <p:nvPr/>
          </p:nvSpPr>
          <p:spPr bwMode="auto">
            <a:xfrm>
              <a:off x="11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6" name="Line 18"/>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7" name="Line 19"/>
            <p:cNvSpPr>
              <a:spLocks noChangeShapeType="1"/>
            </p:cNvSpPr>
            <p:nvPr/>
          </p:nvSpPr>
          <p:spPr bwMode="auto">
            <a:xfrm flipV="1">
              <a:off x="20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8"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9" name="Text Box 21"/>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5440" name="Text Box 22"/>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41" name="Text Box 23"/>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5442" name="Text Box 24"/>
            <p:cNvSpPr txBox="1">
              <a:spLocks noChangeArrowheads="1"/>
            </p:cNvSpPr>
            <p:nvPr/>
          </p:nvSpPr>
          <p:spPr bwMode="auto">
            <a:xfrm>
              <a:off x="817" y="17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43" name="Text Box 25"/>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4" name="Text Box 26"/>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445" name="Text Box 27"/>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6" name="Text Box 28"/>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447" name="Text Box 29"/>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8" name="Text Box 31"/>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9" name="Line 32"/>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0" name="Text Box 33"/>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1" name="Line 34"/>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2" name="Text Box 35"/>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3" name="Line 36"/>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4" name="Text Box 37"/>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55" name="Line 38"/>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67" name="Group 69"/>
          <p:cNvGrpSpPr>
            <a:grpSpLocks/>
          </p:cNvGrpSpPr>
          <p:nvPr/>
        </p:nvGrpSpPr>
        <p:grpSpPr bwMode="auto">
          <a:xfrm>
            <a:off x="4730750" y="3160713"/>
            <a:ext cx="4114800" cy="2465387"/>
            <a:chOff x="2928" y="1200"/>
            <a:chExt cx="2592" cy="1553"/>
          </a:xfrm>
        </p:grpSpPr>
        <p:sp>
          <p:nvSpPr>
            <p:cNvPr id="15398"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99" name="Group 68"/>
            <p:cNvGrpSpPr>
              <a:grpSpLocks/>
            </p:cNvGrpSpPr>
            <p:nvPr/>
          </p:nvGrpSpPr>
          <p:grpSpPr bwMode="auto">
            <a:xfrm>
              <a:off x="2928" y="1200"/>
              <a:ext cx="2592" cy="1553"/>
              <a:chOff x="2928" y="1200"/>
              <a:chExt cx="2592" cy="1553"/>
            </a:xfrm>
          </p:grpSpPr>
          <p:sp>
            <p:nvSpPr>
              <p:cNvPr id="45098"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5099"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100"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5101"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102"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103"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5406"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9"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0"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1"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3"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4"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5"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6"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5417"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18"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419"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5420"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21"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5422"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423"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5424"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5368" name="Text Box 67"/>
          <p:cNvSpPr txBox="1">
            <a:spLocks noChangeArrowheads="1"/>
          </p:cNvSpPr>
          <p:nvPr/>
        </p:nvSpPr>
        <p:spPr bwMode="auto">
          <a:xfrm>
            <a:off x="4230688" y="55578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(b)</a:t>
            </a:r>
          </a:p>
        </p:txBody>
      </p:sp>
      <p:grpSp>
        <p:nvGrpSpPr>
          <p:cNvPr id="15369" name="Group 93"/>
          <p:cNvGrpSpPr>
            <a:grpSpLocks/>
          </p:cNvGrpSpPr>
          <p:nvPr/>
        </p:nvGrpSpPr>
        <p:grpSpPr bwMode="auto">
          <a:xfrm>
            <a:off x="2225675" y="414338"/>
            <a:ext cx="4114800" cy="2514600"/>
            <a:chOff x="2928" y="1200"/>
            <a:chExt cx="2592" cy="1584"/>
          </a:xfrm>
        </p:grpSpPr>
        <p:sp>
          <p:nvSpPr>
            <p:cNvPr id="15371"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72" name="Group 92"/>
            <p:cNvGrpSpPr>
              <a:grpSpLocks/>
            </p:cNvGrpSpPr>
            <p:nvPr/>
          </p:nvGrpSpPr>
          <p:grpSpPr bwMode="auto">
            <a:xfrm>
              <a:off x="2928" y="1200"/>
              <a:ext cx="2592" cy="1584"/>
              <a:chOff x="2928" y="1200"/>
              <a:chExt cx="2592" cy="1584"/>
            </a:xfrm>
          </p:grpSpPr>
          <p:sp>
            <p:nvSpPr>
              <p:cNvPr id="71"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2"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3"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4"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5"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6"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379"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2"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3"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4"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5"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5390"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391"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392"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393"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394"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395"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396"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397"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5370" name="TextBox 2"/>
          <p:cNvSpPr txBox="1">
            <a:spLocks noChangeArrowheads="1"/>
          </p:cNvSpPr>
          <p:nvPr/>
        </p:nvSpPr>
        <p:spPr bwMode="auto">
          <a:xfrm>
            <a:off x="6899275" y="1600200"/>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=4</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292493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C9CF7769-F4D4-46E8-A8C4-C6B39CFEBF41}" type="slidenum">
              <a:rPr kumimoji="0" lang="en-US" altLang="zh-CN" b="0">
                <a:solidFill>
                  <a:schemeClr val="tx1"/>
                </a:solidFill>
                <a:ea typeface="宋体" charset="-122"/>
              </a:rPr>
              <a:pPr algn="ctr">
                <a:spcBef>
                  <a:spcPct val="0"/>
                </a:spcBef>
                <a:buClrTx/>
                <a:buSzTx/>
                <a:buFontTx/>
                <a:buNone/>
              </a:pPr>
              <a:t>134</a:t>
            </a:fld>
            <a:endParaRPr kumimoji="0" lang="en-US" altLang="zh-CN" b="0">
              <a:solidFill>
                <a:schemeClr val="tx1"/>
              </a:solidFill>
              <a:ea typeface="宋体" charset="-122"/>
            </a:endParaRPr>
          </a:p>
        </p:txBody>
      </p:sp>
      <p:grpSp>
        <p:nvGrpSpPr>
          <p:cNvPr id="16387" name="Group 73"/>
          <p:cNvGrpSpPr>
            <a:grpSpLocks/>
          </p:cNvGrpSpPr>
          <p:nvPr/>
        </p:nvGrpSpPr>
        <p:grpSpPr bwMode="auto">
          <a:xfrm>
            <a:off x="519113" y="3033713"/>
            <a:ext cx="4114800" cy="2667000"/>
            <a:chOff x="240" y="1104"/>
            <a:chExt cx="2592" cy="1680"/>
          </a:xfrm>
        </p:grpSpPr>
        <p:sp>
          <p:nvSpPr>
            <p:cNvPr id="16446" name="Text Box 3"/>
            <p:cNvSpPr txBox="1">
              <a:spLocks noChangeArrowheads="1"/>
            </p:cNvSpPr>
            <p:nvPr/>
          </p:nvSpPr>
          <p:spPr bwMode="auto">
            <a:xfrm>
              <a:off x="1622" y="189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6085" name="Oval 5"/>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086" name="Oval 6"/>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087" name="Oval 7"/>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088" name="Oval 8"/>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089" name="Oval 9"/>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6090" name="Oval 10"/>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53" name="Line 11"/>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4" name="Line 12"/>
            <p:cNvSpPr>
              <a:spLocks noChangeShapeType="1"/>
            </p:cNvSpPr>
            <p:nvPr/>
          </p:nvSpPr>
          <p:spPr bwMode="auto">
            <a:xfrm>
              <a:off x="1296" y="1392"/>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5" name="Line 13"/>
            <p:cNvSpPr>
              <a:spLocks noChangeShapeType="1"/>
            </p:cNvSpPr>
            <p:nvPr/>
          </p:nvSpPr>
          <p:spPr bwMode="auto">
            <a:xfrm>
              <a:off x="2064" y="1488"/>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6" name="Line 14"/>
            <p:cNvSpPr>
              <a:spLocks noChangeShapeType="1"/>
            </p:cNvSpPr>
            <p:nvPr/>
          </p:nvSpPr>
          <p:spPr bwMode="auto">
            <a:xfrm>
              <a:off x="452" y="2051"/>
              <a:ext cx="581"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7" name="Line 15"/>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8" name="Line 17"/>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9" name="Line 18"/>
            <p:cNvSpPr>
              <a:spLocks noChangeShapeType="1"/>
            </p:cNvSpPr>
            <p:nvPr/>
          </p:nvSpPr>
          <p:spPr bwMode="auto">
            <a:xfrm flipV="1">
              <a:off x="1245" y="1636"/>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0"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1" name="Text Box 21"/>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6462" name="Text Box 22"/>
            <p:cNvSpPr txBox="1">
              <a:spLocks noChangeArrowheads="1"/>
            </p:cNvSpPr>
            <p:nvPr/>
          </p:nvSpPr>
          <p:spPr bwMode="auto">
            <a:xfrm>
              <a:off x="480"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63" name="Text Box 23"/>
            <p:cNvSpPr txBox="1">
              <a:spLocks noChangeArrowheads="1"/>
            </p:cNvSpPr>
            <p:nvPr/>
          </p:nvSpPr>
          <p:spPr bwMode="auto">
            <a:xfrm>
              <a:off x="1440" y="11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6464" name="Text Box 24"/>
            <p:cNvSpPr txBox="1">
              <a:spLocks noChangeArrowheads="1"/>
            </p:cNvSpPr>
            <p:nvPr/>
          </p:nvSpPr>
          <p:spPr bwMode="auto">
            <a:xfrm>
              <a:off x="8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65" name="Text Box 25"/>
            <p:cNvSpPr txBox="1">
              <a:spLocks noChangeArrowheads="1"/>
            </p:cNvSpPr>
            <p:nvPr/>
          </p:nvSpPr>
          <p:spPr bwMode="auto">
            <a:xfrm>
              <a:off x="1200"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6" name="Text Box 27"/>
            <p:cNvSpPr txBox="1">
              <a:spLocks noChangeArrowheads="1"/>
            </p:cNvSpPr>
            <p:nvPr/>
          </p:nvSpPr>
          <p:spPr bwMode="auto">
            <a:xfrm>
              <a:off x="2304" y="21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67" name="Text Box 28"/>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6468" name="Text Box 29"/>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9" name="Line 30"/>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0" name="Text Box 31"/>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71" name="Line 32"/>
            <p:cNvSpPr>
              <a:spLocks noChangeShapeType="1"/>
            </p:cNvSpPr>
            <p:nvPr/>
          </p:nvSpPr>
          <p:spPr bwMode="auto">
            <a:xfrm flipH="1">
              <a:off x="1296"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2" name="Text Box 33"/>
            <p:cNvSpPr txBox="1">
              <a:spLocks noChangeArrowheads="1"/>
            </p:cNvSpPr>
            <p:nvPr/>
          </p:nvSpPr>
          <p:spPr bwMode="auto">
            <a:xfrm>
              <a:off x="1488"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3" name="Line 34"/>
            <p:cNvSpPr>
              <a:spLocks noChangeShapeType="1"/>
            </p:cNvSpPr>
            <p:nvPr/>
          </p:nvSpPr>
          <p:spPr bwMode="auto">
            <a:xfrm flipV="1">
              <a:off x="1296" y="1632"/>
              <a:ext cx="57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4" name="Text Box 35"/>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5" name="Text Box 36"/>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76" name="Line 37"/>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7" name="Line 38"/>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8" name="Line 39"/>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9" name="Text Box 40"/>
            <p:cNvSpPr txBox="1">
              <a:spLocks noChangeArrowheads="1"/>
            </p:cNvSpPr>
            <p:nvPr/>
          </p:nvSpPr>
          <p:spPr bwMode="auto">
            <a:xfrm>
              <a:off x="2304"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80" name="Line 41"/>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1" name="Text Box 42"/>
            <p:cNvSpPr txBox="1">
              <a:spLocks noChangeArrowheads="1"/>
            </p:cNvSpPr>
            <p:nvPr/>
          </p:nvSpPr>
          <p:spPr bwMode="auto">
            <a:xfrm>
              <a:off x="2256"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grpSp>
        <p:nvGrpSpPr>
          <p:cNvPr id="16388" name="Group 43"/>
          <p:cNvGrpSpPr>
            <a:grpSpLocks/>
          </p:cNvGrpSpPr>
          <p:nvPr/>
        </p:nvGrpSpPr>
        <p:grpSpPr bwMode="auto">
          <a:xfrm>
            <a:off x="4938713" y="3109913"/>
            <a:ext cx="4114800" cy="2617787"/>
            <a:chOff x="384" y="288"/>
            <a:chExt cx="2592" cy="1649"/>
          </a:xfrm>
        </p:grpSpPr>
        <p:sp>
          <p:nvSpPr>
            <p:cNvPr id="16419"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420" name="Group 45"/>
            <p:cNvGrpSpPr>
              <a:grpSpLocks/>
            </p:cNvGrpSpPr>
            <p:nvPr/>
          </p:nvGrpSpPr>
          <p:grpSpPr bwMode="auto">
            <a:xfrm>
              <a:off x="384" y="288"/>
              <a:ext cx="2592" cy="1649"/>
              <a:chOff x="384" y="288"/>
              <a:chExt cx="2592" cy="1649"/>
            </a:xfrm>
          </p:grpSpPr>
          <p:sp>
            <p:nvSpPr>
              <p:cNvPr id="46126"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127"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128"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129"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130"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6131"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6427"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8"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9"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0"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1"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2"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3"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4"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5"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6" name="Line 61"/>
              <p:cNvSpPr>
                <a:spLocks noChangeShapeType="1"/>
              </p:cNvSpPr>
              <p:nvPr/>
            </p:nvSpPr>
            <p:spPr bwMode="auto">
              <a:xfrm flipH="1">
                <a:off x="1442" y="82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7"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38"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6439"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6440"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6441"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6442"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6443"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44"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45"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89" name="Text Box 71"/>
          <p:cNvSpPr txBox="1">
            <a:spLocks noChangeArrowheads="1"/>
          </p:cNvSpPr>
          <p:nvPr/>
        </p:nvSpPr>
        <p:spPr bwMode="auto">
          <a:xfrm>
            <a:off x="4286250" y="5840413"/>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(c)</a:t>
            </a:r>
          </a:p>
        </p:txBody>
      </p:sp>
      <p:grpSp>
        <p:nvGrpSpPr>
          <p:cNvPr id="16390" name="Group 69"/>
          <p:cNvGrpSpPr>
            <a:grpSpLocks/>
          </p:cNvGrpSpPr>
          <p:nvPr/>
        </p:nvGrpSpPr>
        <p:grpSpPr bwMode="auto">
          <a:xfrm>
            <a:off x="2335213" y="476250"/>
            <a:ext cx="4114800" cy="2465388"/>
            <a:chOff x="2928" y="1200"/>
            <a:chExt cx="2592" cy="1553"/>
          </a:xfrm>
        </p:grpSpPr>
        <p:sp>
          <p:nvSpPr>
            <p:cNvPr id="16392"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393" name="Group 68"/>
            <p:cNvGrpSpPr>
              <a:grpSpLocks/>
            </p:cNvGrpSpPr>
            <p:nvPr/>
          </p:nvGrpSpPr>
          <p:grpSpPr bwMode="auto">
            <a:xfrm>
              <a:off x="2928" y="1200"/>
              <a:ext cx="2592" cy="1553"/>
              <a:chOff x="2928" y="1200"/>
              <a:chExt cx="2592" cy="1553"/>
            </a:xfrm>
          </p:grpSpPr>
          <p:sp>
            <p:nvSpPr>
              <p:cNvPr id="73"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4"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5"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6"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7"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8"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00"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2"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3"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4"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5"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6"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7"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8"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9"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0"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11"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12"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6413"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6414"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15"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6416"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17"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18"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91" name="TextBox 96"/>
          <p:cNvSpPr txBox="1">
            <a:spLocks noChangeArrowheads="1"/>
          </p:cNvSpPr>
          <p:nvPr/>
        </p:nvSpPr>
        <p:spPr bwMode="auto">
          <a:xfrm>
            <a:off x="6922476" y="1602251"/>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=11</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1577081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5769EE84-3941-4C32-969C-0923DF1F7512}" type="slidenum">
              <a:rPr kumimoji="0" lang="en-US" altLang="zh-CN" b="0">
                <a:solidFill>
                  <a:schemeClr val="tx1"/>
                </a:solidFill>
                <a:ea typeface="宋体" charset="-122"/>
              </a:rPr>
              <a:pPr algn="ctr">
                <a:spcBef>
                  <a:spcPct val="0"/>
                </a:spcBef>
                <a:buClrTx/>
                <a:buSzTx/>
                <a:buFontTx/>
                <a:buNone/>
              </a:pPr>
              <a:t>135</a:t>
            </a:fld>
            <a:endParaRPr kumimoji="0" lang="en-US" altLang="zh-CN" b="0">
              <a:solidFill>
                <a:schemeClr val="tx1"/>
              </a:solidFill>
              <a:ea typeface="宋体" charset="-122"/>
            </a:endParaRPr>
          </a:p>
        </p:txBody>
      </p:sp>
      <p:sp>
        <p:nvSpPr>
          <p:cNvPr id="17472" name="Text Box 33"/>
          <p:cNvSpPr txBox="1">
            <a:spLocks noChangeArrowheads="1"/>
          </p:cNvSpPr>
          <p:nvPr/>
        </p:nvSpPr>
        <p:spPr bwMode="auto">
          <a:xfrm>
            <a:off x="2514600" y="42672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7138" name="Oval 34"/>
          <p:cNvSpPr>
            <a:spLocks noChangeArrowheads="1"/>
          </p:cNvSpPr>
          <p:nvPr/>
        </p:nvSpPr>
        <p:spPr bwMode="auto">
          <a:xfrm>
            <a:off x="381000" y="3929063"/>
            <a:ext cx="419100" cy="4699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39" name="Oval 35"/>
          <p:cNvSpPr>
            <a:spLocks noChangeArrowheads="1"/>
          </p:cNvSpPr>
          <p:nvPr/>
        </p:nvSpPr>
        <p:spPr bwMode="auto">
          <a:xfrm>
            <a:off x="1639888" y="4773613"/>
            <a:ext cx="420688" cy="4699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40" name="Oval 36"/>
          <p:cNvSpPr>
            <a:spLocks noChangeArrowheads="1"/>
          </p:cNvSpPr>
          <p:nvPr/>
        </p:nvSpPr>
        <p:spPr bwMode="auto">
          <a:xfrm>
            <a:off x="2900363" y="4773613"/>
            <a:ext cx="419100" cy="4699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41" name="Oval 37"/>
          <p:cNvSpPr>
            <a:spLocks noChangeArrowheads="1"/>
          </p:cNvSpPr>
          <p:nvPr/>
        </p:nvSpPr>
        <p:spPr bwMode="auto">
          <a:xfrm>
            <a:off x="4076700" y="4022725"/>
            <a:ext cx="419100" cy="4699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42" name="Oval 38"/>
          <p:cNvSpPr>
            <a:spLocks noChangeArrowheads="1"/>
          </p:cNvSpPr>
          <p:nvPr/>
        </p:nvSpPr>
        <p:spPr bwMode="auto">
          <a:xfrm>
            <a:off x="2900363" y="3271838"/>
            <a:ext cx="419100" cy="468313"/>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43" name="Oval 39"/>
          <p:cNvSpPr>
            <a:spLocks noChangeArrowheads="1"/>
          </p:cNvSpPr>
          <p:nvPr/>
        </p:nvSpPr>
        <p:spPr bwMode="auto">
          <a:xfrm>
            <a:off x="1639888" y="3271838"/>
            <a:ext cx="420688" cy="468313"/>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79" name="Line 40"/>
          <p:cNvSpPr>
            <a:spLocks noChangeShapeType="1"/>
          </p:cNvSpPr>
          <p:nvPr/>
        </p:nvSpPr>
        <p:spPr bwMode="auto">
          <a:xfrm flipV="1">
            <a:off x="762000" y="3429000"/>
            <a:ext cx="839788" cy="469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Line 44"/>
          <p:cNvSpPr>
            <a:spLocks noChangeShapeType="1"/>
          </p:cNvSpPr>
          <p:nvPr/>
        </p:nvSpPr>
        <p:spPr bwMode="auto">
          <a:xfrm>
            <a:off x="2060575" y="4960938"/>
            <a:ext cx="8397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3" name="Line 45"/>
          <p:cNvSpPr>
            <a:spLocks noChangeShapeType="1"/>
          </p:cNvSpPr>
          <p:nvPr/>
        </p:nvSpPr>
        <p:spPr bwMode="auto">
          <a:xfrm>
            <a:off x="1752600" y="3733800"/>
            <a:ext cx="0" cy="103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4" name="Line 46"/>
          <p:cNvSpPr>
            <a:spLocks noChangeShapeType="1"/>
          </p:cNvSpPr>
          <p:nvPr/>
        </p:nvSpPr>
        <p:spPr bwMode="auto">
          <a:xfrm flipV="1">
            <a:off x="1905000" y="3733800"/>
            <a:ext cx="0" cy="103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5" name="Line 47"/>
          <p:cNvSpPr>
            <a:spLocks noChangeShapeType="1"/>
          </p:cNvSpPr>
          <p:nvPr/>
        </p:nvSpPr>
        <p:spPr bwMode="auto">
          <a:xfrm flipH="1">
            <a:off x="2133600" y="3810000"/>
            <a:ext cx="923925" cy="103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6" name="Text Box 48"/>
          <p:cNvSpPr txBox="1">
            <a:spLocks noChangeArrowheads="1"/>
          </p:cNvSpPr>
          <p:nvPr/>
        </p:nvSpPr>
        <p:spPr bwMode="auto">
          <a:xfrm>
            <a:off x="914400" y="3276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87" name="Text Box 49"/>
          <p:cNvSpPr txBox="1">
            <a:spLocks noChangeArrowheads="1"/>
          </p:cNvSpPr>
          <p:nvPr/>
        </p:nvSpPr>
        <p:spPr bwMode="auto">
          <a:xfrm>
            <a:off x="838200" y="46482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7488" name="Text Box 51"/>
          <p:cNvSpPr txBox="1">
            <a:spLocks noChangeArrowheads="1"/>
          </p:cNvSpPr>
          <p:nvPr/>
        </p:nvSpPr>
        <p:spPr bwMode="auto">
          <a:xfrm>
            <a:off x="1371600" y="40386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89" name="Text Box 52"/>
          <p:cNvSpPr txBox="1">
            <a:spLocks noChangeArrowheads="1"/>
          </p:cNvSpPr>
          <p:nvPr/>
        </p:nvSpPr>
        <p:spPr bwMode="auto">
          <a:xfrm>
            <a:off x="1905000" y="4038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490" name="Text Box 53"/>
          <p:cNvSpPr txBox="1">
            <a:spLocks noChangeArrowheads="1"/>
          </p:cNvSpPr>
          <p:nvPr/>
        </p:nvSpPr>
        <p:spPr bwMode="auto">
          <a:xfrm>
            <a:off x="3657600" y="47244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1" name="Text Box 54"/>
          <p:cNvSpPr txBox="1">
            <a:spLocks noChangeArrowheads="1"/>
          </p:cNvSpPr>
          <p:nvPr/>
        </p:nvSpPr>
        <p:spPr bwMode="auto">
          <a:xfrm>
            <a:off x="3135313" y="39798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7492" name="Text Box 55"/>
          <p:cNvSpPr txBox="1">
            <a:spLocks noChangeArrowheads="1"/>
          </p:cNvSpPr>
          <p:nvPr/>
        </p:nvSpPr>
        <p:spPr bwMode="auto">
          <a:xfrm>
            <a:off x="2209800" y="51054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3" name="Line 56"/>
          <p:cNvSpPr>
            <a:spLocks noChangeShapeType="1"/>
          </p:cNvSpPr>
          <p:nvPr/>
        </p:nvSpPr>
        <p:spPr bwMode="auto">
          <a:xfrm flipH="1">
            <a:off x="838200" y="3657600"/>
            <a:ext cx="762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4" name="Text Box 57"/>
          <p:cNvSpPr txBox="1">
            <a:spLocks noChangeArrowheads="1"/>
          </p:cNvSpPr>
          <p:nvPr/>
        </p:nvSpPr>
        <p:spPr bwMode="auto">
          <a:xfrm>
            <a:off x="1066800" y="37338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5" name="Line 58"/>
          <p:cNvSpPr>
            <a:spLocks noChangeShapeType="1"/>
          </p:cNvSpPr>
          <p:nvPr/>
        </p:nvSpPr>
        <p:spPr bwMode="auto">
          <a:xfrm flipH="1">
            <a:off x="2057400" y="34290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6" name="Text Box 59"/>
          <p:cNvSpPr txBox="1">
            <a:spLocks noChangeArrowheads="1"/>
          </p:cNvSpPr>
          <p:nvPr/>
        </p:nvSpPr>
        <p:spPr bwMode="auto">
          <a:xfrm>
            <a:off x="2286000" y="29718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grpSp>
        <p:nvGrpSpPr>
          <p:cNvPr id="3" name="组合 2">
            <a:extLst>
              <a:ext uri="{FF2B5EF4-FFF2-40B4-BE49-F238E27FC236}">
                <a16:creationId xmlns:a16="http://schemas.microsoft.com/office/drawing/2014/main" id="{07BB4699-FE03-409F-AAE1-58366D3C23E5}"/>
              </a:ext>
            </a:extLst>
          </p:cNvPr>
          <p:cNvGrpSpPr/>
          <p:nvPr/>
        </p:nvGrpSpPr>
        <p:grpSpPr>
          <a:xfrm>
            <a:off x="848724" y="3512344"/>
            <a:ext cx="3505200" cy="1306513"/>
            <a:chOff x="3044826" y="5643563"/>
            <a:chExt cx="3505200" cy="1306513"/>
          </a:xfrm>
        </p:grpSpPr>
        <p:sp>
          <p:nvSpPr>
            <p:cNvPr id="17480" name="Line 42"/>
            <p:cNvSpPr>
              <a:spLocks noChangeShapeType="1"/>
            </p:cNvSpPr>
            <p:nvPr/>
          </p:nvSpPr>
          <p:spPr bwMode="auto">
            <a:xfrm>
              <a:off x="5559426" y="5643563"/>
              <a:ext cx="990600" cy="53340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1" name="Line 43"/>
            <p:cNvSpPr>
              <a:spLocks noChangeShapeType="1"/>
            </p:cNvSpPr>
            <p:nvPr/>
          </p:nvSpPr>
          <p:spPr bwMode="auto">
            <a:xfrm>
              <a:off x="3044826" y="6481763"/>
              <a:ext cx="846138" cy="468313"/>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7" name="Line 60"/>
            <p:cNvSpPr>
              <a:spLocks noChangeShapeType="1"/>
            </p:cNvSpPr>
            <p:nvPr/>
          </p:nvSpPr>
          <p:spPr bwMode="auto">
            <a:xfrm flipV="1">
              <a:off x="4264026" y="5872163"/>
              <a:ext cx="914400" cy="99060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98" name="Text Box 61"/>
          <p:cNvSpPr txBox="1">
            <a:spLocks noChangeArrowheads="1"/>
          </p:cNvSpPr>
          <p:nvPr/>
        </p:nvSpPr>
        <p:spPr bwMode="auto">
          <a:xfrm>
            <a:off x="2346325" y="3775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9" name="Text Box 62"/>
          <p:cNvSpPr txBox="1">
            <a:spLocks noChangeArrowheads="1"/>
          </p:cNvSpPr>
          <p:nvPr/>
        </p:nvSpPr>
        <p:spPr bwMode="auto">
          <a:xfrm>
            <a:off x="2346325" y="4537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500" name="Line 63"/>
          <p:cNvSpPr>
            <a:spLocks noChangeShapeType="1"/>
          </p:cNvSpPr>
          <p:nvPr/>
        </p:nvSpPr>
        <p:spPr bwMode="auto">
          <a:xfrm flipH="1">
            <a:off x="2057400" y="51054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1" name="Line 64"/>
          <p:cNvSpPr>
            <a:spLocks noChangeShapeType="1"/>
          </p:cNvSpPr>
          <p:nvPr/>
        </p:nvSpPr>
        <p:spPr bwMode="auto">
          <a:xfrm>
            <a:off x="3124200" y="3810000"/>
            <a:ext cx="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2" name="Line 65"/>
          <p:cNvSpPr>
            <a:spLocks noChangeShapeType="1"/>
          </p:cNvSpPr>
          <p:nvPr/>
        </p:nvSpPr>
        <p:spPr bwMode="auto">
          <a:xfrm flipH="1">
            <a:off x="3352800" y="4419600"/>
            <a:ext cx="7620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3" name="Text Box 66"/>
          <p:cNvSpPr txBox="1">
            <a:spLocks noChangeArrowheads="1"/>
          </p:cNvSpPr>
          <p:nvPr/>
        </p:nvSpPr>
        <p:spPr bwMode="auto">
          <a:xfrm>
            <a:off x="3733800" y="33528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504" name="Line 67"/>
          <p:cNvSpPr>
            <a:spLocks noChangeShapeType="1"/>
          </p:cNvSpPr>
          <p:nvPr/>
        </p:nvSpPr>
        <p:spPr bwMode="auto">
          <a:xfrm flipH="1" flipV="1">
            <a:off x="3276600" y="3657600"/>
            <a:ext cx="838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5" name="Text Box 68"/>
          <p:cNvSpPr txBox="1">
            <a:spLocks noChangeArrowheads="1"/>
          </p:cNvSpPr>
          <p:nvPr/>
        </p:nvSpPr>
        <p:spPr bwMode="auto">
          <a:xfrm>
            <a:off x="3429000" y="38862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a:t>
            </a:r>
          </a:p>
        </p:txBody>
      </p:sp>
      <p:sp>
        <p:nvSpPr>
          <p:cNvPr id="17412" name="Text Box 69"/>
          <p:cNvSpPr txBox="1">
            <a:spLocks noChangeArrowheads="1"/>
          </p:cNvSpPr>
          <p:nvPr/>
        </p:nvSpPr>
        <p:spPr bwMode="auto">
          <a:xfrm>
            <a:off x="1127125" y="4156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5</a:t>
            </a:r>
          </a:p>
        </p:txBody>
      </p:sp>
      <p:sp>
        <p:nvSpPr>
          <p:cNvPr id="17413" name="Line 70"/>
          <p:cNvSpPr>
            <a:spLocks noChangeShapeType="1"/>
          </p:cNvSpPr>
          <p:nvPr/>
        </p:nvSpPr>
        <p:spPr bwMode="auto">
          <a:xfrm flipH="1" flipV="1">
            <a:off x="685800" y="4419600"/>
            <a:ext cx="914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14" name="Group 71"/>
          <p:cNvGrpSpPr>
            <a:grpSpLocks/>
          </p:cNvGrpSpPr>
          <p:nvPr/>
        </p:nvGrpSpPr>
        <p:grpSpPr bwMode="auto">
          <a:xfrm>
            <a:off x="4673600" y="2971800"/>
            <a:ext cx="4089400" cy="2617788"/>
            <a:chOff x="256" y="2256"/>
            <a:chExt cx="2576" cy="1649"/>
          </a:xfrm>
        </p:grpSpPr>
        <p:sp>
          <p:nvSpPr>
            <p:cNvPr id="17445"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7446" name="Group 73"/>
            <p:cNvGrpSpPr>
              <a:grpSpLocks/>
            </p:cNvGrpSpPr>
            <p:nvPr/>
          </p:nvGrpSpPr>
          <p:grpSpPr bwMode="auto">
            <a:xfrm>
              <a:off x="256" y="2256"/>
              <a:ext cx="2576" cy="1649"/>
              <a:chOff x="256" y="2256"/>
              <a:chExt cx="2576" cy="1649"/>
            </a:xfrm>
          </p:grpSpPr>
          <p:sp>
            <p:nvSpPr>
              <p:cNvPr id="47178"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79"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80"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81"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82"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83"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53"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4"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5"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6"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7"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0"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1"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2" name="Line 89"/>
              <p:cNvSpPr>
                <a:spLocks noChangeShapeType="1"/>
              </p:cNvSpPr>
              <p:nvPr/>
            </p:nvSpPr>
            <p:spPr bwMode="auto">
              <a:xfrm flipH="1">
                <a:off x="1298" y="2788"/>
                <a:ext cx="582" cy="651"/>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3"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64"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7465"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66"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67"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68"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7469"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70"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71"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5" name="Text Box 99"/>
          <p:cNvSpPr txBox="1">
            <a:spLocks noChangeArrowheads="1"/>
          </p:cNvSpPr>
          <p:nvPr/>
        </p:nvSpPr>
        <p:spPr bwMode="auto">
          <a:xfrm>
            <a:off x="4225925" y="564356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(d)</a:t>
            </a:r>
          </a:p>
        </p:txBody>
      </p:sp>
      <p:grpSp>
        <p:nvGrpSpPr>
          <p:cNvPr id="17416" name="Group 43"/>
          <p:cNvGrpSpPr>
            <a:grpSpLocks/>
          </p:cNvGrpSpPr>
          <p:nvPr/>
        </p:nvGrpSpPr>
        <p:grpSpPr bwMode="auto">
          <a:xfrm>
            <a:off x="2160588" y="123825"/>
            <a:ext cx="4114800" cy="2617788"/>
            <a:chOff x="384" y="288"/>
            <a:chExt cx="2592" cy="1649"/>
          </a:xfrm>
        </p:grpSpPr>
        <p:sp>
          <p:nvSpPr>
            <p:cNvPr id="17418"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7419" name="Group 45"/>
            <p:cNvGrpSpPr>
              <a:grpSpLocks/>
            </p:cNvGrpSpPr>
            <p:nvPr/>
          </p:nvGrpSpPr>
          <p:grpSpPr bwMode="auto">
            <a:xfrm>
              <a:off x="384" y="288"/>
              <a:ext cx="2592" cy="1649"/>
              <a:chOff x="384" y="288"/>
              <a:chExt cx="2592" cy="1649"/>
            </a:xfrm>
          </p:grpSpPr>
          <p:sp>
            <p:nvSpPr>
              <p:cNvPr id="72"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3"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4"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5"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6"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7"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26"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9"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0"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1"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61"/>
              <p:cNvSpPr>
                <a:spLocks noChangeShapeType="1"/>
              </p:cNvSpPr>
              <p:nvPr/>
            </p:nvSpPr>
            <p:spPr bwMode="auto">
              <a:xfrm flipH="1">
                <a:off x="1442" y="820"/>
                <a:ext cx="582" cy="651"/>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37"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7438"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39"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40"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41"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7442"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43"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44"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7" name="TextBox 96"/>
          <p:cNvSpPr txBox="1">
            <a:spLocks noChangeArrowheads="1"/>
          </p:cNvSpPr>
          <p:nvPr/>
        </p:nvSpPr>
        <p:spPr bwMode="auto">
          <a:xfrm>
            <a:off x="6872287" y="1727200"/>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=19</a:t>
            </a:r>
            <a:endParaRPr kumimoji="0" lang="zh-CN" altLang="en-US" b="0" dirty="0">
              <a:solidFill>
                <a:schemeClr val="tx1"/>
              </a:solidFill>
              <a:ea typeface="宋体" charset="-122"/>
            </a:endParaRPr>
          </a:p>
        </p:txBody>
      </p:sp>
      <p:sp>
        <p:nvSpPr>
          <p:cNvPr id="2" name="对话气泡: 椭圆形 1">
            <a:extLst>
              <a:ext uri="{FF2B5EF4-FFF2-40B4-BE49-F238E27FC236}">
                <a16:creationId xmlns:a16="http://schemas.microsoft.com/office/drawing/2014/main" id="{3552E093-E911-4BCD-B009-FAF98A38A8BD}"/>
              </a:ext>
            </a:extLst>
          </p:cNvPr>
          <p:cNvSpPr/>
          <p:nvPr/>
        </p:nvSpPr>
        <p:spPr bwMode="auto">
          <a:xfrm>
            <a:off x="862013" y="2355851"/>
            <a:ext cx="1508125" cy="658812"/>
          </a:xfrm>
          <a:prstGeom prst="wedgeEllipseCallout">
            <a:avLst>
              <a:gd name="adj1" fmla="val 58158"/>
              <a:gd name="adj2" fmla="val 16914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退还流</a:t>
            </a:r>
          </a:p>
        </p:txBody>
      </p:sp>
      <p:sp>
        <p:nvSpPr>
          <p:cNvPr id="99" name="Line 42">
            <a:extLst>
              <a:ext uri="{FF2B5EF4-FFF2-40B4-BE49-F238E27FC236}">
                <a16:creationId xmlns:a16="http://schemas.microsoft.com/office/drawing/2014/main" id="{2F086471-AC81-4BEB-9070-C895C9C82D41}"/>
              </a:ext>
            </a:extLst>
          </p:cNvPr>
          <p:cNvSpPr>
            <a:spLocks noChangeShapeType="1"/>
          </p:cNvSpPr>
          <p:nvPr/>
        </p:nvSpPr>
        <p:spPr bwMode="auto">
          <a:xfrm>
            <a:off x="3336926" y="3501232"/>
            <a:ext cx="99060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43">
            <a:extLst>
              <a:ext uri="{FF2B5EF4-FFF2-40B4-BE49-F238E27FC236}">
                <a16:creationId xmlns:a16="http://schemas.microsoft.com/office/drawing/2014/main" id="{A6472C9C-EBC2-4B88-9361-276C68E9DDDD}"/>
              </a:ext>
            </a:extLst>
          </p:cNvPr>
          <p:cNvSpPr>
            <a:spLocks noChangeShapeType="1"/>
          </p:cNvSpPr>
          <p:nvPr/>
        </p:nvSpPr>
        <p:spPr bwMode="auto">
          <a:xfrm>
            <a:off x="822326" y="4339432"/>
            <a:ext cx="846138" cy="4683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60">
            <a:extLst>
              <a:ext uri="{FF2B5EF4-FFF2-40B4-BE49-F238E27FC236}">
                <a16:creationId xmlns:a16="http://schemas.microsoft.com/office/drawing/2014/main" id="{D2AC0FCE-57A0-4E9E-99DC-33860E26971F}"/>
              </a:ext>
            </a:extLst>
          </p:cNvPr>
          <p:cNvSpPr>
            <a:spLocks noChangeShapeType="1"/>
          </p:cNvSpPr>
          <p:nvPr/>
        </p:nvSpPr>
        <p:spPr bwMode="auto">
          <a:xfrm flipV="1">
            <a:off x="2041526" y="3729832"/>
            <a:ext cx="914400" cy="990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57162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3E0D697C-18AD-490E-9987-C0672A6BCBDF}" type="slidenum">
              <a:rPr kumimoji="0" lang="en-US" altLang="zh-CN" b="0">
                <a:solidFill>
                  <a:schemeClr val="tx1"/>
                </a:solidFill>
                <a:ea typeface="宋体" charset="-122"/>
              </a:rPr>
              <a:pPr algn="ctr">
                <a:spcBef>
                  <a:spcPct val="0"/>
                </a:spcBef>
                <a:buClrTx/>
                <a:buSzTx/>
                <a:buFontTx/>
                <a:buNone/>
              </a:pPr>
              <a:t>136</a:t>
            </a:fld>
            <a:endParaRPr kumimoji="0" lang="en-US" altLang="zh-CN" b="0">
              <a:solidFill>
                <a:schemeClr val="tx1"/>
              </a:solidFill>
              <a:ea typeface="宋体" charset="-122"/>
            </a:endParaRPr>
          </a:p>
        </p:txBody>
      </p:sp>
      <p:grpSp>
        <p:nvGrpSpPr>
          <p:cNvPr id="18435" name="Group 36"/>
          <p:cNvGrpSpPr>
            <a:grpSpLocks/>
          </p:cNvGrpSpPr>
          <p:nvPr/>
        </p:nvGrpSpPr>
        <p:grpSpPr bwMode="auto">
          <a:xfrm>
            <a:off x="4585911" y="3173413"/>
            <a:ext cx="4114800" cy="2514600"/>
            <a:chOff x="384" y="1344"/>
            <a:chExt cx="2592" cy="1584"/>
          </a:xfrm>
        </p:grpSpPr>
        <p:grpSp>
          <p:nvGrpSpPr>
            <p:cNvPr id="18466" name="Group 2"/>
            <p:cNvGrpSpPr>
              <a:grpSpLocks/>
            </p:cNvGrpSpPr>
            <p:nvPr/>
          </p:nvGrpSpPr>
          <p:grpSpPr bwMode="auto">
            <a:xfrm>
              <a:off x="384" y="1344"/>
              <a:ext cx="2592" cy="1584"/>
              <a:chOff x="2976" y="2448"/>
              <a:chExt cx="2592" cy="1584"/>
            </a:xfrm>
          </p:grpSpPr>
          <p:sp>
            <p:nvSpPr>
              <p:cNvPr id="48131" name="Oval 3"/>
              <p:cNvSpPr>
                <a:spLocks noChangeArrowheads="1"/>
              </p:cNvSpPr>
              <p:nvPr/>
            </p:nvSpPr>
            <p:spPr bwMode="auto">
              <a:xfrm>
                <a:off x="2976" y="30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8132" name="Oval 4"/>
              <p:cNvSpPr>
                <a:spLocks noChangeArrowheads="1"/>
              </p:cNvSpPr>
              <p:nvPr/>
            </p:nvSpPr>
            <p:spPr bwMode="auto">
              <a:xfrm>
                <a:off x="3769" y="35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8133" name="Oval 5"/>
              <p:cNvSpPr>
                <a:spLocks noChangeArrowheads="1"/>
              </p:cNvSpPr>
              <p:nvPr/>
            </p:nvSpPr>
            <p:spPr bwMode="auto">
              <a:xfrm>
                <a:off x="4563" y="35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8134" name="Oval 6"/>
              <p:cNvSpPr>
                <a:spLocks noChangeArrowheads="1"/>
              </p:cNvSpPr>
              <p:nvPr/>
            </p:nvSpPr>
            <p:spPr bwMode="auto">
              <a:xfrm>
                <a:off x="5304" y="30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8135" name="Oval 7"/>
              <p:cNvSpPr>
                <a:spLocks noChangeArrowheads="1"/>
              </p:cNvSpPr>
              <p:nvPr/>
            </p:nvSpPr>
            <p:spPr bwMode="auto">
              <a:xfrm>
                <a:off x="4563" y="25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8136" name="Oval 8"/>
              <p:cNvSpPr>
                <a:spLocks noChangeArrowheads="1"/>
              </p:cNvSpPr>
              <p:nvPr/>
            </p:nvSpPr>
            <p:spPr bwMode="auto">
              <a:xfrm>
                <a:off x="3769" y="25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8474" name="Line 9"/>
              <p:cNvSpPr>
                <a:spLocks noChangeShapeType="1"/>
              </p:cNvSpPr>
              <p:nvPr/>
            </p:nvSpPr>
            <p:spPr bwMode="auto">
              <a:xfrm flipV="1">
                <a:off x="3216" y="2736"/>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Line 10"/>
              <p:cNvSpPr>
                <a:spLocks noChangeShapeType="1"/>
              </p:cNvSpPr>
              <p:nvPr/>
            </p:nvSpPr>
            <p:spPr bwMode="auto">
              <a:xfrm>
                <a:off x="4848" y="27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Line 11"/>
              <p:cNvSpPr>
                <a:spLocks noChangeShapeType="1"/>
              </p:cNvSpPr>
              <p:nvPr/>
            </p:nvSpPr>
            <p:spPr bwMode="auto">
              <a:xfrm>
                <a:off x="3216" y="3264"/>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Line 12"/>
              <p:cNvSpPr>
                <a:spLocks noChangeShapeType="1"/>
              </p:cNvSpPr>
              <p:nvPr/>
            </p:nvSpPr>
            <p:spPr bwMode="auto">
              <a:xfrm>
                <a:off x="4034" y="36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Line 13"/>
              <p:cNvSpPr>
                <a:spLocks noChangeShapeType="1"/>
              </p:cNvSpPr>
              <p:nvPr/>
            </p:nvSpPr>
            <p:spPr bwMode="auto">
              <a:xfrm>
                <a:off x="3822"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Line 14"/>
              <p:cNvSpPr>
                <a:spLocks noChangeShapeType="1"/>
              </p:cNvSpPr>
              <p:nvPr/>
            </p:nvSpPr>
            <p:spPr bwMode="auto">
              <a:xfrm flipV="1">
                <a:off x="3981"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Line 15"/>
              <p:cNvSpPr>
                <a:spLocks noChangeShapeType="1"/>
              </p:cNvSpPr>
              <p:nvPr/>
            </p:nvSpPr>
            <p:spPr bwMode="auto">
              <a:xfrm flipH="1">
                <a:off x="4032" y="2880"/>
                <a:ext cx="624" cy="6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Text Box 16"/>
              <p:cNvSpPr txBox="1">
                <a:spLocks noChangeArrowheads="1"/>
              </p:cNvSpPr>
              <p:nvPr/>
            </p:nvSpPr>
            <p:spPr bwMode="auto">
              <a:xfrm>
                <a:off x="331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8482" name="Text Box 17"/>
              <p:cNvSpPr txBox="1">
                <a:spLocks noChangeArrowheads="1"/>
              </p:cNvSpPr>
              <p:nvPr/>
            </p:nvSpPr>
            <p:spPr bwMode="auto">
              <a:xfrm>
                <a:off x="3264" y="345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3" name="Text Box 18"/>
              <p:cNvSpPr txBox="1">
                <a:spLocks noChangeArrowheads="1"/>
              </p:cNvSpPr>
              <p:nvPr/>
            </p:nvSpPr>
            <p:spPr bwMode="auto">
              <a:xfrm>
                <a:off x="4128" y="2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4" name="Text Box 19"/>
              <p:cNvSpPr txBox="1">
                <a:spLocks noChangeArrowheads="1"/>
              </p:cNvSpPr>
              <p:nvPr/>
            </p:nvSpPr>
            <p:spPr bwMode="auto">
              <a:xfrm>
                <a:off x="3552" y="307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5" name="Text Box 20"/>
              <p:cNvSpPr txBox="1">
                <a:spLocks noChangeArrowheads="1"/>
              </p:cNvSpPr>
              <p:nvPr/>
            </p:nvSpPr>
            <p:spPr bwMode="auto">
              <a:xfrm>
                <a:off x="393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86" name="Text Box 21"/>
              <p:cNvSpPr txBox="1">
                <a:spLocks noChangeArrowheads="1"/>
              </p:cNvSpPr>
              <p:nvPr/>
            </p:nvSpPr>
            <p:spPr bwMode="auto">
              <a:xfrm>
                <a:off x="499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87" name="Text Box 22"/>
              <p:cNvSpPr txBox="1">
                <a:spLocks noChangeArrowheads="1"/>
              </p:cNvSpPr>
              <p:nvPr/>
            </p:nvSpPr>
            <p:spPr bwMode="auto">
              <a:xfrm>
                <a:off x="4986" y="34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8488" name="Text Box 23"/>
              <p:cNvSpPr txBox="1">
                <a:spLocks noChangeArrowheads="1"/>
              </p:cNvSpPr>
              <p:nvPr/>
            </p:nvSpPr>
            <p:spPr bwMode="auto">
              <a:xfrm>
                <a:off x="4128" y="37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9" name="Line 24"/>
              <p:cNvSpPr>
                <a:spLocks noChangeShapeType="1"/>
              </p:cNvSpPr>
              <p:nvPr/>
            </p:nvSpPr>
            <p:spPr bwMode="auto">
              <a:xfrm flipH="1">
                <a:off x="4032"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0" name="Line 25"/>
              <p:cNvSpPr>
                <a:spLocks noChangeShapeType="1"/>
              </p:cNvSpPr>
              <p:nvPr/>
            </p:nvSpPr>
            <p:spPr bwMode="auto">
              <a:xfrm flipH="1">
                <a:off x="4800" y="3264"/>
                <a:ext cx="52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1" name="Text Box 26"/>
              <p:cNvSpPr txBox="1">
                <a:spLocks noChangeArrowheads="1"/>
              </p:cNvSpPr>
              <p:nvPr/>
            </p:nvSpPr>
            <p:spPr bwMode="auto">
              <a:xfrm>
                <a:off x="4368" y="312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18492" name="Line 27"/>
              <p:cNvSpPr>
                <a:spLocks noChangeShapeType="1"/>
              </p:cNvSpPr>
              <p:nvPr/>
            </p:nvSpPr>
            <p:spPr bwMode="auto">
              <a:xfrm flipH="1">
                <a:off x="4032" y="3744"/>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3" name="Text Box 28"/>
              <p:cNvSpPr txBox="1">
                <a:spLocks noChangeArrowheads="1"/>
              </p:cNvSpPr>
              <p:nvPr/>
            </p:nvSpPr>
            <p:spPr bwMode="auto">
              <a:xfrm>
                <a:off x="4224"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94" name="Line 29"/>
              <p:cNvSpPr>
                <a:spLocks noChangeShapeType="1"/>
              </p:cNvSpPr>
              <p:nvPr/>
            </p:nvSpPr>
            <p:spPr bwMode="auto">
              <a:xfrm flipH="1" flipV="1">
                <a:off x="3168" y="3312"/>
                <a:ext cx="57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5" name="Text Box 30"/>
              <p:cNvSpPr txBox="1">
                <a:spLocks noChangeArrowheads="1"/>
              </p:cNvSpPr>
              <p:nvPr/>
            </p:nvSpPr>
            <p:spPr bwMode="auto">
              <a:xfrm>
                <a:off x="3360"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96" name="Line 31"/>
              <p:cNvSpPr>
                <a:spLocks noChangeShapeType="1"/>
              </p:cNvSpPr>
              <p:nvPr/>
            </p:nvSpPr>
            <p:spPr bwMode="auto">
              <a:xfrm flipH="1" flipV="1">
                <a:off x="4800"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7" name="Text Box 32"/>
              <p:cNvSpPr txBox="1">
                <a:spLocks noChangeArrowheads="1"/>
              </p:cNvSpPr>
              <p:nvPr/>
            </p:nvSpPr>
            <p:spPr bwMode="auto">
              <a:xfrm>
                <a:off x="4896" y="29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a:t>
                </a:r>
              </a:p>
            </p:txBody>
          </p:sp>
          <p:sp>
            <p:nvSpPr>
              <p:cNvPr id="18498" name="Line 33"/>
              <p:cNvSpPr>
                <a:spLocks noChangeShapeType="1"/>
              </p:cNvSpPr>
              <p:nvPr/>
            </p:nvSpPr>
            <p:spPr bwMode="auto">
              <a:xfrm flipH="1">
                <a:off x="3264"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9" name="Line 34"/>
              <p:cNvSpPr>
                <a:spLocks noChangeShapeType="1"/>
              </p:cNvSpPr>
              <p:nvPr/>
            </p:nvSpPr>
            <p:spPr bwMode="auto">
              <a:xfrm>
                <a:off x="4704" y="2880"/>
                <a:ext cx="0"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67" name="Text Box 35"/>
            <p:cNvSpPr txBox="1">
              <a:spLocks noChangeArrowheads="1"/>
            </p:cNvSpPr>
            <p:nvPr/>
          </p:nvSpPr>
          <p:spPr bwMode="auto">
            <a:xfrm>
              <a:off x="2102" y="194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sp>
        <p:nvSpPr>
          <p:cNvPr id="18436" name="Text Box 37"/>
          <p:cNvSpPr txBox="1">
            <a:spLocks noChangeArrowheads="1"/>
          </p:cNvSpPr>
          <p:nvPr/>
        </p:nvSpPr>
        <p:spPr bwMode="auto">
          <a:xfrm>
            <a:off x="5158998" y="5684838"/>
            <a:ext cx="2681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(e)</a:t>
            </a:r>
            <a:r>
              <a:rPr kumimoji="0" lang="zh-CN" altLang="en-US" b="0">
                <a:solidFill>
                  <a:schemeClr val="tx1"/>
                </a:solidFill>
                <a:ea typeface="宋体" charset="-122"/>
              </a:rPr>
              <a:t>不存在增益路径</a:t>
            </a:r>
            <a:endParaRPr kumimoji="0" lang="en-US" altLang="zh-CN" b="0">
              <a:solidFill>
                <a:schemeClr val="tx1"/>
              </a:solidFill>
              <a:ea typeface="宋体" charset="-122"/>
            </a:endParaRPr>
          </a:p>
        </p:txBody>
      </p:sp>
      <p:grpSp>
        <p:nvGrpSpPr>
          <p:cNvPr id="18437" name="Group 71"/>
          <p:cNvGrpSpPr>
            <a:grpSpLocks/>
          </p:cNvGrpSpPr>
          <p:nvPr/>
        </p:nvGrpSpPr>
        <p:grpSpPr bwMode="auto">
          <a:xfrm>
            <a:off x="233363" y="1393826"/>
            <a:ext cx="4089400" cy="2617787"/>
            <a:chOff x="256" y="2256"/>
            <a:chExt cx="2576" cy="1649"/>
          </a:xfrm>
        </p:grpSpPr>
        <p:sp>
          <p:nvSpPr>
            <p:cNvPr id="18439"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8440" name="Group 73"/>
            <p:cNvGrpSpPr>
              <a:grpSpLocks/>
            </p:cNvGrpSpPr>
            <p:nvPr/>
          </p:nvGrpSpPr>
          <p:grpSpPr bwMode="auto">
            <a:xfrm>
              <a:off x="256" y="2256"/>
              <a:ext cx="2576" cy="1649"/>
              <a:chOff x="256" y="2256"/>
              <a:chExt cx="2576" cy="1649"/>
            </a:xfrm>
          </p:grpSpPr>
          <p:sp>
            <p:nvSpPr>
              <p:cNvPr id="42"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3"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46"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8447"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89"/>
              <p:cNvSpPr>
                <a:spLocks noChangeShapeType="1"/>
              </p:cNvSpPr>
              <p:nvPr/>
            </p:nvSpPr>
            <p:spPr bwMode="auto">
              <a:xfrm flipH="1">
                <a:off x="1298" y="2788"/>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8458"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8459"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8460"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8461"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8462"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8463"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8464"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8465"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8438" name="TextBox 66"/>
          <p:cNvSpPr txBox="1">
            <a:spLocks noChangeArrowheads="1"/>
          </p:cNvSpPr>
          <p:nvPr/>
        </p:nvSpPr>
        <p:spPr bwMode="auto">
          <a:xfrm>
            <a:off x="6147681" y="1693541"/>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=23</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20001824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方法沿增广路径反复增加流，直到找出最大流为止。</a:t>
            </a:r>
            <a:endParaRPr lang="en-US" altLang="zh-CN" sz="2400" dirty="0">
              <a:latin typeface="+mj-lt"/>
              <a:ea typeface="黑体" pitchFamily="2" charset="-122"/>
            </a:endParaRPr>
          </a:p>
          <a:p>
            <a:r>
              <a:rPr lang="zh-CN" altLang="en-US" sz="2400" i="1" dirty="0">
                <a:solidFill>
                  <a:srgbClr val="C00000"/>
                </a:solidFill>
                <a:latin typeface="+mj-lt"/>
                <a:ea typeface="黑体" pitchFamily="2" charset="-122"/>
              </a:rPr>
              <a:t>最大流最小割定理</a:t>
            </a:r>
            <a:r>
              <a:rPr lang="zh-CN" altLang="en-US" sz="2400" dirty="0">
                <a:latin typeface="+mj-lt"/>
                <a:ea typeface="黑体" pitchFamily="2" charset="-122"/>
              </a:rPr>
              <a:t>告诉我们：一个流是最大流，当且仅当它的残留网络中不包含增广路径。</a:t>
            </a:r>
            <a:endParaRPr lang="en-US" altLang="zh-CN" sz="2400" dirty="0">
              <a:latin typeface="+mj-lt"/>
              <a:ea typeface="黑体" pitchFamily="2" charset="-122"/>
            </a:endParaRPr>
          </a:p>
          <a:p>
            <a:r>
              <a:rPr lang="zh-CN" altLang="en-US" sz="2400" dirty="0">
                <a:latin typeface="+mj-lt"/>
                <a:ea typeface="黑体" pitchFamily="2" charset="-122"/>
              </a:rPr>
              <a:t>流网络</a:t>
            </a:r>
            <a:r>
              <a:rPr lang="en-US" altLang="zh-CN" sz="2400" i="1" dirty="0">
                <a:latin typeface="+mj-lt"/>
                <a:ea typeface="黑体" pitchFamily="2" charset="-122"/>
              </a:rPr>
              <a:t>G=(V,E)</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割</a:t>
            </a:r>
            <a:r>
              <a:rPr lang="en-US" altLang="zh-CN" sz="2400" i="1" dirty="0">
                <a:solidFill>
                  <a:srgbClr val="C00000"/>
                </a:solidFill>
                <a:latin typeface="+mj-lt"/>
                <a:ea typeface="黑体" pitchFamily="2" charset="-122"/>
              </a:rPr>
              <a:t>(S,T)</a:t>
            </a:r>
            <a:r>
              <a:rPr lang="zh-CN" altLang="en-US" sz="2400" dirty="0">
                <a:latin typeface="+mj-lt"/>
                <a:ea typeface="黑体" pitchFamily="2" charset="-122"/>
              </a:rPr>
              <a:t>将</a:t>
            </a:r>
            <a:r>
              <a:rPr lang="en-US" altLang="zh-CN" sz="2400" i="1" dirty="0">
                <a:latin typeface="+mj-lt"/>
                <a:ea typeface="黑体" pitchFamily="2" charset="-122"/>
              </a:rPr>
              <a:t>V</a:t>
            </a:r>
            <a:r>
              <a:rPr lang="zh-CN" altLang="en-US" sz="2400" dirty="0">
                <a:latin typeface="+mj-lt"/>
                <a:ea typeface="黑体" pitchFamily="2" charset="-122"/>
              </a:rPr>
              <a:t>划分为</a:t>
            </a:r>
            <a:r>
              <a:rPr lang="en-US" altLang="zh-CN" sz="2400" i="1" dirty="0">
                <a:latin typeface="+mj-lt"/>
                <a:ea typeface="黑体" pitchFamily="2" charset="-122"/>
              </a:rPr>
              <a:t>S</a:t>
            </a:r>
            <a:r>
              <a:rPr lang="zh-CN" altLang="en-US" sz="2400" dirty="0">
                <a:latin typeface="+mj-lt"/>
                <a:ea typeface="黑体" pitchFamily="2" charset="-122"/>
              </a:rPr>
              <a:t>和</a:t>
            </a:r>
            <a:r>
              <a:rPr lang="en-US" altLang="zh-CN" sz="2400" i="1" dirty="0">
                <a:latin typeface="+mj-lt"/>
                <a:ea typeface="黑体" pitchFamily="2" charset="-122"/>
              </a:rPr>
              <a:t>T=V-S</a:t>
            </a:r>
            <a:r>
              <a:rPr lang="zh-CN" altLang="en-US" sz="2400" dirty="0">
                <a:latin typeface="+mj-lt"/>
                <a:ea typeface="黑体" pitchFamily="2" charset="-122"/>
              </a:rPr>
              <a:t>两部分，使得</a:t>
            </a:r>
            <a:r>
              <a:rPr lang="en-US" altLang="zh-CN" sz="2400" i="1" dirty="0" err="1">
                <a:latin typeface="+mj-lt"/>
                <a:ea typeface="黑体" pitchFamily="2" charset="-122"/>
              </a:rPr>
              <a:t>s∈S</a:t>
            </a:r>
            <a:r>
              <a:rPr lang="en-US" altLang="zh-CN" sz="2400" i="1" dirty="0">
                <a:latin typeface="+mj-lt"/>
                <a:ea typeface="黑体" pitchFamily="2" charset="-122"/>
              </a:rPr>
              <a:t>, </a:t>
            </a:r>
            <a:r>
              <a:rPr lang="en-US" altLang="zh-CN" sz="2400" i="1" dirty="0" err="1">
                <a:latin typeface="+mj-lt"/>
                <a:ea typeface="黑体" pitchFamily="2" charset="-122"/>
              </a:rPr>
              <a:t>t∈T</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133600" y="3891130"/>
            <a:ext cx="4959424" cy="2795599"/>
          </a:xfrm>
          <a:prstGeom prst="rect">
            <a:avLst/>
          </a:prstGeom>
          <a:noFill/>
          <a:ln w="9525">
            <a:noFill/>
            <a:miter lim="800000"/>
            <a:headEnd/>
            <a:tailEnd/>
          </a:ln>
        </p:spPr>
      </p:pic>
    </p:spTree>
    <p:extLst>
      <p:ext uri="{BB962C8B-B14F-4D97-AF65-F5344CB8AC3E}">
        <p14:creationId xmlns:p14="http://schemas.microsoft.com/office/powerpoint/2010/main" val="27825296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内容占位符 2"/>
          <p:cNvSpPr txBox="1">
            <a:spLocks/>
          </p:cNvSpPr>
          <p:nvPr/>
        </p:nvSpPr>
        <p:spPr bwMode="auto">
          <a:xfrm>
            <a:off x="381000" y="14478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b="0" kern="0" dirty="0">
                <a:ea typeface="黑体" pitchFamily="2" charset="-122"/>
              </a:rPr>
              <a:t>如果</a:t>
            </a:r>
            <a:r>
              <a:rPr lang="en-US" altLang="zh-CN" b="0" i="1" kern="0" dirty="0">
                <a:ea typeface="黑体" pitchFamily="2" charset="-122"/>
              </a:rPr>
              <a:t>f</a:t>
            </a:r>
            <a:r>
              <a:rPr lang="zh-CN" altLang="en-US" b="0" kern="0" dirty="0">
                <a:ea typeface="黑体" pitchFamily="2" charset="-122"/>
              </a:rPr>
              <a:t>是一个流，则穿过割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的净流被定义为</a:t>
            </a:r>
            <a:r>
              <a:rPr lang="en-US" altLang="zh-CN" b="0" i="1" kern="0" dirty="0">
                <a:ea typeface="黑体" pitchFamily="2" charset="-122"/>
              </a:rPr>
              <a:t>f(S,T)</a:t>
            </a:r>
            <a:endParaRPr lang="en-US" altLang="zh-CN" b="0" kern="0" dirty="0">
              <a:ea typeface="黑体" pitchFamily="2" charset="-122"/>
            </a:endParaRPr>
          </a:p>
          <a:p>
            <a:r>
              <a:rPr lang="zh-CN" altLang="en-US" b="0" kern="0" dirty="0">
                <a:ea typeface="黑体" pitchFamily="2" charset="-122"/>
              </a:rPr>
              <a:t>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的容量为</a:t>
            </a:r>
            <a:r>
              <a:rPr lang="en-US" altLang="zh-CN" b="0" i="1" kern="0" dirty="0">
                <a:ea typeface="黑体" pitchFamily="2" charset="-122"/>
              </a:rPr>
              <a:t>c</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p>
          <a:p>
            <a:r>
              <a:rPr lang="zh-CN" altLang="en-US" b="0" kern="0" dirty="0">
                <a:ea typeface="黑体" pitchFamily="2" charset="-122"/>
              </a:rPr>
              <a:t>一个</a:t>
            </a:r>
            <a:r>
              <a:rPr lang="zh-CN" altLang="en-US" b="0" kern="0" dirty="0">
                <a:solidFill>
                  <a:srgbClr val="0000CC"/>
                </a:solidFill>
                <a:ea typeface="黑体" pitchFamily="2" charset="-122"/>
              </a:rPr>
              <a:t>网络的最小割</a:t>
            </a:r>
            <a:r>
              <a:rPr lang="zh-CN" altLang="en-US" b="0" kern="0" dirty="0">
                <a:ea typeface="黑体" pitchFamily="2" charset="-122"/>
              </a:rPr>
              <a:t>就是网络中所有割中具有最小容量的割</a:t>
            </a:r>
            <a:r>
              <a:rPr lang="en-US" altLang="zh-CN" b="0" kern="0" dirty="0">
                <a:ea typeface="黑体" pitchFamily="2" charset="-122"/>
              </a:rPr>
              <a:t>.</a:t>
            </a:r>
          </a:p>
          <a:p>
            <a:endParaRPr lang="en-US" altLang="zh-CN" b="0" kern="0" dirty="0">
              <a:solidFill>
                <a:srgbClr val="C00000"/>
              </a:solidFill>
              <a:ea typeface="黑体" pitchFamily="2" charset="-122"/>
            </a:endParaRPr>
          </a:p>
          <a:p>
            <a:endParaRPr lang="zh-CN" altLang="en-US" b="0" kern="0" dirty="0"/>
          </a:p>
        </p:txBody>
      </p:sp>
      <p:pic>
        <p:nvPicPr>
          <p:cNvPr id="7" name="Picture 2"/>
          <p:cNvPicPr>
            <a:picLocks noChangeAspect="1" noChangeArrowheads="1"/>
          </p:cNvPicPr>
          <p:nvPr/>
        </p:nvPicPr>
        <p:blipFill>
          <a:blip r:embed="rId3" cstate="print"/>
          <a:srcRect/>
          <a:stretch>
            <a:fillRect/>
          </a:stretch>
        </p:blipFill>
        <p:spPr bwMode="auto">
          <a:xfrm>
            <a:off x="228600" y="3891130"/>
            <a:ext cx="4959424" cy="2795599"/>
          </a:xfrm>
          <a:prstGeom prst="rect">
            <a:avLst/>
          </a:prstGeom>
          <a:noFill/>
          <a:ln w="9525">
            <a:noFill/>
            <a:miter lim="800000"/>
            <a:headEnd/>
            <a:tailEnd/>
          </a:ln>
        </p:spPr>
      </p:pic>
      <p:sp>
        <p:nvSpPr>
          <p:cNvPr id="8" name="TextBox 7"/>
          <p:cNvSpPr txBox="1"/>
          <p:nvPr/>
        </p:nvSpPr>
        <p:spPr>
          <a:xfrm>
            <a:off x="5257800" y="4267200"/>
            <a:ext cx="3767362"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r>
              <a:rPr lang="en-US" altLang="zh-CN" sz="2400" i="1" dirty="0">
                <a:latin typeface="+mj-lt"/>
              </a:rPr>
              <a:t>f(v1,v3)+f(v2,v4)=12+11=23</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sp>
        <p:nvSpPr>
          <p:cNvPr id="9" name="任意多边形 8"/>
          <p:cNvSpPr/>
          <p:nvPr/>
        </p:nvSpPr>
        <p:spPr bwMode="auto">
          <a:xfrm>
            <a:off x="43408" y="3938257"/>
            <a:ext cx="2790327" cy="2774988"/>
          </a:xfrm>
          <a:custGeom>
            <a:avLst/>
            <a:gdLst>
              <a:gd name="connsiteX0" fmla="*/ 1350826 w 2790327"/>
              <a:gd name="connsiteY0" fmla="*/ 0 h 2774988"/>
              <a:gd name="connsiteX1" fmla="*/ 1269344 w 2790327"/>
              <a:gd name="connsiteY1" fmla="*/ 9054 h 2774988"/>
              <a:gd name="connsiteX2" fmla="*/ 1242184 w 2790327"/>
              <a:gd name="connsiteY2" fmla="*/ 27161 h 2774988"/>
              <a:gd name="connsiteX3" fmla="*/ 1215024 w 2790327"/>
              <a:gd name="connsiteY3" fmla="*/ 36214 h 2774988"/>
              <a:gd name="connsiteX4" fmla="*/ 1115436 w 2790327"/>
              <a:gd name="connsiteY4" fmla="*/ 63375 h 2774988"/>
              <a:gd name="connsiteX5" fmla="*/ 1061115 w 2790327"/>
              <a:gd name="connsiteY5" fmla="*/ 99589 h 2774988"/>
              <a:gd name="connsiteX6" fmla="*/ 1024901 w 2790327"/>
              <a:gd name="connsiteY6" fmla="*/ 126749 h 2774988"/>
              <a:gd name="connsiteX7" fmla="*/ 952473 w 2790327"/>
              <a:gd name="connsiteY7" fmla="*/ 153909 h 2774988"/>
              <a:gd name="connsiteX8" fmla="*/ 925313 w 2790327"/>
              <a:gd name="connsiteY8" fmla="*/ 172016 h 2774988"/>
              <a:gd name="connsiteX9" fmla="*/ 889099 w 2790327"/>
              <a:gd name="connsiteY9" fmla="*/ 199177 h 2774988"/>
              <a:gd name="connsiteX10" fmla="*/ 807618 w 2790327"/>
              <a:gd name="connsiteY10" fmla="*/ 253497 h 2774988"/>
              <a:gd name="connsiteX11" fmla="*/ 762350 w 2790327"/>
              <a:gd name="connsiteY11" fmla="*/ 280658 h 2774988"/>
              <a:gd name="connsiteX12" fmla="*/ 698976 w 2790327"/>
              <a:gd name="connsiteY12" fmla="*/ 334979 h 2774988"/>
              <a:gd name="connsiteX13" fmla="*/ 671816 w 2790327"/>
              <a:gd name="connsiteY13" fmla="*/ 344032 h 2774988"/>
              <a:gd name="connsiteX14" fmla="*/ 617495 w 2790327"/>
              <a:gd name="connsiteY14" fmla="*/ 380246 h 2774988"/>
              <a:gd name="connsiteX15" fmla="*/ 599388 w 2790327"/>
              <a:gd name="connsiteY15" fmla="*/ 407406 h 2774988"/>
              <a:gd name="connsiteX16" fmla="*/ 508853 w 2790327"/>
              <a:gd name="connsiteY16" fmla="*/ 461727 h 2774988"/>
              <a:gd name="connsiteX17" fmla="*/ 418319 w 2790327"/>
              <a:gd name="connsiteY17" fmla="*/ 534155 h 2774988"/>
              <a:gd name="connsiteX18" fmla="*/ 345891 w 2790327"/>
              <a:gd name="connsiteY18" fmla="*/ 588476 h 2774988"/>
              <a:gd name="connsiteX19" fmla="*/ 309677 w 2790327"/>
              <a:gd name="connsiteY19" fmla="*/ 615636 h 2774988"/>
              <a:gd name="connsiteX20" fmla="*/ 246303 w 2790327"/>
              <a:gd name="connsiteY20" fmla="*/ 651850 h 2774988"/>
              <a:gd name="connsiteX21" fmla="*/ 191982 w 2790327"/>
              <a:gd name="connsiteY21" fmla="*/ 715224 h 2774988"/>
              <a:gd name="connsiteX22" fmla="*/ 146715 w 2790327"/>
              <a:gd name="connsiteY22" fmla="*/ 796705 h 2774988"/>
              <a:gd name="connsiteX23" fmla="*/ 137661 w 2790327"/>
              <a:gd name="connsiteY23" fmla="*/ 823866 h 2774988"/>
              <a:gd name="connsiteX24" fmla="*/ 110501 w 2790327"/>
              <a:gd name="connsiteY24" fmla="*/ 905347 h 2774988"/>
              <a:gd name="connsiteX25" fmla="*/ 101447 w 2790327"/>
              <a:gd name="connsiteY25" fmla="*/ 932507 h 2774988"/>
              <a:gd name="connsiteX26" fmla="*/ 74287 w 2790327"/>
              <a:gd name="connsiteY26" fmla="*/ 1013989 h 2774988"/>
              <a:gd name="connsiteX27" fmla="*/ 65234 w 2790327"/>
              <a:gd name="connsiteY27" fmla="*/ 1059256 h 2774988"/>
              <a:gd name="connsiteX28" fmla="*/ 47127 w 2790327"/>
              <a:gd name="connsiteY28" fmla="*/ 1104523 h 2774988"/>
              <a:gd name="connsiteX29" fmla="*/ 38073 w 2790327"/>
              <a:gd name="connsiteY29" fmla="*/ 1176951 h 2774988"/>
              <a:gd name="connsiteX30" fmla="*/ 29020 w 2790327"/>
              <a:gd name="connsiteY30" fmla="*/ 1222218 h 2774988"/>
              <a:gd name="connsiteX31" fmla="*/ 19966 w 2790327"/>
              <a:gd name="connsiteY31" fmla="*/ 1430448 h 2774988"/>
              <a:gd name="connsiteX32" fmla="*/ 1859 w 2790327"/>
              <a:gd name="connsiteY32" fmla="*/ 1520983 h 2774988"/>
              <a:gd name="connsiteX33" fmla="*/ 10913 w 2790327"/>
              <a:gd name="connsiteY33" fmla="*/ 1665838 h 2774988"/>
              <a:gd name="connsiteX34" fmla="*/ 19966 w 2790327"/>
              <a:gd name="connsiteY34" fmla="*/ 1692998 h 2774988"/>
              <a:gd name="connsiteX35" fmla="*/ 29020 w 2790327"/>
              <a:gd name="connsiteY35" fmla="*/ 1729212 h 2774988"/>
              <a:gd name="connsiteX36" fmla="*/ 38073 w 2790327"/>
              <a:gd name="connsiteY36" fmla="*/ 1801640 h 2774988"/>
              <a:gd name="connsiteX37" fmla="*/ 47127 w 2790327"/>
              <a:gd name="connsiteY37" fmla="*/ 1901228 h 2774988"/>
              <a:gd name="connsiteX38" fmla="*/ 56180 w 2790327"/>
              <a:gd name="connsiteY38" fmla="*/ 1937442 h 2774988"/>
              <a:gd name="connsiteX39" fmla="*/ 92394 w 2790327"/>
              <a:gd name="connsiteY39" fmla="*/ 1982709 h 2774988"/>
              <a:gd name="connsiteX40" fmla="*/ 128608 w 2790327"/>
              <a:gd name="connsiteY40" fmla="*/ 2037030 h 2774988"/>
              <a:gd name="connsiteX41" fmla="*/ 164822 w 2790327"/>
              <a:gd name="connsiteY41" fmla="*/ 2091351 h 2774988"/>
              <a:gd name="connsiteX42" fmla="*/ 210089 w 2790327"/>
              <a:gd name="connsiteY42" fmla="*/ 2127565 h 2774988"/>
              <a:gd name="connsiteX43" fmla="*/ 264410 w 2790327"/>
              <a:gd name="connsiteY43" fmla="*/ 2181886 h 2774988"/>
              <a:gd name="connsiteX44" fmla="*/ 336838 w 2790327"/>
              <a:gd name="connsiteY44" fmla="*/ 2227153 h 2774988"/>
              <a:gd name="connsiteX45" fmla="*/ 363998 w 2790327"/>
              <a:gd name="connsiteY45" fmla="*/ 2245260 h 2774988"/>
              <a:gd name="connsiteX46" fmla="*/ 409265 w 2790327"/>
              <a:gd name="connsiteY46" fmla="*/ 2272420 h 2774988"/>
              <a:gd name="connsiteX47" fmla="*/ 436426 w 2790327"/>
              <a:gd name="connsiteY47" fmla="*/ 2290527 h 2774988"/>
              <a:gd name="connsiteX48" fmla="*/ 481693 w 2790327"/>
              <a:gd name="connsiteY48" fmla="*/ 2308634 h 2774988"/>
              <a:gd name="connsiteX49" fmla="*/ 526960 w 2790327"/>
              <a:gd name="connsiteY49" fmla="*/ 2335794 h 2774988"/>
              <a:gd name="connsiteX50" fmla="*/ 554121 w 2790327"/>
              <a:gd name="connsiteY50" fmla="*/ 2353901 h 2774988"/>
              <a:gd name="connsiteX51" fmla="*/ 608442 w 2790327"/>
              <a:gd name="connsiteY51" fmla="*/ 2372008 h 2774988"/>
              <a:gd name="connsiteX52" fmla="*/ 635602 w 2790327"/>
              <a:gd name="connsiteY52" fmla="*/ 2390115 h 2774988"/>
              <a:gd name="connsiteX53" fmla="*/ 735190 w 2790327"/>
              <a:gd name="connsiteY53" fmla="*/ 2408222 h 2774988"/>
              <a:gd name="connsiteX54" fmla="*/ 861939 w 2790327"/>
              <a:gd name="connsiteY54" fmla="*/ 2453490 h 2774988"/>
              <a:gd name="connsiteX55" fmla="*/ 907206 w 2790327"/>
              <a:gd name="connsiteY55" fmla="*/ 2480650 h 2774988"/>
              <a:gd name="connsiteX56" fmla="*/ 952473 w 2790327"/>
              <a:gd name="connsiteY56" fmla="*/ 2489703 h 2774988"/>
              <a:gd name="connsiteX57" fmla="*/ 988687 w 2790327"/>
              <a:gd name="connsiteY57" fmla="*/ 2498757 h 2774988"/>
              <a:gd name="connsiteX58" fmla="*/ 1070168 w 2790327"/>
              <a:gd name="connsiteY58" fmla="*/ 2534971 h 2774988"/>
              <a:gd name="connsiteX59" fmla="*/ 1097329 w 2790327"/>
              <a:gd name="connsiteY59" fmla="*/ 2544024 h 2774988"/>
              <a:gd name="connsiteX60" fmla="*/ 1133542 w 2790327"/>
              <a:gd name="connsiteY60" fmla="*/ 2571185 h 2774988"/>
              <a:gd name="connsiteX61" fmla="*/ 1278398 w 2790327"/>
              <a:gd name="connsiteY61" fmla="*/ 2598345 h 2774988"/>
              <a:gd name="connsiteX62" fmla="*/ 1332719 w 2790327"/>
              <a:gd name="connsiteY62" fmla="*/ 2607398 h 2774988"/>
              <a:gd name="connsiteX63" fmla="*/ 1396093 w 2790327"/>
              <a:gd name="connsiteY63" fmla="*/ 2616452 h 2774988"/>
              <a:gd name="connsiteX64" fmla="*/ 1459467 w 2790327"/>
              <a:gd name="connsiteY64" fmla="*/ 2634559 h 2774988"/>
              <a:gd name="connsiteX65" fmla="*/ 1531895 w 2790327"/>
              <a:gd name="connsiteY65" fmla="*/ 2643612 h 2774988"/>
              <a:gd name="connsiteX66" fmla="*/ 1613376 w 2790327"/>
              <a:gd name="connsiteY66" fmla="*/ 2670773 h 2774988"/>
              <a:gd name="connsiteX67" fmla="*/ 1722018 w 2790327"/>
              <a:gd name="connsiteY67" fmla="*/ 2706987 h 2774988"/>
              <a:gd name="connsiteX68" fmla="*/ 1767285 w 2790327"/>
              <a:gd name="connsiteY68" fmla="*/ 2734147 h 2774988"/>
              <a:gd name="connsiteX69" fmla="*/ 1812552 w 2790327"/>
              <a:gd name="connsiteY69" fmla="*/ 2743200 h 2774988"/>
              <a:gd name="connsiteX70" fmla="*/ 1839713 w 2790327"/>
              <a:gd name="connsiteY70" fmla="*/ 2752254 h 2774988"/>
              <a:gd name="connsiteX71" fmla="*/ 1903087 w 2790327"/>
              <a:gd name="connsiteY71" fmla="*/ 2770361 h 2774988"/>
              <a:gd name="connsiteX72" fmla="*/ 2156584 w 2790327"/>
              <a:gd name="connsiteY72" fmla="*/ 2761307 h 2774988"/>
              <a:gd name="connsiteX73" fmla="*/ 2229012 w 2790327"/>
              <a:gd name="connsiteY73" fmla="*/ 2752254 h 2774988"/>
              <a:gd name="connsiteX74" fmla="*/ 2301440 w 2790327"/>
              <a:gd name="connsiteY74" fmla="*/ 2697933 h 2774988"/>
              <a:gd name="connsiteX75" fmla="*/ 2364814 w 2790327"/>
              <a:gd name="connsiteY75" fmla="*/ 2661719 h 2774988"/>
              <a:gd name="connsiteX76" fmla="*/ 2391974 w 2790327"/>
              <a:gd name="connsiteY76" fmla="*/ 2643612 h 2774988"/>
              <a:gd name="connsiteX77" fmla="*/ 2428188 w 2790327"/>
              <a:gd name="connsiteY77" fmla="*/ 2625505 h 2774988"/>
              <a:gd name="connsiteX78" fmla="*/ 2464402 w 2790327"/>
              <a:gd name="connsiteY78" fmla="*/ 2589292 h 2774988"/>
              <a:gd name="connsiteX79" fmla="*/ 2518723 w 2790327"/>
              <a:gd name="connsiteY79" fmla="*/ 2480650 h 2774988"/>
              <a:gd name="connsiteX80" fmla="*/ 2536830 w 2790327"/>
              <a:gd name="connsiteY80" fmla="*/ 2444436 h 2774988"/>
              <a:gd name="connsiteX81" fmla="*/ 2563990 w 2790327"/>
              <a:gd name="connsiteY81" fmla="*/ 2353901 h 2774988"/>
              <a:gd name="connsiteX82" fmla="*/ 2573043 w 2790327"/>
              <a:gd name="connsiteY82" fmla="*/ 2299581 h 2774988"/>
              <a:gd name="connsiteX83" fmla="*/ 2591150 w 2790327"/>
              <a:gd name="connsiteY83" fmla="*/ 2190939 h 2774988"/>
              <a:gd name="connsiteX84" fmla="*/ 2600204 w 2790327"/>
              <a:gd name="connsiteY84" fmla="*/ 2136618 h 2774988"/>
              <a:gd name="connsiteX85" fmla="*/ 2609257 w 2790327"/>
              <a:gd name="connsiteY85" fmla="*/ 2037030 h 2774988"/>
              <a:gd name="connsiteX86" fmla="*/ 2636418 w 2790327"/>
              <a:gd name="connsiteY86" fmla="*/ 1991763 h 2774988"/>
              <a:gd name="connsiteX87" fmla="*/ 2654525 w 2790327"/>
              <a:gd name="connsiteY87" fmla="*/ 1946495 h 2774988"/>
              <a:gd name="connsiteX88" fmla="*/ 2672632 w 2790327"/>
              <a:gd name="connsiteY88" fmla="*/ 1910282 h 2774988"/>
              <a:gd name="connsiteX89" fmla="*/ 2690739 w 2790327"/>
              <a:gd name="connsiteY89" fmla="*/ 1846907 h 2774988"/>
              <a:gd name="connsiteX90" fmla="*/ 2708845 w 2790327"/>
              <a:gd name="connsiteY90" fmla="*/ 1792587 h 2774988"/>
              <a:gd name="connsiteX91" fmla="*/ 2726952 w 2790327"/>
              <a:gd name="connsiteY91" fmla="*/ 1720159 h 2774988"/>
              <a:gd name="connsiteX92" fmla="*/ 2736006 w 2790327"/>
              <a:gd name="connsiteY92" fmla="*/ 1683945 h 2774988"/>
              <a:gd name="connsiteX93" fmla="*/ 2763166 w 2790327"/>
              <a:gd name="connsiteY93" fmla="*/ 1611517 h 2774988"/>
              <a:gd name="connsiteX94" fmla="*/ 2772220 w 2790327"/>
              <a:gd name="connsiteY94" fmla="*/ 1548143 h 2774988"/>
              <a:gd name="connsiteX95" fmla="*/ 2781273 w 2790327"/>
              <a:gd name="connsiteY95" fmla="*/ 1493822 h 2774988"/>
              <a:gd name="connsiteX96" fmla="*/ 2790327 w 2790327"/>
              <a:gd name="connsiteY96" fmla="*/ 1348967 h 2774988"/>
              <a:gd name="connsiteX97" fmla="*/ 2781273 w 2790327"/>
              <a:gd name="connsiteY97" fmla="*/ 1095470 h 2774988"/>
              <a:gd name="connsiteX98" fmla="*/ 2763166 w 2790327"/>
              <a:gd name="connsiteY98" fmla="*/ 1013989 h 2774988"/>
              <a:gd name="connsiteX99" fmla="*/ 2745059 w 2790327"/>
              <a:gd name="connsiteY99" fmla="*/ 968721 h 2774988"/>
              <a:gd name="connsiteX100" fmla="*/ 2726952 w 2790327"/>
              <a:gd name="connsiteY100" fmla="*/ 941561 h 2774988"/>
              <a:gd name="connsiteX101" fmla="*/ 2708845 w 2790327"/>
              <a:gd name="connsiteY101" fmla="*/ 851026 h 2774988"/>
              <a:gd name="connsiteX102" fmla="*/ 2699792 w 2790327"/>
              <a:gd name="connsiteY102" fmla="*/ 805759 h 2774988"/>
              <a:gd name="connsiteX103" fmla="*/ 2681685 w 2790327"/>
              <a:gd name="connsiteY103" fmla="*/ 751438 h 2774988"/>
              <a:gd name="connsiteX104" fmla="*/ 2645471 w 2790327"/>
              <a:gd name="connsiteY104" fmla="*/ 669957 h 2774988"/>
              <a:gd name="connsiteX105" fmla="*/ 2627364 w 2790327"/>
              <a:gd name="connsiteY105" fmla="*/ 615636 h 2774988"/>
              <a:gd name="connsiteX106" fmla="*/ 2573043 w 2790327"/>
              <a:gd name="connsiteY106" fmla="*/ 534155 h 2774988"/>
              <a:gd name="connsiteX107" fmla="*/ 2545883 w 2790327"/>
              <a:gd name="connsiteY107" fmla="*/ 506994 h 2774988"/>
              <a:gd name="connsiteX108" fmla="*/ 2527776 w 2790327"/>
              <a:gd name="connsiteY108" fmla="*/ 479834 h 2774988"/>
              <a:gd name="connsiteX109" fmla="*/ 2473455 w 2790327"/>
              <a:gd name="connsiteY109" fmla="*/ 461727 h 2774988"/>
              <a:gd name="connsiteX110" fmla="*/ 2446295 w 2790327"/>
              <a:gd name="connsiteY110" fmla="*/ 443620 h 2774988"/>
              <a:gd name="connsiteX111" fmla="*/ 2401028 w 2790327"/>
              <a:gd name="connsiteY111" fmla="*/ 398353 h 2774988"/>
              <a:gd name="connsiteX112" fmla="*/ 2382921 w 2790327"/>
              <a:gd name="connsiteY112" fmla="*/ 371193 h 2774988"/>
              <a:gd name="connsiteX113" fmla="*/ 2301440 w 2790327"/>
              <a:gd name="connsiteY113" fmla="*/ 325925 h 2774988"/>
              <a:gd name="connsiteX114" fmla="*/ 2219958 w 2790327"/>
              <a:gd name="connsiteY114" fmla="*/ 289711 h 2774988"/>
              <a:gd name="connsiteX115" fmla="*/ 2165638 w 2790327"/>
              <a:gd name="connsiteY115" fmla="*/ 253497 h 2774988"/>
              <a:gd name="connsiteX116" fmla="*/ 2138477 w 2790327"/>
              <a:gd name="connsiteY116" fmla="*/ 235391 h 2774988"/>
              <a:gd name="connsiteX117" fmla="*/ 2102263 w 2790327"/>
              <a:gd name="connsiteY117" fmla="*/ 199177 h 2774988"/>
              <a:gd name="connsiteX118" fmla="*/ 2066049 w 2790327"/>
              <a:gd name="connsiteY118" fmla="*/ 190123 h 2774988"/>
              <a:gd name="connsiteX119" fmla="*/ 1939301 w 2790327"/>
              <a:gd name="connsiteY119" fmla="*/ 108642 h 2774988"/>
              <a:gd name="connsiteX120" fmla="*/ 1884980 w 2790327"/>
              <a:gd name="connsiteY120" fmla="*/ 72428 h 2774988"/>
              <a:gd name="connsiteX121" fmla="*/ 1767285 w 2790327"/>
              <a:gd name="connsiteY121" fmla="*/ 45268 h 2774988"/>
              <a:gd name="connsiteX122" fmla="*/ 1450414 w 2790327"/>
              <a:gd name="connsiteY122" fmla="*/ 36214 h 2774988"/>
              <a:gd name="connsiteX123" fmla="*/ 1396093 w 2790327"/>
              <a:gd name="connsiteY123" fmla="*/ 18107 h 2774988"/>
              <a:gd name="connsiteX124" fmla="*/ 1368933 w 2790327"/>
              <a:gd name="connsiteY124" fmla="*/ 9054 h 2774988"/>
              <a:gd name="connsiteX125" fmla="*/ 1341772 w 2790327"/>
              <a:gd name="connsiteY125" fmla="*/ 0 h 2774988"/>
              <a:gd name="connsiteX126" fmla="*/ 1350826 w 2790327"/>
              <a:gd name="connsiteY126" fmla="*/ 0 h 277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790327" h="2774988">
                <a:moveTo>
                  <a:pt x="1350826" y="0"/>
                </a:moveTo>
                <a:cubicBezTo>
                  <a:pt x="1323665" y="3018"/>
                  <a:pt x="1295856" y="2426"/>
                  <a:pt x="1269344" y="9054"/>
                </a:cubicBezTo>
                <a:cubicBezTo>
                  <a:pt x="1258788" y="11693"/>
                  <a:pt x="1251916" y="22295"/>
                  <a:pt x="1242184" y="27161"/>
                </a:cubicBezTo>
                <a:cubicBezTo>
                  <a:pt x="1233648" y="31429"/>
                  <a:pt x="1224231" y="33703"/>
                  <a:pt x="1215024" y="36214"/>
                </a:cubicBezTo>
                <a:cubicBezTo>
                  <a:pt x="1102725" y="66841"/>
                  <a:pt x="1177944" y="42537"/>
                  <a:pt x="1115436" y="63375"/>
                </a:cubicBezTo>
                <a:cubicBezTo>
                  <a:pt x="1052229" y="126580"/>
                  <a:pt x="1122259" y="64649"/>
                  <a:pt x="1061115" y="99589"/>
                </a:cubicBezTo>
                <a:cubicBezTo>
                  <a:pt x="1048014" y="107075"/>
                  <a:pt x="1038091" y="119421"/>
                  <a:pt x="1024901" y="126749"/>
                </a:cubicBezTo>
                <a:cubicBezTo>
                  <a:pt x="1008657" y="135773"/>
                  <a:pt x="972805" y="147132"/>
                  <a:pt x="952473" y="153909"/>
                </a:cubicBezTo>
                <a:cubicBezTo>
                  <a:pt x="943420" y="159945"/>
                  <a:pt x="934167" y="165692"/>
                  <a:pt x="925313" y="172016"/>
                </a:cubicBezTo>
                <a:cubicBezTo>
                  <a:pt x="913034" y="180787"/>
                  <a:pt x="901505" y="190588"/>
                  <a:pt x="889099" y="199177"/>
                </a:cubicBezTo>
                <a:cubicBezTo>
                  <a:pt x="862261" y="217757"/>
                  <a:pt x="835076" y="235845"/>
                  <a:pt x="807618" y="253497"/>
                </a:cubicBezTo>
                <a:cubicBezTo>
                  <a:pt x="792816" y="263013"/>
                  <a:pt x="774793" y="268215"/>
                  <a:pt x="762350" y="280658"/>
                </a:cubicBezTo>
                <a:cubicBezTo>
                  <a:pt x="740946" y="302062"/>
                  <a:pt x="726074" y="319494"/>
                  <a:pt x="698976" y="334979"/>
                </a:cubicBezTo>
                <a:cubicBezTo>
                  <a:pt x="690690" y="339714"/>
                  <a:pt x="680869" y="341014"/>
                  <a:pt x="671816" y="344032"/>
                </a:cubicBezTo>
                <a:cubicBezTo>
                  <a:pt x="653709" y="356103"/>
                  <a:pt x="633873" y="365916"/>
                  <a:pt x="617495" y="380246"/>
                </a:cubicBezTo>
                <a:cubicBezTo>
                  <a:pt x="609306" y="387411"/>
                  <a:pt x="607747" y="400440"/>
                  <a:pt x="599388" y="407406"/>
                </a:cubicBezTo>
                <a:cubicBezTo>
                  <a:pt x="513671" y="478836"/>
                  <a:pt x="622840" y="347738"/>
                  <a:pt x="508853" y="461727"/>
                </a:cubicBezTo>
                <a:cubicBezTo>
                  <a:pt x="444990" y="525591"/>
                  <a:pt x="477437" y="504596"/>
                  <a:pt x="418319" y="534155"/>
                </a:cubicBezTo>
                <a:cubicBezTo>
                  <a:pt x="370400" y="598046"/>
                  <a:pt x="417023" y="548958"/>
                  <a:pt x="345891" y="588476"/>
                </a:cubicBezTo>
                <a:cubicBezTo>
                  <a:pt x="332701" y="595804"/>
                  <a:pt x="321955" y="606866"/>
                  <a:pt x="309677" y="615636"/>
                </a:cubicBezTo>
                <a:cubicBezTo>
                  <a:pt x="279816" y="636965"/>
                  <a:pt x="281671" y="634166"/>
                  <a:pt x="246303" y="651850"/>
                </a:cubicBezTo>
                <a:cubicBezTo>
                  <a:pt x="181402" y="749200"/>
                  <a:pt x="294450" y="583478"/>
                  <a:pt x="191982" y="715224"/>
                </a:cubicBezTo>
                <a:cubicBezTo>
                  <a:pt x="181059" y="729268"/>
                  <a:pt x="154913" y="777576"/>
                  <a:pt x="146715" y="796705"/>
                </a:cubicBezTo>
                <a:cubicBezTo>
                  <a:pt x="142956" y="805477"/>
                  <a:pt x="141012" y="814930"/>
                  <a:pt x="137661" y="823866"/>
                </a:cubicBezTo>
                <a:cubicBezTo>
                  <a:pt x="100200" y="923760"/>
                  <a:pt x="134775" y="820387"/>
                  <a:pt x="110501" y="905347"/>
                </a:cubicBezTo>
                <a:cubicBezTo>
                  <a:pt x="107879" y="914523"/>
                  <a:pt x="103762" y="923249"/>
                  <a:pt x="101447" y="932507"/>
                </a:cubicBezTo>
                <a:cubicBezTo>
                  <a:pt x="83896" y="1002713"/>
                  <a:pt x="104408" y="953747"/>
                  <a:pt x="74287" y="1013989"/>
                </a:cubicBezTo>
                <a:cubicBezTo>
                  <a:pt x="71269" y="1029078"/>
                  <a:pt x="69656" y="1044517"/>
                  <a:pt x="65234" y="1059256"/>
                </a:cubicBezTo>
                <a:cubicBezTo>
                  <a:pt x="60564" y="1074822"/>
                  <a:pt x="50781" y="1088688"/>
                  <a:pt x="47127" y="1104523"/>
                </a:cubicBezTo>
                <a:cubicBezTo>
                  <a:pt x="41656" y="1128230"/>
                  <a:pt x="41773" y="1152903"/>
                  <a:pt x="38073" y="1176951"/>
                </a:cubicBezTo>
                <a:cubicBezTo>
                  <a:pt x="35733" y="1192160"/>
                  <a:pt x="32038" y="1207129"/>
                  <a:pt x="29020" y="1222218"/>
                </a:cubicBezTo>
                <a:cubicBezTo>
                  <a:pt x="26002" y="1291628"/>
                  <a:pt x="26256" y="1361258"/>
                  <a:pt x="19966" y="1430448"/>
                </a:cubicBezTo>
                <a:cubicBezTo>
                  <a:pt x="17180" y="1461098"/>
                  <a:pt x="3042" y="1490230"/>
                  <a:pt x="1859" y="1520983"/>
                </a:cubicBezTo>
                <a:cubicBezTo>
                  <a:pt x="0" y="1569326"/>
                  <a:pt x="5848" y="1617725"/>
                  <a:pt x="10913" y="1665838"/>
                </a:cubicBezTo>
                <a:cubicBezTo>
                  <a:pt x="11912" y="1675329"/>
                  <a:pt x="17344" y="1683822"/>
                  <a:pt x="19966" y="1692998"/>
                </a:cubicBezTo>
                <a:cubicBezTo>
                  <a:pt x="23384" y="1704962"/>
                  <a:pt x="26002" y="1717141"/>
                  <a:pt x="29020" y="1729212"/>
                </a:cubicBezTo>
                <a:cubicBezTo>
                  <a:pt x="32038" y="1753355"/>
                  <a:pt x="35526" y="1777443"/>
                  <a:pt x="38073" y="1801640"/>
                </a:cubicBezTo>
                <a:cubicBezTo>
                  <a:pt x="41562" y="1834790"/>
                  <a:pt x="42722" y="1868187"/>
                  <a:pt x="47127" y="1901228"/>
                </a:cubicBezTo>
                <a:cubicBezTo>
                  <a:pt x="48771" y="1913562"/>
                  <a:pt x="50137" y="1926565"/>
                  <a:pt x="56180" y="1937442"/>
                </a:cubicBezTo>
                <a:cubicBezTo>
                  <a:pt x="65564" y="1954334"/>
                  <a:pt x="80323" y="1967620"/>
                  <a:pt x="92394" y="1982709"/>
                </a:cubicBezTo>
                <a:cubicBezTo>
                  <a:pt x="111235" y="2058078"/>
                  <a:pt x="84842" y="1987012"/>
                  <a:pt x="128608" y="2037030"/>
                </a:cubicBezTo>
                <a:cubicBezTo>
                  <a:pt x="142938" y="2053407"/>
                  <a:pt x="147829" y="2077756"/>
                  <a:pt x="164822" y="2091351"/>
                </a:cubicBezTo>
                <a:cubicBezTo>
                  <a:pt x="179911" y="2103422"/>
                  <a:pt x="196425" y="2113901"/>
                  <a:pt x="210089" y="2127565"/>
                </a:cubicBezTo>
                <a:cubicBezTo>
                  <a:pt x="277465" y="2194942"/>
                  <a:pt x="200402" y="2139214"/>
                  <a:pt x="264410" y="2181886"/>
                </a:cubicBezTo>
                <a:cubicBezTo>
                  <a:pt x="296984" y="2230746"/>
                  <a:pt x="265390" y="2195398"/>
                  <a:pt x="336838" y="2227153"/>
                </a:cubicBezTo>
                <a:cubicBezTo>
                  <a:pt x="346781" y="2231572"/>
                  <a:pt x="354771" y="2239493"/>
                  <a:pt x="363998" y="2245260"/>
                </a:cubicBezTo>
                <a:cubicBezTo>
                  <a:pt x="378920" y="2254586"/>
                  <a:pt x="394343" y="2263094"/>
                  <a:pt x="409265" y="2272420"/>
                </a:cubicBezTo>
                <a:cubicBezTo>
                  <a:pt x="418492" y="2278187"/>
                  <a:pt x="426694" y="2285661"/>
                  <a:pt x="436426" y="2290527"/>
                </a:cubicBezTo>
                <a:cubicBezTo>
                  <a:pt x="450962" y="2297795"/>
                  <a:pt x="467157" y="2301366"/>
                  <a:pt x="481693" y="2308634"/>
                </a:cubicBezTo>
                <a:cubicBezTo>
                  <a:pt x="497432" y="2316503"/>
                  <a:pt x="512038" y="2326468"/>
                  <a:pt x="526960" y="2335794"/>
                </a:cubicBezTo>
                <a:cubicBezTo>
                  <a:pt x="536187" y="2341561"/>
                  <a:pt x="544178" y="2349482"/>
                  <a:pt x="554121" y="2353901"/>
                </a:cubicBezTo>
                <a:cubicBezTo>
                  <a:pt x="571562" y="2361653"/>
                  <a:pt x="608442" y="2372008"/>
                  <a:pt x="608442" y="2372008"/>
                </a:cubicBezTo>
                <a:cubicBezTo>
                  <a:pt x="617495" y="2378044"/>
                  <a:pt x="625414" y="2386294"/>
                  <a:pt x="635602" y="2390115"/>
                </a:cubicBezTo>
                <a:cubicBezTo>
                  <a:pt x="645731" y="2393913"/>
                  <a:pt x="729082" y="2407204"/>
                  <a:pt x="735190" y="2408222"/>
                </a:cubicBezTo>
                <a:cubicBezTo>
                  <a:pt x="756139" y="2415205"/>
                  <a:pt x="833202" y="2439122"/>
                  <a:pt x="861939" y="2453490"/>
                </a:cubicBezTo>
                <a:cubicBezTo>
                  <a:pt x="877678" y="2461359"/>
                  <a:pt x="890868" y="2474115"/>
                  <a:pt x="907206" y="2480650"/>
                </a:cubicBezTo>
                <a:cubicBezTo>
                  <a:pt x="921493" y="2486365"/>
                  <a:pt x="937452" y="2486365"/>
                  <a:pt x="952473" y="2489703"/>
                </a:cubicBezTo>
                <a:cubicBezTo>
                  <a:pt x="964620" y="2492402"/>
                  <a:pt x="976723" y="2495339"/>
                  <a:pt x="988687" y="2498757"/>
                </a:cubicBezTo>
                <a:cubicBezTo>
                  <a:pt x="1031520" y="2510995"/>
                  <a:pt x="1014806" y="2510366"/>
                  <a:pt x="1070168" y="2534971"/>
                </a:cubicBezTo>
                <a:cubicBezTo>
                  <a:pt x="1078889" y="2538847"/>
                  <a:pt x="1088275" y="2541006"/>
                  <a:pt x="1097329" y="2544024"/>
                </a:cubicBezTo>
                <a:cubicBezTo>
                  <a:pt x="1109400" y="2553078"/>
                  <a:pt x="1120046" y="2564437"/>
                  <a:pt x="1133542" y="2571185"/>
                </a:cubicBezTo>
                <a:cubicBezTo>
                  <a:pt x="1184299" y="2596564"/>
                  <a:pt x="1220255" y="2591077"/>
                  <a:pt x="1278398" y="2598345"/>
                </a:cubicBezTo>
                <a:cubicBezTo>
                  <a:pt x="1296613" y="2600622"/>
                  <a:pt x="1314576" y="2604607"/>
                  <a:pt x="1332719" y="2607398"/>
                </a:cubicBezTo>
                <a:cubicBezTo>
                  <a:pt x="1353810" y="2610643"/>
                  <a:pt x="1375228" y="2611981"/>
                  <a:pt x="1396093" y="2616452"/>
                </a:cubicBezTo>
                <a:cubicBezTo>
                  <a:pt x="1417575" y="2621055"/>
                  <a:pt x="1437924" y="2630250"/>
                  <a:pt x="1459467" y="2634559"/>
                </a:cubicBezTo>
                <a:cubicBezTo>
                  <a:pt x="1483325" y="2639331"/>
                  <a:pt x="1507752" y="2640594"/>
                  <a:pt x="1531895" y="2643612"/>
                </a:cubicBezTo>
                <a:cubicBezTo>
                  <a:pt x="1559055" y="2652666"/>
                  <a:pt x="1586569" y="2660720"/>
                  <a:pt x="1613376" y="2670773"/>
                </a:cubicBezTo>
                <a:cubicBezTo>
                  <a:pt x="1714622" y="2708740"/>
                  <a:pt x="1638327" y="2690248"/>
                  <a:pt x="1722018" y="2706987"/>
                </a:cubicBezTo>
                <a:cubicBezTo>
                  <a:pt x="1737107" y="2716040"/>
                  <a:pt x="1750947" y="2727612"/>
                  <a:pt x="1767285" y="2734147"/>
                </a:cubicBezTo>
                <a:cubicBezTo>
                  <a:pt x="1781572" y="2739862"/>
                  <a:pt x="1797624" y="2739468"/>
                  <a:pt x="1812552" y="2743200"/>
                </a:cubicBezTo>
                <a:cubicBezTo>
                  <a:pt x="1821810" y="2745515"/>
                  <a:pt x="1830537" y="2749632"/>
                  <a:pt x="1839713" y="2752254"/>
                </a:cubicBezTo>
                <a:cubicBezTo>
                  <a:pt x="1919281" y="2774988"/>
                  <a:pt x="1837973" y="2748655"/>
                  <a:pt x="1903087" y="2770361"/>
                </a:cubicBezTo>
                <a:lnTo>
                  <a:pt x="2156584" y="2761307"/>
                </a:lnTo>
                <a:cubicBezTo>
                  <a:pt x="2180877" y="2759957"/>
                  <a:pt x="2206721" y="2762006"/>
                  <a:pt x="2229012" y="2752254"/>
                </a:cubicBezTo>
                <a:cubicBezTo>
                  <a:pt x="2256660" y="2740158"/>
                  <a:pt x="2276330" y="2714673"/>
                  <a:pt x="2301440" y="2697933"/>
                </a:cubicBezTo>
                <a:cubicBezTo>
                  <a:pt x="2367611" y="2653818"/>
                  <a:pt x="2284409" y="2707665"/>
                  <a:pt x="2364814" y="2661719"/>
                </a:cubicBezTo>
                <a:cubicBezTo>
                  <a:pt x="2374261" y="2656321"/>
                  <a:pt x="2382527" y="2649010"/>
                  <a:pt x="2391974" y="2643612"/>
                </a:cubicBezTo>
                <a:cubicBezTo>
                  <a:pt x="2403692" y="2636916"/>
                  <a:pt x="2417391" y="2633603"/>
                  <a:pt x="2428188" y="2625505"/>
                </a:cubicBezTo>
                <a:cubicBezTo>
                  <a:pt x="2441845" y="2615262"/>
                  <a:pt x="2452331" y="2601363"/>
                  <a:pt x="2464402" y="2589292"/>
                </a:cubicBezTo>
                <a:lnTo>
                  <a:pt x="2518723" y="2480650"/>
                </a:lnTo>
                <a:cubicBezTo>
                  <a:pt x="2524759" y="2468579"/>
                  <a:pt x="2532562" y="2457240"/>
                  <a:pt x="2536830" y="2444436"/>
                </a:cubicBezTo>
                <a:cubicBezTo>
                  <a:pt x="2548379" y="2409788"/>
                  <a:pt x="2557148" y="2388111"/>
                  <a:pt x="2563990" y="2353901"/>
                </a:cubicBezTo>
                <a:cubicBezTo>
                  <a:pt x="2567590" y="2335901"/>
                  <a:pt x="2569759" y="2317641"/>
                  <a:pt x="2573043" y="2299581"/>
                </a:cubicBezTo>
                <a:cubicBezTo>
                  <a:pt x="2596956" y="2168060"/>
                  <a:pt x="2565119" y="2360138"/>
                  <a:pt x="2591150" y="2190939"/>
                </a:cubicBezTo>
                <a:cubicBezTo>
                  <a:pt x="2593941" y="2172796"/>
                  <a:pt x="2598059" y="2154849"/>
                  <a:pt x="2600204" y="2136618"/>
                </a:cubicBezTo>
                <a:cubicBezTo>
                  <a:pt x="2604099" y="2103513"/>
                  <a:pt x="2601173" y="2069368"/>
                  <a:pt x="2609257" y="2037030"/>
                </a:cubicBezTo>
                <a:cubicBezTo>
                  <a:pt x="2613525" y="2019959"/>
                  <a:pt x="2628548" y="2007502"/>
                  <a:pt x="2636418" y="1991763"/>
                </a:cubicBezTo>
                <a:cubicBezTo>
                  <a:pt x="2643686" y="1977227"/>
                  <a:pt x="2647925" y="1961346"/>
                  <a:pt x="2654525" y="1946495"/>
                </a:cubicBezTo>
                <a:cubicBezTo>
                  <a:pt x="2660006" y="1934162"/>
                  <a:pt x="2668020" y="1922965"/>
                  <a:pt x="2672632" y="1910282"/>
                </a:cubicBezTo>
                <a:cubicBezTo>
                  <a:pt x="2680140" y="1889634"/>
                  <a:pt x="2684278" y="1867906"/>
                  <a:pt x="2690739" y="1846907"/>
                </a:cubicBezTo>
                <a:cubicBezTo>
                  <a:pt x="2696352" y="1828665"/>
                  <a:pt x="2704216" y="1811103"/>
                  <a:pt x="2708845" y="1792587"/>
                </a:cubicBezTo>
                <a:lnTo>
                  <a:pt x="2726952" y="1720159"/>
                </a:lnTo>
                <a:cubicBezTo>
                  <a:pt x="2729970" y="1708088"/>
                  <a:pt x="2731385" y="1695498"/>
                  <a:pt x="2736006" y="1683945"/>
                </a:cubicBezTo>
                <a:cubicBezTo>
                  <a:pt x="2757657" y="1629817"/>
                  <a:pt x="2748974" y="1654096"/>
                  <a:pt x="2763166" y="1611517"/>
                </a:cubicBezTo>
                <a:cubicBezTo>
                  <a:pt x="2766184" y="1590392"/>
                  <a:pt x="2768975" y="1569234"/>
                  <a:pt x="2772220" y="1548143"/>
                </a:cubicBezTo>
                <a:cubicBezTo>
                  <a:pt x="2775011" y="1530000"/>
                  <a:pt x="2779611" y="1512103"/>
                  <a:pt x="2781273" y="1493822"/>
                </a:cubicBezTo>
                <a:cubicBezTo>
                  <a:pt x="2785653" y="1445641"/>
                  <a:pt x="2787309" y="1397252"/>
                  <a:pt x="2790327" y="1348967"/>
                </a:cubicBezTo>
                <a:cubicBezTo>
                  <a:pt x="2787309" y="1264468"/>
                  <a:pt x="2786238" y="1179877"/>
                  <a:pt x="2781273" y="1095470"/>
                </a:cubicBezTo>
                <a:cubicBezTo>
                  <a:pt x="2779467" y="1064766"/>
                  <a:pt x="2773442" y="1041392"/>
                  <a:pt x="2763166" y="1013989"/>
                </a:cubicBezTo>
                <a:cubicBezTo>
                  <a:pt x="2757460" y="998772"/>
                  <a:pt x="2752327" y="983257"/>
                  <a:pt x="2745059" y="968721"/>
                </a:cubicBezTo>
                <a:cubicBezTo>
                  <a:pt x="2740193" y="958989"/>
                  <a:pt x="2732988" y="950614"/>
                  <a:pt x="2726952" y="941561"/>
                </a:cubicBezTo>
                <a:lnTo>
                  <a:pt x="2708845" y="851026"/>
                </a:lnTo>
                <a:cubicBezTo>
                  <a:pt x="2705827" y="835937"/>
                  <a:pt x="2704658" y="820357"/>
                  <a:pt x="2699792" y="805759"/>
                </a:cubicBezTo>
                <a:cubicBezTo>
                  <a:pt x="2693756" y="787652"/>
                  <a:pt x="2690221" y="768509"/>
                  <a:pt x="2681685" y="751438"/>
                </a:cubicBezTo>
                <a:cubicBezTo>
                  <a:pt x="2662711" y="713489"/>
                  <a:pt x="2660883" y="712341"/>
                  <a:pt x="2645471" y="669957"/>
                </a:cubicBezTo>
                <a:cubicBezTo>
                  <a:pt x="2638948" y="652020"/>
                  <a:pt x="2637184" y="632003"/>
                  <a:pt x="2627364" y="615636"/>
                </a:cubicBezTo>
                <a:cubicBezTo>
                  <a:pt x="2607100" y="581862"/>
                  <a:pt x="2598192" y="563495"/>
                  <a:pt x="2573043" y="534155"/>
                </a:cubicBezTo>
                <a:cubicBezTo>
                  <a:pt x="2564711" y="524434"/>
                  <a:pt x="2554080" y="516830"/>
                  <a:pt x="2545883" y="506994"/>
                </a:cubicBezTo>
                <a:cubicBezTo>
                  <a:pt x="2538917" y="498635"/>
                  <a:pt x="2537003" y="485601"/>
                  <a:pt x="2527776" y="479834"/>
                </a:cubicBezTo>
                <a:cubicBezTo>
                  <a:pt x="2511591" y="469718"/>
                  <a:pt x="2489336" y="472314"/>
                  <a:pt x="2473455" y="461727"/>
                </a:cubicBezTo>
                <a:lnTo>
                  <a:pt x="2446295" y="443620"/>
                </a:lnTo>
                <a:cubicBezTo>
                  <a:pt x="2398010" y="371193"/>
                  <a:pt x="2461384" y="458709"/>
                  <a:pt x="2401028" y="398353"/>
                </a:cubicBezTo>
                <a:cubicBezTo>
                  <a:pt x="2393334" y="390659"/>
                  <a:pt x="2390615" y="378887"/>
                  <a:pt x="2382921" y="371193"/>
                </a:cubicBezTo>
                <a:cubicBezTo>
                  <a:pt x="2367745" y="356018"/>
                  <a:pt x="2311856" y="331606"/>
                  <a:pt x="2301440" y="325925"/>
                </a:cubicBezTo>
                <a:cubicBezTo>
                  <a:pt x="2235179" y="289782"/>
                  <a:pt x="2280543" y="304858"/>
                  <a:pt x="2219958" y="289711"/>
                </a:cubicBezTo>
                <a:lnTo>
                  <a:pt x="2165638" y="253497"/>
                </a:lnTo>
                <a:cubicBezTo>
                  <a:pt x="2156585" y="247461"/>
                  <a:pt x="2146171" y="243085"/>
                  <a:pt x="2138477" y="235391"/>
                </a:cubicBezTo>
                <a:cubicBezTo>
                  <a:pt x="2126406" y="223320"/>
                  <a:pt x="2116740" y="208225"/>
                  <a:pt x="2102263" y="199177"/>
                </a:cubicBezTo>
                <a:cubicBezTo>
                  <a:pt x="2091711" y="192582"/>
                  <a:pt x="2078120" y="193141"/>
                  <a:pt x="2066049" y="190123"/>
                </a:cubicBezTo>
                <a:cubicBezTo>
                  <a:pt x="1979213" y="103285"/>
                  <a:pt x="2098004" y="214444"/>
                  <a:pt x="1939301" y="108642"/>
                </a:cubicBezTo>
                <a:cubicBezTo>
                  <a:pt x="1921194" y="96571"/>
                  <a:pt x="1906092" y="77706"/>
                  <a:pt x="1884980" y="72428"/>
                </a:cubicBezTo>
                <a:cubicBezTo>
                  <a:pt x="1882123" y="71714"/>
                  <a:pt x="1784705" y="46139"/>
                  <a:pt x="1767285" y="45268"/>
                </a:cubicBezTo>
                <a:cubicBezTo>
                  <a:pt x="1661750" y="39991"/>
                  <a:pt x="1556038" y="39232"/>
                  <a:pt x="1450414" y="36214"/>
                </a:cubicBezTo>
                <a:lnTo>
                  <a:pt x="1396093" y="18107"/>
                </a:lnTo>
                <a:lnTo>
                  <a:pt x="1368933" y="9054"/>
                </a:lnTo>
                <a:cubicBezTo>
                  <a:pt x="1359879" y="6036"/>
                  <a:pt x="1351315" y="0"/>
                  <a:pt x="1341772" y="0"/>
                </a:cubicBezTo>
                <a:lnTo>
                  <a:pt x="1350826" y="0"/>
                </a:ln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0" name="任意多边形 9"/>
          <p:cNvSpPr/>
          <p:nvPr/>
        </p:nvSpPr>
        <p:spPr bwMode="auto">
          <a:xfrm>
            <a:off x="3041964" y="3721463"/>
            <a:ext cx="2305370" cy="2769872"/>
          </a:xfrm>
          <a:custGeom>
            <a:avLst/>
            <a:gdLst>
              <a:gd name="connsiteX0" fmla="*/ 769545 w 2305370"/>
              <a:gd name="connsiteY0" fmla="*/ 8565 h 2769872"/>
              <a:gd name="connsiteX1" fmla="*/ 669957 w 2305370"/>
              <a:gd name="connsiteY1" fmla="*/ 35725 h 2769872"/>
              <a:gd name="connsiteX2" fmla="*/ 615636 w 2305370"/>
              <a:gd name="connsiteY2" fmla="*/ 53832 h 2769872"/>
              <a:gd name="connsiteX3" fmla="*/ 534155 w 2305370"/>
              <a:gd name="connsiteY3" fmla="*/ 117206 h 2769872"/>
              <a:gd name="connsiteX4" fmla="*/ 506994 w 2305370"/>
              <a:gd name="connsiteY4" fmla="*/ 126260 h 2769872"/>
              <a:gd name="connsiteX5" fmla="*/ 461727 w 2305370"/>
              <a:gd name="connsiteY5" fmla="*/ 171527 h 2769872"/>
              <a:gd name="connsiteX6" fmla="*/ 407406 w 2305370"/>
              <a:gd name="connsiteY6" fmla="*/ 189634 h 2769872"/>
              <a:gd name="connsiteX7" fmla="*/ 380246 w 2305370"/>
              <a:gd name="connsiteY7" fmla="*/ 216794 h 2769872"/>
              <a:gd name="connsiteX8" fmla="*/ 298765 w 2305370"/>
              <a:gd name="connsiteY8" fmla="*/ 262062 h 2769872"/>
              <a:gd name="connsiteX9" fmla="*/ 244444 w 2305370"/>
              <a:gd name="connsiteY9" fmla="*/ 316383 h 2769872"/>
              <a:gd name="connsiteX10" fmla="*/ 181070 w 2305370"/>
              <a:gd name="connsiteY10" fmla="*/ 370703 h 2769872"/>
              <a:gd name="connsiteX11" fmla="*/ 135802 w 2305370"/>
              <a:gd name="connsiteY11" fmla="*/ 443131 h 2769872"/>
              <a:gd name="connsiteX12" fmla="*/ 126749 w 2305370"/>
              <a:gd name="connsiteY12" fmla="*/ 470291 h 2769872"/>
              <a:gd name="connsiteX13" fmla="*/ 108642 w 2305370"/>
              <a:gd name="connsiteY13" fmla="*/ 506505 h 2769872"/>
              <a:gd name="connsiteX14" fmla="*/ 99588 w 2305370"/>
              <a:gd name="connsiteY14" fmla="*/ 533666 h 2769872"/>
              <a:gd name="connsiteX15" fmla="*/ 72428 w 2305370"/>
              <a:gd name="connsiteY15" fmla="*/ 587987 h 2769872"/>
              <a:gd name="connsiteX16" fmla="*/ 54321 w 2305370"/>
              <a:gd name="connsiteY16" fmla="*/ 687575 h 2769872"/>
              <a:gd name="connsiteX17" fmla="*/ 45268 w 2305370"/>
              <a:gd name="connsiteY17" fmla="*/ 714735 h 2769872"/>
              <a:gd name="connsiteX18" fmla="*/ 36214 w 2305370"/>
              <a:gd name="connsiteY18" fmla="*/ 877697 h 2769872"/>
              <a:gd name="connsiteX19" fmla="*/ 27161 w 2305370"/>
              <a:gd name="connsiteY19" fmla="*/ 932018 h 2769872"/>
              <a:gd name="connsiteX20" fmla="*/ 9054 w 2305370"/>
              <a:gd name="connsiteY20" fmla="*/ 1113087 h 2769872"/>
              <a:gd name="connsiteX21" fmla="*/ 0 w 2305370"/>
              <a:gd name="connsiteY21" fmla="*/ 1285103 h 2769872"/>
              <a:gd name="connsiteX22" fmla="*/ 18107 w 2305370"/>
              <a:gd name="connsiteY22" fmla="*/ 1665349 h 2769872"/>
              <a:gd name="connsiteX23" fmla="*/ 27161 w 2305370"/>
              <a:gd name="connsiteY23" fmla="*/ 2217610 h 2769872"/>
              <a:gd name="connsiteX24" fmla="*/ 63375 w 2305370"/>
              <a:gd name="connsiteY24" fmla="*/ 2271931 h 2769872"/>
              <a:gd name="connsiteX25" fmla="*/ 81482 w 2305370"/>
              <a:gd name="connsiteY25" fmla="*/ 2317198 h 2769872"/>
              <a:gd name="connsiteX26" fmla="*/ 108642 w 2305370"/>
              <a:gd name="connsiteY26" fmla="*/ 2371519 h 2769872"/>
              <a:gd name="connsiteX27" fmla="*/ 162963 w 2305370"/>
              <a:gd name="connsiteY27" fmla="*/ 2453000 h 2769872"/>
              <a:gd name="connsiteX28" fmla="*/ 181070 w 2305370"/>
              <a:gd name="connsiteY28" fmla="*/ 2480161 h 2769872"/>
              <a:gd name="connsiteX29" fmla="*/ 235390 w 2305370"/>
              <a:gd name="connsiteY29" fmla="*/ 2525428 h 2769872"/>
              <a:gd name="connsiteX30" fmla="*/ 253497 w 2305370"/>
              <a:gd name="connsiteY30" fmla="*/ 2552588 h 2769872"/>
              <a:gd name="connsiteX31" fmla="*/ 344032 w 2305370"/>
              <a:gd name="connsiteY31" fmla="*/ 2634070 h 2769872"/>
              <a:gd name="connsiteX32" fmla="*/ 380246 w 2305370"/>
              <a:gd name="connsiteY32" fmla="*/ 2670284 h 2769872"/>
              <a:gd name="connsiteX33" fmla="*/ 416460 w 2305370"/>
              <a:gd name="connsiteY33" fmla="*/ 2688390 h 2769872"/>
              <a:gd name="connsiteX34" fmla="*/ 461727 w 2305370"/>
              <a:gd name="connsiteY34" fmla="*/ 2724604 h 2769872"/>
              <a:gd name="connsiteX35" fmla="*/ 497941 w 2305370"/>
              <a:gd name="connsiteY35" fmla="*/ 2733658 h 2769872"/>
              <a:gd name="connsiteX36" fmla="*/ 552262 w 2305370"/>
              <a:gd name="connsiteY36" fmla="*/ 2751765 h 2769872"/>
              <a:gd name="connsiteX37" fmla="*/ 579422 w 2305370"/>
              <a:gd name="connsiteY37" fmla="*/ 2760818 h 2769872"/>
              <a:gd name="connsiteX38" fmla="*/ 615636 w 2305370"/>
              <a:gd name="connsiteY38" fmla="*/ 2769872 h 2769872"/>
              <a:gd name="connsiteX39" fmla="*/ 1158844 w 2305370"/>
              <a:gd name="connsiteY39" fmla="*/ 2760818 h 2769872"/>
              <a:gd name="connsiteX40" fmla="*/ 1186004 w 2305370"/>
              <a:gd name="connsiteY40" fmla="*/ 2742711 h 2769872"/>
              <a:gd name="connsiteX41" fmla="*/ 1213165 w 2305370"/>
              <a:gd name="connsiteY41" fmla="*/ 2733658 h 2769872"/>
              <a:gd name="connsiteX42" fmla="*/ 1258432 w 2305370"/>
              <a:gd name="connsiteY42" fmla="*/ 2715551 h 2769872"/>
              <a:gd name="connsiteX43" fmla="*/ 1303699 w 2305370"/>
              <a:gd name="connsiteY43" fmla="*/ 2706497 h 2769872"/>
              <a:gd name="connsiteX44" fmla="*/ 1376127 w 2305370"/>
              <a:gd name="connsiteY44" fmla="*/ 2679337 h 2769872"/>
              <a:gd name="connsiteX45" fmla="*/ 1412341 w 2305370"/>
              <a:gd name="connsiteY45" fmla="*/ 2670284 h 2769872"/>
              <a:gd name="connsiteX46" fmla="*/ 1439501 w 2305370"/>
              <a:gd name="connsiteY46" fmla="*/ 2661230 h 2769872"/>
              <a:gd name="connsiteX47" fmla="*/ 1475715 w 2305370"/>
              <a:gd name="connsiteY47" fmla="*/ 2652177 h 2769872"/>
              <a:gd name="connsiteX48" fmla="*/ 1502876 w 2305370"/>
              <a:gd name="connsiteY48" fmla="*/ 2643123 h 2769872"/>
              <a:gd name="connsiteX49" fmla="*/ 1593410 w 2305370"/>
              <a:gd name="connsiteY49" fmla="*/ 2625016 h 2769872"/>
              <a:gd name="connsiteX50" fmla="*/ 1638678 w 2305370"/>
              <a:gd name="connsiteY50" fmla="*/ 2597856 h 2769872"/>
              <a:gd name="connsiteX51" fmla="*/ 1683945 w 2305370"/>
              <a:gd name="connsiteY51" fmla="*/ 2588802 h 2769872"/>
              <a:gd name="connsiteX52" fmla="*/ 1783533 w 2305370"/>
              <a:gd name="connsiteY52" fmla="*/ 2561642 h 2769872"/>
              <a:gd name="connsiteX53" fmla="*/ 1819747 w 2305370"/>
              <a:gd name="connsiteY53" fmla="*/ 2543535 h 2769872"/>
              <a:gd name="connsiteX54" fmla="*/ 1846907 w 2305370"/>
              <a:gd name="connsiteY54" fmla="*/ 2525428 h 2769872"/>
              <a:gd name="connsiteX55" fmla="*/ 1901228 w 2305370"/>
              <a:gd name="connsiteY55" fmla="*/ 2507321 h 2769872"/>
              <a:gd name="connsiteX56" fmla="*/ 2000816 w 2305370"/>
              <a:gd name="connsiteY56" fmla="*/ 2398680 h 2769872"/>
              <a:gd name="connsiteX57" fmla="*/ 2046084 w 2305370"/>
              <a:gd name="connsiteY57" fmla="*/ 2335305 h 2769872"/>
              <a:gd name="connsiteX58" fmla="*/ 2064190 w 2305370"/>
              <a:gd name="connsiteY58" fmla="*/ 2308145 h 2769872"/>
              <a:gd name="connsiteX59" fmla="*/ 2118511 w 2305370"/>
              <a:gd name="connsiteY59" fmla="*/ 2235717 h 2769872"/>
              <a:gd name="connsiteX60" fmla="*/ 2163779 w 2305370"/>
              <a:gd name="connsiteY60" fmla="*/ 2108969 h 2769872"/>
              <a:gd name="connsiteX61" fmla="*/ 2172832 w 2305370"/>
              <a:gd name="connsiteY61" fmla="*/ 2081808 h 2769872"/>
              <a:gd name="connsiteX62" fmla="*/ 2209046 w 2305370"/>
              <a:gd name="connsiteY62" fmla="*/ 2018434 h 2769872"/>
              <a:gd name="connsiteX63" fmla="*/ 2254313 w 2305370"/>
              <a:gd name="connsiteY63" fmla="*/ 1964113 h 2769872"/>
              <a:gd name="connsiteX64" fmla="*/ 2263367 w 2305370"/>
              <a:gd name="connsiteY64" fmla="*/ 1927899 h 2769872"/>
              <a:gd name="connsiteX65" fmla="*/ 2272420 w 2305370"/>
              <a:gd name="connsiteY65" fmla="*/ 1900739 h 2769872"/>
              <a:gd name="connsiteX66" fmla="*/ 2290527 w 2305370"/>
              <a:gd name="connsiteY66" fmla="*/ 1783044 h 2769872"/>
              <a:gd name="connsiteX67" fmla="*/ 2290527 w 2305370"/>
              <a:gd name="connsiteY67" fmla="*/ 1502387 h 2769872"/>
              <a:gd name="connsiteX68" fmla="*/ 2281474 w 2305370"/>
              <a:gd name="connsiteY68" fmla="*/ 1475226 h 2769872"/>
              <a:gd name="connsiteX69" fmla="*/ 2272420 w 2305370"/>
              <a:gd name="connsiteY69" fmla="*/ 1439012 h 2769872"/>
              <a:gd name="connsiteX70" fmla="*/ 2218099 w 2305370"/>
              <a:gd name="connsiteY70" fmla="*/ 1312264 h 2769872"/>
              <a:gd name="connsiteX71" fmla="*/ 2190939 w 2305370"/>
              <a:gd name="connsiteY71" fmla="*/ 1276050 h 2769872"/>
              <a:gd name="connsiteX72" fmla="*/ 2172832 w 2305370"/>
              <a:gd name="connsiteY72" fmla="*/ 1239836 h 2769872"/>
              <a:gd name="connsiteX73" fmla="*/ 2127565 w 2305370"/>
              <a:gd name="connsiteY73" fmla="*/ 1194569 h 2769872"/>
              <a:gd name="connsiteX74" fmla="*/ 2064190 w 2305370"/>
              <a:gd name="connsiteY74" fmla="*/ 1113087 h 2769872"/>
              <a:gd name="connsiteX75" fmla="*/ 2046084 w 2305370"/>
              <a:gd name="connsiteY75" fmla="*/ 1076874 h 2769872"/>
              <a:gd name="connsiteX76" fmla="*/ 2037030 w 2305370"/>
              <a:gd name="connsiteY76" fmla="*/ 1049713 h 2769872"/>
              <a:gd name="connsiteX77" fmla="*/ 2009870 w 2305370"/>
              <a:gd name="connsiteY77" fmla="*/ 1013499 h 2769872"/>
              <a:gd name="connsiteX78" fmla="*/ 1964602 w 2305370"/>
              <a:gd name="connsiteY78" fmla="*/ 913911 h 2769872"/>
              <a:gd name="connsiteX79" fmla="*/ 1937442 w 2305370"/>
              <a:gd name="connsiteY79" fmla="*/ 868644 h 2769872"/>
              <a:gd name="connsiteX80" fmla="*/ 1892175 w 2305370"/>
              <a:gd name="connsiteY80" fmla="*/ 778109 h 2769872"/>
              <a:gd name="connsiteX81" fmla="*/ 1865014 w 2305370"/>
              <a:gd name="connsiteY81" fmla="*/ 723788 h 2769872"/>
              <a:gd name="connsiteX82" fmla="*/ 1855961 w 2305370"/>
              <a:gd name="connsiteY82" fmla="*/ 696628 h 2769872"/>
              <a:gd name="connsiteX83" fmla="*/ 1801640 w 2305370"/>
              <a:gd name="connsiteY83" fmla="*/ 606093 h 2769872"/>
              <a:gd name="connsiteX84" fmla="*/ 1792586 w 2305370"/>
              <a:gd name="connsiteY84" fmla="*/ 578933 h 2769872"/>
              <a:gd name="connsiteX85" fmla="*/ 1756373 w 2305370"/>
              <a:gd name="connsiteY85" fmla="*/ 533666 h 2769872"/>
              <a:gd name="connsiteX86" fmla="*/ 1738266 w 2305370"/>
              <a:gd name="connsiteY86" fmla="*/ 506505 h 2769872"/>
              <a:gd name="connsiteX87" fmla="*/ 1702052 w 2305370"/>
              <a:gd name="connsiteY87" fmla="*/ 461238 h 2769872"/>
              <a:gd name="connsiteX88" fmla="*/ 1656785 w 2305370"/>
              <a:gd name="connsiteY88" fmla="*/ 388810 h 2769872"/>
              <a:gd name="connsiteX89" fmla="*/ 1647731 w 2305370"/>
              <a:gd name="connsiteY89" fmla="*/ 361650 h 2769872"/>
              <a:gd name="connsiteX90" fmla="*/ 1602464 w 2305370"/>
              <a:gd name="connsiteY90" fmla="*/ 307329 h 2769872"/>
              <a:gd name="connsiteX91" fmla="*/ 1575303 w 2305370"/>
              <a:gd name="connsiteY91" fmla="*/ 271115 h 2769872"/>
              <a:gd name="connsiteX92" fmla="*/ 1557196 w 2305370"/>
              <a:gd name="connsiteY92" fmla="*/ 234901 h 2769872"/>
              <a:gd name="connsiteX93" fmla="*/ 1520983 w 2305370"/>
              <a:gd name="connsiteY93" fmla="*/ 207741 h 2769872"/>
              <a:gd name="connsiteX94" fmla="*/ 1457608 w 2305370"/>
              <a:gd name="connsiteY94" fmla="*/ 162474 h 2769872"/>
              <a:gd name="connsiteX95" fmla="*/ 1367074 w 2305370"/>
              <a:gd name="connsiteY95" fmla="*/ 108153 h 2769872"/>
              <a:gd name="connsiteX96" fmla="*/ 1303699 w 2305370"/>
              <a:gd name="connsiteY96" fmla="*/ 99099 h 2769872"/>
              <a:gd name="connsiteX97" fmla="*/ 1249379 w 2305370"/>
              <a:gd name="connsiteY97" fmla="*/ 90046 h 2769872"/>
              <a:gd name="connsiteX98" fmla="*/ 1041149 w 2305370"/>
              <a:gd name="connsiteY98" fmla="*/ 71939 h 2769872"/>
              <a:gd name="connsiteX99" fmla="*/ 995882 w 2305370"/>
              <a:gd name="connsiteY99" fmla="*/ 62886 h 2769872"/>
              <a:gd name="connsiteX100" fmla="*/ 959668 w 2305370"/>
              <a:gd name="connsiteY100" fmla="*/ 44779 h 2769872"/>
              <a:gd name="connsiteX101" fmla="*/ 932507 w 2305370"/>
              <a:gd name="connsiteY101" fmla="*/ 35725 h 2769872"/>
              <a:gd name="connsiteX102" fmla="*/ 878186 w 2305370"/>
              <a:gd name="connsiteY102" fmla="*/ 8565 h 2769872"/>
              <a:gd name="connsiteX103" fmla="*/ 769545 w 2305370"/>
              <a:gd name="connsiteY103" fmla="*/ 8565 h 276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05370" h="2769872">
                <a:moveTo>
                  <a:pt x="769545" y="8565"/>
                </a:moveTo>
                <a:cubicBezTo>
                  <a:pt x="734840" y="13092"/>
                  <a:pt x="750338" y="0"/>
                  <a:pt x="669957" y="35725"/>
                </a:cubicBezTo>
                <a:cubicBezTo>
                  <a:pt x="652516" y="43477"/>
                  <a:pt x="615636" y="53832"/>
                  <a:pt x="615636" y="53832"/>
                </a:cubicBezTo>
                <a:cubicBezTo>
                  <a:pt x="592201" y="77267"/>
                  <a:pt x="566643" y="106376"/>
                  <a:pt x="534155" y="117206"/>
                </a:cubicBezTo>
                <a:lnTo>
                  <a:pt x="506994" y="126260"/>
                </a:lnTo>
                <a:cubicBezTo>
                  <a:pt x="494890" y="162573"/>
                  <a:pt x="504755" y="154316"/>
                  <a:pt x="461727" y="171527"/>
                </a:cubicBezTo>
                <a:cubicBezTo>
                  <a:pt x="444006" y="178616"/>
                  <a:pt x="407406" y="189634"/>
                  <a:pt x="407406" y="189634"/>
                </a:cubicBezTo>
                <a:cubicBezTo>
                  <a:pt x="398353" y="198687"/>
                  <a:pt x="390665" y="209352"/>
                  <a:pt x="380246" y="216794"/>
                </a:cubicBezTo>
                <a:cubicBezTo>
                  <a:pt x="312687" y="265050"/>
                  <a:pt x="375952" y="198908"/>
                  <a:pt x="298765" y="262062"/>
                </a:cubicBezTo>
                <a:cubicBezTo>
                  <a:pt x="278946" y="278278"/>
                  <a:pt x="265751" y="302179"/>
                  <a:pt x="244444" y="316383"/>
                </a:cubicBezTo>
                <a:cubicBezTo>
                  <a:pt x="211474" y="338362"/>
                  <a:pt x="211807" y="335576"/>
                  <a:pt x="181070" y="370703"/>
                </a:cubicBezTo>
                <a:cubicBezTo>
                  <a:pt x="159233" y="395659"/>
                  <a:pt x="148652" y="413147"/>
                  <a:pt x="135802" y="443131"/>
                </a:cubicBezTo>
                <a:cubicBezTo>
                  <a:pt x="132043" y="451902"/>
                  <a:pt x="130508" y="461520"/>
                  <a:pt x="126749" y="470291"/>
                </a:cubicBezTo>
                <a:cubicBezTo>
                  <a:pt x="121433" y="482696"/>
                  <a:pt x="113958" y="494100"/>
                  <a:pt x="108642" y="506505"/>
                </a:cubicBezTo>
                <a:cubicBezTo>
                  <a:pt x="104883" y="515277"/>
                  <a:pt x="103856" y="525130"/>
                  <a:pt x="99588" y="533666"/>
                </a:cubicBezTo>
                <a:cubicBezTo>
                  <a:pt x="73138" y="586567"/>
                  <a:pt x="87598" y="534891"/>
                  <a:pt x="72428" y="587987"/>
                </a:cubicBezTo>
                <a:cubicBezTo>
                  <a:pt x="54538" y="650601"/>
                  <a:pt x="71414" y="602110"/>
                  <a:pt x="54321" y="687575"/>
                </a:cubicBezTo>
                <a:cubicBezTo>
                  <a:pt x="52449" y="696933"/>
                  <a:pt x="48286" y="705682"/>
                  <a:pt x="45268" y="714735"/>
                </a:cubicBezTo>
                <a:cubicBezTo>
                  <a:pt x="42250" y="769056"/>
                  <a:pt x="40732" y="823480"/>
                  <a:pt x="36214" y="877697"/>
                </a:cubicBezTo>
                <a:cubicBezTo>
                  <a:pt x="34690" y="895990"/>
                  <a:pt x="28823" y="913737"/>
                  <a:pt x="27161" y="932018"/>
                </a:cubicBezTo>
                <a:cubicBezTo>
                  <a:pt x="10310" y="1117375"/>
                  <a:pt x="31646" y="1022716"/>
                  <a:pt x="9054" y="1113087"/>
                </a:cubicBezTo>
                <a:cubicBezTo>
                  <a:pt x="6036" y="1170426"/>
                  <a:pt x="0" y="1227685"/>
                  <a:pt x="0" y="1285103"/>
                </a:cubicBezTo>
                <a:cubicBezTo>
                  <a:pt x="0" y="1505109"/>
                  <a:pt x="2580" y="1510073"/>
                  <a:pt x="18107" y="1665349"/>
                </a:cubicBezTo>
                <a:cubicBezTo>
                  <a:pt x="21125" y="1849436"/>
                  <a:pt x="13459" y="2034009"/>
                  <a:pt x="27161" y="2217610"/>
                </a:cubicBezTo>
                <a:cubicBezTo>
                  <a:pt x="28781" y="2239312"/>
                  <a:pt x="52954" y="2252826"/>
                  <a:pt x="63375" y="2271931"/>
                </a:cubicBezTo>
                <a:cubicBezTo>
                  <a:pt x="71157" y="2286198"/>
                  <a:pt x="74757" y="2302403"/>
                  <a:pt x="81482" y="2317198"/>
                </a:cubicBezTo>
                <a:cubicBezTo>
                  <a:pt x="89859" y="2335628"/>
                  <a:pt x="98442" y="2354032"/>
                  <a:pt x="108642" y="2371519"/>
                </a:cubicBezTo>
                <a:cubicBezTo>
                  <a:pt x="108650" y="2371532"/>
                  <a:pt x="153905" y="2439413"/>
                  <a:pt x="162963" y="2453000"/>
                </a:cubicBezTo>
                <a:cubicBezTo>
                  <a:pt x="168999" y="2462054"/>
                  <a:pt x="172016" y="2474125"/>
                  <a:pt x="181070" y="2480161"/>
                </a:cubicBezTo>
                <a:cubicBezTo>
                  <a:pt x="207775" y="2497965"/>
                  <a:pt x="213606" y="2499288"/>
                  <a:pt x="235390" y="2525428"/>
                </a:cubicBezTo>
                <a:cubicBezTo>
                  <a:pt x="242356" y="2533787"/>
                  <a:pt x="246268" y="2544456"/>
                  <a:pt x="253497" y="2552588"/>
                </a:cubicBezTo>
                <a:cubicBezTo>
                  <a:pt x="334103" y="2643269"/>
                  <a:pt x="278131" y="2576406"/>
                  <a:pt x="344032" y="2634070"/>
                </a:cubicBezTo>
                <a:cubicBezTo>
                  <a:pt x="356880" y="2645312"/>
                  <a:pt x="366589" y="2660041"/>
                  <a:pt x="380246" y="2670284"/>
                </a:cubicBezTo>
                <a:cubicBezTo>
                  <a:pt x="391043" y="2678382"/>
                  <a:pt x="405231" y="2680904"/>
                  <a:pt x="416460" y="2688390"/>
                </a:cubicBezTo>
                <a:cubicBezTo>
                  <a:pt x="432538" y="2699109"/>
                  <a:pt x="444835" y="2715220"/>
                  <a:pt x="461727" y="2724604"/>
                </a:cubicBezTo>
                <a:cubicBezTo>
                  <a:pt x="472604" y="2730647"/>
                  <a:pt x="486023" y="2730083"/>
                  <a:pt x="497941" y="2733658"/>
                </a:cubicBezTo>
                <a:cubicBezTo>
                  <a:pt x="516222" y="2739143"/>
                  <a:pt x="534155" y="2745729"/>
                  <a:pt x="552262" y="2751765"/>
                </a:cubicBezTo>
                <a:cubicBezTo>
                  <a:pt x="561315" y="2754783"/>
                  <a:pt x="570164" y="2758503"/>
                  <a:pt x="579422" y="2760818"/>
                </a:cubicBezTo>
                <a:lnTo>
                  <a:pt x="615636" y="2769872"/>
                </a:lnTo>
                <a:cubicBezTo>
                  <a:pt x="796705" y="2766854"/>
                  <a:pt x="977955" y="2769432"/>
                  <a:pt x="1158844" y="2760818"/>
                </a:cubicBezTo>
                <a:cubicBezTo>
                  <a:pt x="1169712" y="2760300"/>
                  <a:pt x="1176272" y="2747577"/>
                  <a:pt x="1186004" y="2742711"/>
                </a:cubicBezTo>
                <a:cubicBezTo>
                  <a:pt x="1194540" y="2738443"/>
                  <a:pt x="1204229" y="2737009"/>
                  <a:pt x="1213165" y="2733658"/>
                </a:cubicBezTo>
                <a:cubicBezTo>
                  <a:pt x="1228382" y="2727952"/>
                  <a:pt x="1242866" y="2720221"/>
                  <a:pt x="1258432" y="2715551"/>
                </a:cubicBezTo>
                <a:cubicBezTo>
                  <a:pt x="1273171" y="2711129"/>
                  <a:pt x="1288771" y="2710229"/>
                  <a:pt x="1303699" y="2706497"/>
                </a:cubicBezTo>
                <a:cubicBezTo>
                  <a:pt x="1329142" y="2700136"/>
                  <a:pt x="1351179" y="2687653"/>
                  <a:pt x="1376127" y="2679337"/>
                </a:cubicBezTo>
                <a:cubicBezTo>
                  <a:pt x="1387931" y="2675402"/>
                  <a:pt x="1400377" y="2673702"/>
                  <a:pt x="1412341" y="2670284"/>
                </a:cubicBezTo>
                <a:cubicBezTo>
                  <a:pt x="1421517" y="2667662"/>
                  <a:pt x="1430325" y="2663852"/>
                  <a:pt x="1439501" y="2661230"/>
                </a:cubicBezTo>
                <a:cubicBezTo>
                  <a:pt x="1451465" y="2657812"/>
                  <a:pt x="1463751" y="2655595"/>
                  <a:pt x="1475715" y="2652177"/>
                </a:cubicBezTo>
                <a:cubicBezTo>
                  <a:pt x="1484891" y="2649555"/>
                  <a:pt x="1493577" y="2645269"/>
                  <a:pt x="1502876" y="2643123"/>
                </a:cubicBezTo>
                <a:cubicBezTo>
                  <a:pt x="1532863" y="2636203"/>
                  <a:pt x="1593410" y="2625016"/>
                  <a:pt x="1593410" y="2625016"/>
                </a:cubicBezTo>
                <a:cubicBezTo>
                  <a:pt x="1608499" y="2615963"/>
                  <a:pt x="1622340" y="2604391"/>
                  <a:pt x="1638678" y="2597856"/>
                </a:cubicBezTo>
                <a:cubicBezTo>
                  <a:pt x="1652965" y="2592141"/>
                  <a:pt x="1668951" y="2592262"/>
                  <a:pt x="1683945" y="2588802"/>
                </a:cubicBezTo>
                <a:cubicBezTo>
                  <a:pt x="1693939" y="2586496"/>
                  <a:pt x="1760256" y="2571618"/>
                  <a:pt x="1783533" y="2561642"/>
                </a:cubicBezTo>
                <a:cubicBezTo>
                  <a:pt x="1795938" y="2556326"/>
                  <a:pt x="1808029" y="2550231"/>
                  <a:pt x="1819747" y="2543535"/>
                </a:cubicBezTo>
                <a:cubicBezTo>
                  <a:pt x="1829194" y="2538137"/>
                  <a:pt x="1836964" y="2529847"/>
                  <a:pt x="1846907" y="2525428"/>
                </a:cubicBezTo>
                <a:cubicBezTo>
                  <a:pt x="1864348" y="2517676"/>
                  <a:pt x="1883121" y="2513357"/>
                  <a:pt x="1901228" y="2507321"/>
                </a:cubicBezTo>
                <a:cubicBezTo>
                  <a:pt x="1980453" y="2408291"/>
                  <a:pt x="1941500" y="2438225"/>
                  <a:pt x="2000816" y="2398680"/>
                </a:cubicBezTo>
                <a:cubicBezTo>
                  <a:pt x="2043492" y="2334664"/>
                  <a:pt x="1989930" y="2413921"/>
                  <a:pt x="2046084" y="2335305"/>
                </a:cubicBezTo>
                <a:cubicBezTo>
                  <a:pt x="2052408" y="2326451"/>
                  <a:pt x="2057224" y="2316504"/>
                  <a:pt x="2064190" y="2308145"/>
                </a:cubicBezTo>
                <a:cubicBezTo>
                  <a:pt x="2103466" y="2261014"/>
                  <a:pt x="2085214" y="2302311"/>
                  <a:pt x="2118511" y="2235717"/>
                </a:cubicBezTo>
                <a:cubicBezTo>
                  <a:pt x="2132881" y="2206977"/>
                  <a:pt x="2156794" y="2129923"/>
                  <a:pt x="2163779" y="2108969"/>
                </a:cubicBezTo>
                <a:cubicBezTo>
                  <a:pt x="2166797" y="2099915"/>
                  <a:pt x="2168564" y="2090344"/>
                  <a:pt x="2172832" y="2081808"/>
                </a:cubicBezTo>
                <a:cubicBezTo>
                  <a:pt x="2183901" y="2059669"/>
                  <a:pt x="2193049" y="2037630"/>
                  <a:pt x="2209046" y="2018434"/>
                </a:cubicBezTo>
                <a:cubicBezTo>
                  <a:pt x="2267132" y="1948731"/>
                  <a:pt x="2209360" y="2031544"/>
                  <a:pt x="2254313" y="1964113"/>
                </a:cubicBezTo>
                <a:cubicBezTo>
                  <a:pt x="2257331" y="1952042"/>
                  <a:pt x="2259949" y="1939863"/>
                  <a:pt x="2263367" y="1927899"/>
                </a:cubicBezTo>
                <a:cubicBezTo>
                  <a:pt x="2265989" y="1918723"/>
                  <a:pt x="2270851" y="1910152"/>
                  <a:pt x="2272420" y="1900739"/>
                </a:cubicBezTo>
                <a:cubicBezTo>
                  <a:pt x="2298490" y="1744321"/>
                  <a:pt x="2267724" y="1874259"/>
                  <a:pt x="2290527" y="1783044"/>
                </a:cubicBezTo>
                <a:cubicBezTo>
                  <a:pt x="2305051" y="1652340"/>
                  <a:pt x="2305370" y="1687929"/>
                  <a:pt x="2290527" y="1502387"/>
                </a:cubicBezTo>
                <a:cubicBezTo>
                  <a:pt x="2289766" y="1492874"/>
                  <a:pt x="2284096" y="1484402"/>
                  <a:pt x="2281474" y="1475226"/>
                </a:cubicBezTo>
                <a:cubicBezTo>
                  <a:pt x="2278056" y="1463262"/>
                  <a:pt x="2275995" y="1450930"/>
                  <a:pt x="2272420" y="1439012"/>
                </a:cubicBezTo>
                <a:cubicBezTo>
                  <a:pt x="2260765" y="1400161"/>
                  <a:pt x="2241654" y="1343671"/>
                  <a:pt x="2218099" y="1312264"/>
                </a:cubicBezTo>
                <a:cubicBezTo>
                  <a:pt x="2209046" y="1300193"/>
                  <a:pt x="2198936" y="1288846"/>
                  <a:pt x="2190939" y="1276050"/>
                </a:cubicBezTo>
                <a:cubicBezTo>
                  <a:pt x="2183786" y="1264605"/>
                  <a:pt x="2181118" y="1250489"/>
                  <a:pt x="2172832" y="1239836"/>
                </a:cubicBezTo>
                <a:cubicBezTo>
                  <a:pt x="2159731" y="1222992"/>
                  <a:pt x="2141078" y="1211085"/>
                  <a:pt x="2127565" y="1194569"/>
                </a:cubicBezTo>
                <a:cubicBezTo>
                  <a:pt x="2030104" y="1075450"/>
                  <a:pt x="2138596" y="1187493"/>
                  <a:pt x="2064190" y="1113087"/>
                </a:cubicBezTo>
                <a:cubicBezTo>
                  <a:pt x="2058155" y="1101016"/>
                  <a:pt x="2051400" y="1089279"/>
                  <a:pt x="2046084" y="1076874"/>
                </a:cubicBezTo>
                <a:cubicBezTo>
                  <a:pt x="2042325" y="1068102"/>
                  <a:pt x="2041765" y="1057999"/>
                  <a:pt x="2037030" y="1049713"/>
                </a:cubicBezTo>
                <a:cubicBezTo>
                  <a:pt x="2029544" y="1036612"/>
                  <a:pt x="2018923" y="1025570"/>
                  <a:pt x="2009870" y="1013499"/>
                </a:cubicBezTo>
                <a:cubicBezTo>
                  <a:pt x="1995858" y="971467"/>
                  <a:pt x="1994962" y="964511"/>
                  <a:pt x="1964602" y="913911"/>
                </a:cubicBezTo>
                <a:cubicBezTo>
                  <a:pt x="1955549" y="898822"/>
                  <a:pt x="1944723" y="884663"/>
                  <a:pt x="1937442" y="868644"/>
                </a:cubicBezTo>
                <a:cubicBezTo>
                  <a:pt x="1893445" y="771850"/>
                  <a:pt x="1947482" y="851854"/>
                  <a:pt x="1892175" y="778109"/>
                </a:cubicBezTo>
                <a:cubicBezTo>
                  <a:pt x="1869415" y="709835"/>
                  <a:pt x="1900118" y="793997"/>
                  <a:pt x="1865014" y="723788"/>
                </a:cubicBezTo>
                <a:cubicBezTo>
                  <a:pt x="1860746" y="715252"/>
                  <a:pt x="1860485" y="705030"/>
                  <a:pt x="1855961" y="696628"/>
                </a:cubicBezTo>
                <a:cubicBezTo>
                  <a:pt x="1839276" y="665641"/>
                  <a:pt x="1812770" y="639480"/>
                  <a:pt x="1801640" y="606093"/>
                </a:cubicBezTo>
                <a:cubicBezTo>
                  <a:pt x="1798622" y="597040"/>
                  <a:pt x="1797644" y="587026"/>
                  <a:pt x="1792586" y="578933"/>
                </a:cubicBezTo>
                <a:cubicBezTo>
                  <a:pt x="1782345" y="562547"/>
                  <a:pt x="1767967" y="549125"/>
                  <a:pt x="1756373" y="533666"/>
                </a:cubicBezTo>
                <a:cubicBezTo>
                  <a:pt x="1749844" y="524961"/>
                  <a:pt x="1744795" y="515210"/>
                  <a:pt x="1738266" y="506505"/>
                </a:cubicBezTo>
                <a:cubicBezTo>
                  <a:pt x="1726672" y="491046"/>
                  <a:pt x="1714123" y="476327"/>
                  <a:pt x="1702052" y="461238"/>
                </a:cubicBezTo>
                <a:cubicBezTo>
                  <a:pt x="1655339" y="321099"/>
                  <a:pt x="1714172" y="460543"/>
                  <a:pt x="1656785" y="388810"/>
                </a:cubicBezTo>
                <a:cubicBezTo>
                  <a:pt x="1650823" y="381358"/>
                  <a:pt x="1651999" y="370186"/>
                  <a:pt x="1647731" y="361650"/>
                </a:cubicBezTo>
                <a:cubicBezTo>
                  <a:pt x="1631722" y="329632"/>
                  <a:pt x="1626493" y="335363"/>
                  <a:pt x="1602464" y="307329"/>
                </a:cubicBezTo>
                <a:cubicBezTo>
                  <a:pt x="1592644" y="295872"/>
                  <a:pt x="1583300" y="283911"/>
                  <a:pt x="1575303" y="271115"/>
                </a:cubicBezTo>
                <a:cubicBezTo>
                  <a:pt x="1568150" y="259670"/>
                  <a:pt x="1565979" y="245148"/>
                  <a:pt x="1557196" y="234901"/>
                </a:cubicBezTo>
                <a:cubicBezTo>
                  <a:pt x="1547376" y="223445"/>
                  <a:pt x="1532338" y="217677"/>
                  <a:pt x="1520983" y="207741"/>
                </a:cubicBezTo>
                <a:cubicBezTo>
                  <a:pt x="1468107" y="161475"/>
                  <a:pt x="1506506" y="178772"/>
                  <a:pt x="1457608" y="162474"/>
                </a:cubicBezTo>
                <a:cubicBezTo>
                  <a:pt x="1443856" y="153306"/>
                  <a:pt x="1390628" y="114577"/>
                  <a:pt x="1367074" y="108153"/>
                </a:cubicBezTo>
                <a:cubicBezTo>
                  <a:pt x="1346486" y="102538"/>
                  <a:pt x="1324790" y="102344"/>
                  <a:pt x="1303699" y="99099"/>
                </a:cubicBezTo>
                <a:cubicBezTo>
                  <a:pt x="1285556" y="96308"/>
                  <a:pt x="1267486" y="93064"/>
                  <a:pt x="1249379" y="90046"/>
                </a:cubicBezTo>
                <a:cubicBezTo>
                  <a:pt x="1161324" y="60693"/>
                  <a:pt x="1254318" y="88992"/>
                  <a:pt x="1041149" y="71939"/>
                </a:cubicBezTo>
                <a:cubicBezTo>
                  <a:pt x="1025810" y="70712"/>
                  <a:pt x="1010971" y="65904"/>
                  <a:pt x="995882" y="62886"/>
                </a:cubicBezTo>
                <a:cubicBezTo>
                  <a:pt x="983811" y="56850"/>
                  <a:pt x="972073" y="50095"/>
                  <a:pt x="959668" y="44779"/>
                </a:cubicBezTo>
                <a:cubicBezTo>
                  <a:pt x="950896" y="41020"/>
                  <a:pt x="941043" y="39993"/>
                  <a:pt x="932507" y="35725"/>
                </a:cubicBezTo>
                <a:cubicBezTo>
                  <a:pt x="862312" y="627"/>
                  <a:pt x="946450" y="31318"/>
                  <a:pt x="878186" y="8565"/>
                </a:cubicBezTo>
                <a:cubicBezTo>
                  <a:pt x="801524" y="18147"/>
                  <a:pt x="804250" y="4038"/>
                  <a:pt x="769545" y="8565"/>
                </a:cubicBezTo>
                <a:close/>
              </a:path>
            </a:pathLst>
          </a:custGeom>
          <a:noFill/>
          <a:ln w="38100"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5801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注意</a:t>
            </a:r>
            <a:r>
              <a:rPr lang="en-US" altLang="zh-CN" sz="2400" i="1" dirty="0">
                <a:solidFill>
                  <a:srgbClr val="C00000"/>
                </a:solidFill>
                <a:latin typeface="+mj-lt"/>
                <a:ea typeface="黑体" pitchFamily="2" charset="-122"/>
              </a:rPr>
              <a:t>:</a:t>
            </a:r>
            <a:r>
              <a:rPr lang="zh-CN" altLang="en-US" sz="2400" dirty="0">
                <a:latin typeface="+mj-lt"/>
                <a:ea typeface="黑体" pitchFamily="2" charset="-122"/>
              </a:rPr>
              <a:t>通过割的净流可能包括顶点间的负网络流。但割的容量完全由非负值组成。换句话说，</a:t>
            </a:r>
            <a:r>
              <a:rPr lang="zh-CN" altLang="en-US" sz="2400" dirty="0">
                <a:solidFill>
                  <a:srgbClr val="FF0000"/>
                </a:solidFill>
                <a:latin typeface="+mj-lt"/>
                <a:ea typeface="黑体" pitchFamily="2" charset="-122"/>
              </a:rPr>
              <a:t>穿过割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的净流由双向的正网络流组成。</a:t>
            </a:r>
            <a:r>
              <a:rPr lang="zh-CN" altLang="en-US" sz="2400" dirty="0">
                <a:latin typeface="+mj-lt"/>
                <a:ea typeface="黑体" pitchFamily="2" charset="-122"/>
              </a:rPr>
              <a:t>在加上从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的正网络流的同时，减去从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的正网络流。另一方面，</a:t>
            </a:r>
            <a:r>
              <a:rPr lang="zh-CN" altLang="en-US" sz="2400" dirty="0">
                <a:solidFill>
                  <a:srgbClr val="FF0000"/>
                </a:solidFill>
                <a:latin typeface="+mj-lt"/>
                <a:ea typeface="黑体" pitchFamily="2" charset="-122"/>
              </a:rPr>
              <a:t>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的容量仅仅由</a:t>
            </a:r>
            <a:r>
              <a:rPr lang="en-US" altLang="zh-CN" sz="2400" dirty="0">
                <a:solidFill>
                  <a:srgbClr val="FF0000"/>
                </a:solidFill>
                <a:latin typeface="+mj-lt"/>
                <a:ea typeface="黑体" pitchFamily="2" charset="-122"/>
              </a:rPr>
              <a:t>S</a:t>
            </a:r>
            <a:r>
              <a:rPr lang="zh-CN" altLang="en-US" sz="2400" dirty="0">
                <a:solidFill>
                  <a:srgbClr val="FF0000"/>
                </a:solidFill>
                <a:latin typeface="+mj-lt"/>
                <a:ea typeface="黑体" pitchFamily="2" charset="-122"/>
              </a:rPr>
              <a:t>到</a:t>
            </a:r>
            <a:r>
              <a:rPr lang="en-US" altLang="zh-CN" sz="2400" i="1" dirty="0">
                <a:solidFill>
                  <a:srgbClr val="FF0000"/>
                </a:solidFill>
                <a:latin typeface="+mj-lt"/>
                <a:ea typeface="黑体" pitchFamily="2" charset="-122"/>
              </a:rPr>
              <a:t>T</a:t>
            </a:r>
            <a:r>
              <a:rPr lang="zh-CN" altLang="en-US" sz="2400" dirty="0">
                <a:solidFill>
                  <a:srgbClr val="FF0000"/>
                </a:solidFill>
                <a:latin typeface="+mj-lt"/>
                <a:ea typeface="黑体" pitchFamily="2" charset="-122"/>
              </a:rPr>
              <a:t>的边计算而得</a:t>
            </a:r>
            <a:r>
              <a:rPr lang="zh-CN" altLang="en-US" sz="2400" dirty="0">
                <a:latin typeface="+mj-lt"/>
                <a:ea typeface="黑体" pitchFamily="2" charset="-122"/>
              </a:rPr>
              <a:t>。从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的边在计算</a:t>
            </a:r>
            <a:r>
              <a:rPr lang="en-US" altLang="zh-CN" sz="2400" i="1" dirty="0">
                <a:latin typeface="+mj-lt"/>
                <a:ea typeface="黑体" pitchFamily="2" charset="-122"/>
              </a:rPr>
              <a:t>c(S,T)</a:t>
            </a:r>
            <a:r>
              <a:rPr lang="zh-CN" altLang="en-US" sz="2400" dirty="0">
                <a:latin typeface="+mj-lt"/>
                <a:ea typeface="黑体" pitchFamily="2" charset="-122"/>
              </a:rPr>
              <a:t>时是不包括在内的。下面引理说明，流经任意割的净流是相同的，且与流的值相等</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5" name="TextBox 4"/>
          <p:cNvSpPr txBox="1"/>
          <p:nvPr/>
        </p:nvSpPr>
        <p:spPr>
          <a:xfrm>
            <a:off x="4953000" y="4495800"/>
            <a:ext cx="4191000"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f(v1,v3)+f(v2,v4)-</a:t>
            </a:r>
            <a:r>
              <a:rPr lang="en-US" altLang="zh-CN" sz="2400" i="1" dirty="0"/>
              <a:t>f(v3,v2)</a:t>
            </a:r>
            <a:r>
              <a:rPr lang="en-US" altLang="zh-CN" sz="2400" i="1" dirty="0">
                <a:latin typeface="+mj-lt"/>
              </a:rPr>
              <a:t>=4+4-4=4</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grpSp>
        <p:nvGrpSpPr>
          <p:cNvPr id="6" name="Group 93"/>
          <p:cNvGrpSpPr>
            <a:grpSpLocks/>
          </p:cNvGrpSpPr>
          <p:nvPr/>
        </p:nvGrpSpPr>
        <p:grpSpPr bwMode="auto">
          <a:xfrm>
            <a:off x="265377" y="3962400"/>
            <a:ext cx="4114800" cy="2514600"/>
            <a:chOff x="2928" y="1200"/>
            <a:chExt cx="2592" cy="1584"/>
          </a:xfrm>
        </p:grpSpPr>
        <p:sp>
          <p:nvSpPr>
            <p:cNvPr id="7"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8" name="Group 92"/>
            <p:cNvGrpSpPr>
              <a:grpSpLocks/>
            </p:cNvGrpSpPr>
            <p:nvPr/>
          </p:nvGrpSpPr>
          <p:grpSpPr bwMode="auto">
            <a:xfrm>
              <a:off x="2928" y="1200"/>
              <a:ext cx="2592" cy="1584"/>
              <a:chOff x="2928" y="1200"/>
              <a:chExt cx="2592" cy="1584"/>
            </a:xfrm>
          </p:grpSpPr>
          <p:sp>
            <p:nvSpPr>
              <p:cNvPr id="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1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6"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7"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8"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9"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30"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31"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2"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3"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56274" y="4039737"/>
            <a:ext cx="2336252" cy="2497722"/>
          </a:xfrm>
          <a:custGeom>
            <a:avLst/>
            <a:gdLst>
              <a:gd name="connsiteX0" fmla="*/ 139727 w 2336252"/>
              <a:gd name="connsiteY0" fmla="*/ 286603 h 2497722"/>
              <a:gd name="connsiteX1" fmla="*/ 160199 w 2336252"/>
              <a:gd name="connsiteY1" fmla="*/ 238836 h 2497722"/>
              <a:gd name="connsiteX2" fmla="*/ 180670 w 2336252"/>
              <a:gd name="connsiteY2" fmla="*/ 232012 h 2497722"/>
              <a:gd name="connsiteX3" fmla="*/ 214790 w 2336252"/>
              <a:gd name="connsiteY3" fmla="*/ 197893 h 2497722"/>
              <a:gd name="connsiteX4" fmla="*/ 235261 w 2336252"/>
              <a:gd name="connsiteY4" fmla="*/ 191069 h 2497722"/>
              <a:gd name="connsiteX5" fmla="*/ 289852 w 2336252"/>
              <a:gd name="connsiteY5" fmla="*/ 170597 h 2497722"/>
              <a:gd name="connsiteX6" fmla="*/ 337619 w 2336252"/>
              <a:gd name="connsiteY6" fmla="*/ 136478 h 2497722"/>
              <a:gd name="connsiteX7" fmla="*/ 358091 w 2336252"/>
              <a:gd name="connsiteY7" fmla="*/ 129654 h 2497722"/>
              <a:gd name="connsiteX8" fmla="*/ 399034 w 2336252"/>
              <a:gd name="connsiteY8" fmla="*/ 109182 h 2497722"/>
              <a:gd name="connsiteX9" fmla="*/ 419506 w 2336252"/>
              <a:gd name="connsiteY9" fmla="*/ 95535 h 2497722"/>
              <a:gd name="connsiteX10" fmla="*/ 439978 w 2336252"/>
              <a:gd name="connsiteY10" fmla="*/ 88711 h 2497722"/>
              <a:gd name="connsiteX11" fmla="*/ 474097 w 2336252"/>
              <a:gd name="connsiteY11" fmla="*/ 75063 h 2497722"/>
              <a:gd name="connsiteX12" fmla="*/ 508216 w 2336252"/>
              <a:gd name="connsiteY12" fmla="*/ 68239 h 2497722"/>
              <a:gd name="connsiteX13" fmla="*/ 583279 w 2336252"/>
              <a:gd name="connsiteY13" fmla="*/ 54591 h 2497722"/>
              <a:gd name="connsiteX14" fmla="*/ 740228 w 2336252"/>
              <a:gd name="connsiteY14" fmla="*/ 13648 h 2497722"/>
              <a:gd name="connsiteX15" fmla="*/ 863058 w 2336252"/>
              <a:gd name="connsiteY15" fmla="*/ 0 h 2497722"/>
              <a:gd name="connsiteX16" fmla="*/ 1449912 w 2336252"/>
              <a:gd name="connsiteY16" fmla="*/ 6824 h 2497722"/>
              <a:gd name="connsiteX17" fmla="*/ 1511327 w 2336252"/>
              <a:gd name="connsiteY17" fmla="*/ 20472 h 2497722"/>
              <a:gd name="connsiteX18" fmla="*/ 1572742 w 2336252"/>
              <a:gd name="connsiteY18" fmla="*/ 27296 h 2497722"/>
              <a:gd name="connsiteX19" fmla="*/ 1613685 w 2336252"/>
              <a:gd name="connsiteY19" fmla="*/ 40944 h 2497722"/>
              <a:gd name="connsiteX20" fmla="*/ 1722867 w 2336252"/>
              <a:gd name="connsiteY20" fmla="*/ 54591 h 2497722"/>
              <a:gd name="connsiteX21" fmla="*/ 1743339 w 2336252"/>
              <a:gd name="connsiteY21" fmla="*/ 75063 h 2497722"/>
              <a:gd name="connsiteX22" fmla="*/ 1770634 w 2336252"/>
              <a:gd name="connsiteY22" fmla="*/ 81887 h 2497722"/>
              <a:gd name="connsiteX23" fmla="*/ 1777458 w 2336252"/>
              <a:gd name="connsiteY23" fmla="*/ 109182 h 2497722"/>
              <a:gd name="connsiteX24" fmla="*/ 1811578 w 2336252"/>
              <a:gd name="connsiteY24" fmla="*/ 122830 h 2497722"/>
              <a:gd name="connsiteX25" fmla="*/ 1825225 w 2336252"/>
              <a:gd name="connsiteY25" fmla="*/ 143302 h 2497722"/>
              <a:gd name="connsiteX26" fmla="*/ 1852521 w 2336252"/>
              <a:gd name="connsiteY26" fmla="*/ 163773 h 2497722"/>
              <a:gd name="connsiteX27" fmla="*/ 1893464 w 2336252"/>
              <a:gd name="connsiteY27" fmla="*/ 204717 h 2497722"/>
              <a:gd name="connsiteX28" fmla="*/ 1913936 w 2336252"/>
              <a:gd name="connsiteY28" fmla="*/ 238836 h 2497722"/>
              <a:gd name="connsiteX29" fmla="*/ 1961703 w 2336252"/>
              <a:gd name="connsiteY29" fmla="*/ 286603 h 2497722"/>
              <a:gd name="connsiteX30" fmla="*/ 1995822 w 2336252"/>
              <a:gd name="connsiteY30" fmla="*/ 320723 h 2497722"/>
              <a:gd name="connsiteX31" fmla="*/ 2043590 w 2336252"/>
              <a:gd name="connsiteY31" fmla="*/ 361666 h 2497722"/>
              <a:gd name="connsiteX32" fmla="*/ 2077709 w 2336252"/>
              <a:gd name="connsiteY32" fmla="*/ 395785 h 2497722"/>
              <a:gd name="connsiteX33" fmla="*/ 2084533 w 2336252"/>
              <a:gd name="connsiteY33" fmla="*/ 416257 h 2497722"/>
              <a:gd name="connsiteX34" fmla="*/ 2118652 w 2336252"/>
              <a:gd name="connsiteY34" fmla="*/ 450376 h 2497722"/>
              <a:gd name="connsiteX35" fmla="*/ 2139124 w 2336252"/>
              <a:gd name="connsiteY35" fmla="*/ 477672 h 2497722"/>
              <a:gd name="connsiteX36" fmla="*/ 2159596 w 2336252"/>
              <a:gd name="connsiteY36" fmla="*/ 498144 h 2497722"/>
              <a:gd name="connsiteX37" fmla="*/ 2186891 w 2336252"/>
              <a:gd name="connsiteY37" fmla="*/ 552735 h 2497722"/>
              <a:gd name="connsiteX38" fmla="*/ 2221010 w 2336252"/>
              <a:gd name="connsiteY38" fmla="*/ 600502 h 2497722"/>
              <a:gd name="connsiteX39" fmla="*/ 2241482 w 2336252"/>
              <a:gd name="connsiteY39" fmla="*/ 620973 h 2497722"/>
              <a:gd name="connsiteX40" fmla="*/ 2261954 w 2336252"/>
              <a:gd name="connsiteY40" fmla="*/ 675564 h 2497722"/>
              <a:gd name="connsiteX41" fmla="*/ 2268778 w 2336252"/>
              <a:gd name="connsiteY41" fmla="*/ 709684 h 2497722"/>
              <a:gd name="connsiteX42" fmla="*/ 2282425 w 2336252"/>
              <a:gd name="connsiteY42" fmla="*/ 750627 h 2497722"/>
              <a:gd name="connsiteX43" fmla="*/ 2302897 w 2336252"/>
              <a:gd name="connsiteY43" fmla="*/ 825690 h 2497722"/>
              <a:gd name="connsiteX44" fmla="*/ 2309721 w 2336252"/>
              <a:gd name="connsiteY44" fmla="*/ 887105 h 2497722"/>
              <a:gd name="connsiteX45" fmla="*/ 2330193 w 2336252"/>
              <a:gd name="connsiteY45" fmla="*/ 1016759 h 2497722"/>
              <a:gd name="connsiteX46" fmla="*/ 2323369 w 2336252"/>
              <a:gd name="connsiteY46" fmla="*/ 1467135 h 2497722"/>
              <a:gd name="connsiteX47" fmla="*/ 2296073 w 2336252"/>
              <a:gd name="connsiteY47" fmla="*/ 1617260 h 2497722"/>
              <a:gd name="connsiteX48" fmla="*/ 2275602 w 2336252"/>
              <a:gd name="connsiteY48" fmla="*/ 1712794 h 2497722"/>
              <a:gd name="connsiteX49" fmla="*/ 2268778 w 2336252"/>
              <a:gd name="connsiteY49" fmla="*/ 1746914 h 2497722"/>
              <a:gd name="connsiteX50" fmla="*/ 2221010 w 2336252"/>
              <a:gd name="connsiteY50" fmla="*/ 1815153 h 2497722"/>
              <a:gd name="connsiteX51" fmla="*/ 2186891 w 2336252"/>
              <a:gd name="connsiteY51" fmla="*/ 1883391 h 2497722"/>
              <a:gd name="connsiteX52" fmla="*/ 2159596 w 2336252"/>
              <a:gd name="connsiteY52" fmla="*/ 1937982 h 2497722"/>
              <a:gd name="connsiteX53" fmla="*/ 2125476 w 2336252"/>
              <a:gd name="connsiteY53" fmla="*/ 1978926 h 2497722"/>
              <a:gd name="connsiteX54" fmla="*/ 2070885 w 2336252"/>
              <a:gd name="connsiteY54" fmla="*/ 2060812 h 2497722"/>
              <a:gd name="connsiteX55" fmla="*/ 2029942 w 2336252"/>
              <a:gd name="connsiteY55" fmla="*/ 2101756 h 2497722"/>
              <a:gd name="connsiteX56" fmla="*/ 2016294 w 2336252"/>
              <a:gd name="connsiteY56" fmla="*/ 2129051 h 2497722"/>
              <a:gd name="connsiteX57" fmla="*/ 1988999 w 2336252"/>
              <a:gd name="connsiteY57" fmla="*/ 2156347 h 2497722"/>
              <a:gd name="connsiteX58" fmla="*/ 1941231 w 2336252"/>
              <a:gd name="connsiteY58" fmla="*/ 2217762 h 2497722"/>
              <a:gd name="connsiteX59" fmla="*/ 1920760 w 2336252"/>
              <a:gd name="connsiteY59" fmla="*/ 2231409 h 2497722"/>
              <a:gd name="connsiteX60" fmla="*/ 1907112 w 2336252"/>
              <a:gd name="connsiteY60" fmla="*/ 2251881 h 2497722"/>
              <a:gd name="connsiteX61" fmla="*/ 1886640 w 2336252"/>
              <a:gd name="connsiteY61" fmla="*/ 2258705 h 2497722"/>
              <a:gd name="connsiteX62" fmla="*/ 1879816 w 2336252"/>
              <a:gd name="connsiteY62" fmla="*/ 2279176 h 2497722"/>
              <a:gd name="connsiteX63" fmla="*/ 1845697 w 2336252"/>
              <a:gd name="connsiteY63" fmla="*/ 2306472 h 2497722"/>
              <a:gd name="connsiteX64" fmla="*/ 1832049 w 2336252"/>
              <a:gd name="connsiteY64" fmla="*/ 2326944 h 2497722"/>
              <a:gd name="connsiteX65" fmla="*/ 1825225 w 2336252"/>
              <a:gd name="connsiteY65" fmla="*/ 2354239 h 2497722"/>
              <a:gd name="connsiteX66" fmla="*/ 1763810 w 2336252"/>
              <a:gd name="connsiteY66" fmla="*/ 2388359 h 2497722"/>
              <a:gd name="connsiteX67" fmla="*/ 1750163 w 2336252"/>
              <a:gd name="connsiteY67" fmla="*/ 2408830 h 2497722"/>
              <a:gd name="connsiteX68" fmla="*/ 1709219 w 2336252"/>
              <a:gd name="connsiteY68" fmla="*/ 2422478 h 2497722"/>
              <a:gd name="connsiteX69" fmla="*/ 1606861 w 2336252"/>
              <a:gd name="connsiteY69" fmla="*/ 2456597 h 2497722"/>
              <a:gd name="connsiteX70" fmla="*/ 1497679 w 2336252"/>
              <a:gd name="connsiteY70" fmla="*/ 2477069 h 2497722"/>
              <a:gd name="connsiteX71" fmla="*/ 1449912 w 2336252"/>
              <a:gd name="connsiteY71" fmla="*/ 2497541 h 2497722"/>
              <a:gd name="connsiteX72" fmla="*/ 1313434 w 2336252"/>
              <a:gd name="connsiteY72" fmla="*/ 2483893 h 2497722"/>
              <a:gd name="connsiteX73" fmla="*/ 1279315 w 2336252"/>
              <a:gd name="connsiteY73" fmla="*/ 2470245 h 2497722"/>
              <a:gd name="connsiteX74" fmla="*/ 1231548 w 2336252"/>
              <a:gd name="connsiteY74" fmla="*/ 2449773 h 2497722"/>
              <a:gd name="connsiteX75" fmla="*/ 1183781 w 2336252"/>
              <a:gd name="connsiteY75" fmla="*/ 2436126 h 2497722"/>
              <a:gd name="connsiteX76" fmla="*/ 1149661 w 2336252"/>
              <a:gd name="connsiteY76" fmla="*/ 2422478 h 2497722"/>
              <a:gd name="connsiteX77" fmla="*/ 1129190 w 2336252"/>
              <a:gd name="connsiteY77" fmla="*/ 2415654 h 2497722"/>
              <a:gd name="connsiteX78" fmla="*/ 1060951 w 2336252"/>
              <a:gd name="connsiteY78" fmla="*/ 2374711 h 2497722"/>
              <a:gd name="connsiteX79" fmla="*/ 1026831 w 2336252"/>
              <a:gd name="connsiteY79" fmla="*/ 2347415 h 2497722"/>
              <a:gd name="connsiteX80" fmla="*/ 951769 w 2336252"/>
              <a:gd name="connsiteY80" fmla="*/ 2306472 h 2497722"/>
              <a:gd name="connsiteX81" fmla="*/ 931297 w 2336252"/>
              <a:gd name="connsiteY81" fmla="*/ 2286000 h 2497722"/>
              <a:gd name="connsiteX82" fmla="*/ 910825 w 2336252"/>
              <a:gd name="connsiteY82" fmla="*/ 2272353 h 2497722"/>
              <a:gd name="connsiteX83" fmla="*/ 842587 w 2336252"/>
              <a:gd name="connsiteY83" fmla="*/ 2238233 h 2497722"/>
              <a:gd name="connsiteX84" fmla="*/ 794819 w 2336252"/>
              <a:gd name="connsiteY84" fmla="*/ 2197290 h 2497722"/>
              <a:gd name="connsiteX85" fmla="*/ 774348 w 2336252"/>
              <a:gd name="connsiteY85" fmla="*/ 2183642 h 2497722"/>
              <a:gd name="connsiteX86" fmla="*/ 747052 w 2336252"/>
              <a:gd name="connsiteY86" fmla="*/ 2156347 h 2497722"/>
              <a:gd name="connsiteX87" fmla="*/ 706109 w 2336252"/>
              <a:gd name="connsiteY87" fmla="*/ 2129051 h 2497722"/>
              <a:gd name="connsiteX88" fmla="*/ 671990 w 2336252"/>
              <a:gd name="connsiteY88" fmla="*/ 2108579 h 2497722"/>
              <a:gd name="connsiteX89" fmla="*/ 624222 w 2336252"/>
              <a:gd name="connsiteY89" fmla="*/ 2060812 h 2497722"/>
              <a:gd name="connsiteX90" fmla="*/ 576455 w 2336252"/>
              <a:gd name="connsiteY90" fmla="*/ 2019869 h 2497722"/>
              <a:gd name="connsiteX91" fmla="*/ 555984 w 2336252"/>
              <a:gd name="connsiteY91" fmla="*/ 2013045 h 2497722"/>
              <a:gd name="connsiteX92" fmla="*/ 528688 w 2336252"/>
              <a:gd name="connsiteY92" fmla="*/ 1992573 h 2497722"/>
              <a:gd name="connsiteX93" fmla="*/ 487745 w 2336252"/>
              <a:gd name="connsiteY93" fmla="*/ 1965278 h 2497722"/>
              <a:gd name="connsiteX94" fmla="*/ 433154 w 2336252"/>
              <a:gd name="connsiteY94" fmla="*/ 1910687 h 2497722"/>
              <a:gd name="connsiteX95" fmla="*/ 419506 w 2336252"/>
              <a:gd name="connsiteY95" fmla="*/ 1890215 h 2497722"/>
              <a:gd name="connsiteX96" fmla="*/ 344443 w 2336252"/>
              <a:gd name="connsiteY96" fmla="*/ 1856096 h 2497722"/>
              <a:gd name="connsiteX97" fmla="*/ 303500 w 2336252"/>
              <a:gd name="connsiteY97" fmla="*/ 1828800 h 2497722"/>
              <a:gd name="connsiteX98" fmla="*/ 289852 w 2336252"/>
              <a:gd name="connsiteY98" fmla="*/ 1801505 h 2497722"/>
              <a:gd name="connsiteX99" fmla="*/ 262557 w 2336252"/>
              <a:gd name="connsiteY99" fmla="*/ 1774209 h 2497722"/>
              <a:gd name="connsiteX100" fmla="*/ 221613 w 2336252"/>
              <a:gd name="connsiteY100" fmla="*/ 1726442 h 2497722"/>
              <a:gd name="connsiteX101" fmla="*/ 207966 w 2336252"/>
              <a:gd name="connsiteY101" fmla="*/ 1705970 h 2497722"/>
              <a:gd name="connsiteX102" fmla="*/ 201142 w 2336252"/>
              <a:gd name="connsiteY102" fmla="*/ 1685499 h 2497722"/>
              <a:gd name="connsiteX103" fmla="*/ 160199 w 2336252"/>
              <a:gd name="connsiteY103" fmla="*/ 1644556 h 2497722"/>
              <a:gd name="connsiteX104" fmla="*/ 112431 w 2336252"/>
              <a:gd name="connsiteY104" fmla="*/ 1535373 h 2497722"/>
              <a:gd name="connsiteX105" fmla="*/ 71488 w 2336252"/>
              <a:gd name="connsiteY105" fmla="*/ 1439839 h 2497722"/>
              <a:gd name="connsiteX106" fmla="*/ 64664 w 2336252"/>
              <a:gd name="connsiteY106" fmla="*/ 1378424 h 2497722"/>
              <a:gd name="connsiteX107" fmla="*/ 51016 w 2336252"/>
              <a:gd name="connsiteY107" fmla="*/ 1330657 h 2497722"/>
              <a:gd name="connsiteX108" fmla="*/ 44193 w 2336252"/>
              <a:gd name="connsiteY108" fmla="*/ 1221475 h 2497722"/>
              <a:gd name="connsiteX109" fmla="*/ 30545 w 2336252"/>
              <a:gd name="connsiteY109" fmla="*/ 1173708 h 2497722"/>
              <a:gd name="connsiteX110" fmla="*/ 23721 w 2336252"/>
              <a:gd name="connsiteY110" fmla="*/ 1132764 h 2497722"/>
              <a:gd name="connsiteX111" fmla="*/ 23721 w 2336252"/>
              <a:gd name="connsiteY111" fmla="*/ 716508 h 2497722"/>
              <a:gd name="connsiteX112" fmla="*/ 37369 w 2336252"/>
              <a:gd name="connsiteY112" fmla="*/ 696036 h 2497722"/>
              <a:gd name="connsiteX113" fmla="*/ 78312 w 2336252"/>
              <a:gd name="connsiteY113" fmla="*/ 580030 h 2497722"/>
              <a:gd name="connsiteX114" fmla="*/ 98784 w 2336252"/>
              <a:gd name="connsiteY114" fmla="*/ 498144 h 2497722"/>
              <a:gd name="connsiteX115" fmla="*/ 105607 w 2336252"/>
              <a:gd name="connsiteY115" fmla="*/ 443553 h 2497722"/>
              <a:gd name="connsiteX116" fmla="*/ 153375 w 2336252"/>
              <a:gd name="connsiteY116" fmla="*/ 382138 h 2497722"/>
              <a:gd name="connsiteX117" fmla="*/ 160199 w 2336252"/>
              <a:gd name="connsiteY117" fmla="*/ 361666 h 2497722"/>
              <a:gd name="connsiteX118" fmla="*/ 180670 w 2336252"/>
              <a:gd name="connsiteY118" fmla="*/ 348018 h 2497722"/>
              <a:gd name="connsiteX119" fmla="*/ 187494 w 2336252"/>
              <a:gd name="connsiteY119" fmla="*/ 313899 h 2497722"/>
              <a:gd name="connsiteX120" fmla="*/ 173846 w 2336252"/>
              <a:gd name="connsiteY120" fmla="*/ 266132 h 2497722"/>
              <a:gd name="connsiteX121" fmla="*/ 180670 w 2336252"/>
              <a:gd name="connsiteY121" fmla="*/ 238836 h 2497722"/>
              <a:gd name="connsiteX122" fmla="*/ 180670 w 2336252"/>
              <a:gd name="connsiteY122" fmla="*/ 232012 h 249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336252" h="2497722">
                <a:moveTo>
                  <a:pt x="139727" y="286603"/>
                </a:moveTo>
                <a:cubicBezTo>
                  <a:pt x="146551" y="270681"/>
                  <a:pt x="149805" y="252694"/>
                  <a:pt x="160199" y="238836"/>
                </a:cubicBezTo>
                <a:cubicBezTo>
                  <a:pt x="164515" y="233082"/>
                  <a:pt x="174916" y="236328"/>
                  <a:pt x="180670" y="232012"/>
                </a:cubicBezTo>
                <a:cubicBezTo>
                  <a:pt x="193537" y="222362"/>
                  <a:pt x="201923" y="207543"/>
                  <a:pt x="214790" y="197893"/>
                </a:cubicBezTo>
                <a:cubicBezTo>
                  <a:pt x="220544" y="193577"/>
                  <a:pt x="228526" y="193595"/>
                  <a:pt x="235261" y="191069"/>
                </a:cubicBezTo>
                <a:cubicBezTo>
                  <a:pt x="300537" y="166590"/>
                  <a:pt x="243387" y="186086"/>
                  <a:pt x="289852" y="170597"/>
                </a:cubicBezTo>
                <a:cubicBezTo>
                  <a:pt x="305774" y="159224"/>
                  <a:pt x="320840" y="146545"/>
                  <a:pt x="337619" y="136478"/>
                </a:cubicBezTo>
                <a:cubicBezTo>
                  <a:pt x="343787" y="132777"/>
                  <a:pt x="351518" y="132575"/>
                  <a:pt x="358091" y="129654"/>
                </a:cubicBezTo>
                <a:cubicBezTo>
                  <a:pt x="372034" y="123457"/>
                  <a:pt x="385696" y="116592"/>
                  <a:pt x="399034" y="109182"/>
                </a:cubicBezTo>
                <a:cubicBezTo>
                  <a:pt x="406203" y="105199"/>
                  <a:pt x="412171" y="99203"/>
                  <a:pt x="419506" y="95535"/>
                </a:cubicBezTo>
                <a:cubicBezTo>
                  <a:pt x="425940" y="92318"/>
                  <a:pt x="433243" y="91237"/>
                  <a:pt x="439978" y="88711"/>
                </a:cubicBezTo>
                <a:cubicBezTo>
                  <a:pt x="451447" y="84410"/>
                  <a:pt x="462364" y="78583"/>
                  <a:pt x="474097" y="75063"/>
                </a:cubicBezTo>
                <a:cubicBezTo>
                  <a:pt x="485206" y="71730"/>
                  <a:pt x="496805" y="70314"/>
                  <a:pt x="508216" y="68239"/>
                </a:cubicBezTo>
                <a:cubicBezTo>
                  <a:pt x="604253" y="50778"/>
                  <a:pt x="499001" y="71447"/>
                  <a:pt x="583279" y="54591"/>
                </a:cubicBezTo>
                <a:cubicBezTo>
                  <a:pt x="637845" y="18217"/>
                  <a:pt x="621215" y="25549"/>
                  <a:pt x="740228" y="13648"/>
                </a:cubicBezTo>
                <a:cubicBezTo>
                  <a:pt x="826715" y="4999"/>
                  <a:pt x="785784" y="9659"/>
                  <a:pt x="863058" y="0"/>
                </a:cubicBezTo>
                <a:lnTo>
                  <a:pt x="1449912" y="6824"/>
                </a:lnTo>
                <a:cubicBezTo>
                  <a:pt x="1470873" y="7486"/>
                  <a:pt x="1490641" y="17024"/>
                  <a:pt x="1511327" y="20472"/>
                </a:cubicBezTo>
                <a:cubicBezTo>
                  <a:pt x="1531644" y="23858"/>
                  <a:pt x="1552270" y="25021"/>
                  <a:pt x="1572742" y="27296"/>
                </a:cubicBezTo>
                <a:cubicBezTo>
                  <a:pt x="1586390" y="31845"/>
                  <a:pt x="1599475" y="38700"/>
                  <a:pt x="1613685" y="40944"/>
                </a:cubicBezTo>
                <a:cubicBezTo>
                  <a:pt x="1753819" y="63070"/>
                  <a:pt x="1663528" y="34810"/>
                  <a:pt x="1722867" y="54591"/>
                </a:cubicBezTo>
                <a:cubicBezTo>
                  <a:pt x="1729691" y="61415"/>
                  <a:pt x="1734960" y="70275"/>
                  <a:pt x="1743339" y="75063"/>
                </a:cubicBezTo>
                <a:cubicBezTo>
                  <a:pt x="1751482" y="79716"/>
                  <a:pt x="1764002" y="75255"/>
                  <a:pt x="1770634" y="81887"/>
                </a:cubicBezTo>
                <a:cubicBezTo>
                  <a:pt x="1777266" y="88519"/>
                  <a:pt x="1770826" y="102551"/>
                  <a:pt x="1777458" y="109182"/>
                </a:cubicBezTo>
                <a:cubicBezTo>
                  <a:pt x="1786120" y="117844"/>
                  <a:pt x="1800205" y="118281"/>
                  <a:pt x="1811578" y="122830"/>
                </a:cubicBezTo>
                <a:cubicBezTo>
                  <a:pt x="1816127" y="129654"/>
                  <a:pt x="1819426" y="137503"/>
                  <a:pt x="1825225" y="143302"/>
                </a:cubicBezTo>
                <a:cubicBezTo>
                  <a:pt x="1833267" y="151344"/>
                  <a:pt x="1845119" y="155138"/>
                  <a:pt x="1852521" y="163773"/>
                </a:cubicBezTo>
                <a:cubicBezTo>
                  <a:pt x="1893467" y="211542"/>
                  <a:pt x="1834322" y="175145"/>
                  <a:pt x="1893464" y="204717"/>
                </a:cubicBezTo>
                <a:cubicBezTo>
                  <a:pt x="1900288" y="216090"/>
                  <a:pt x="1905445" y="228647"/>
                  <a:pt x="1913936" y="238836"/>
                </a:cubicBezTo>
                <a:cubicBezTo>
                  <a:pt x="1928351" y="256134"/>
                  <a:pt x="1949212" y="267867"/>
                  <a:pt x="1961703" y="286603"/>
                </a:cubicBezTo>
                <a:cubicBezTo>
                  <a:pt x="1987986" y="326028"/>
                  <a:pt x="1960441" y="290397"/>
                  <a:pt x="1995822" y="320723"/>
                </a:cubicBezTo>
                <a:cubicBezTo>
                  <a:pt x="2053733" y="370361"/>
                  <a:pt x="1996594" y="330336"/>
                  <a:pt x="2043590" y="361666"/>
                </a:cubicBezTo>
                <a:cubicBezTo>
                  <a:pt x="2059591" y="409675"/>
                  <a:pt x="2035549" y="353626"/>
                  <a:pt x="2077709" y="395785"/>
                </a:cubicBezTo>
                <a:cubicBezTo>
                  <a:pt x="2082795" y="400871"/>
                  <a:pt x="2081316" y="409823"/>
                  <a:pt x="2084533" y="416257"/>
                </a:cubicBezTo>
                <a:cubicBezTo>
                  <a:pt x="2095906" y="439004"/>
                  <a:pt x="2098180" y="436729"/>
                  <a:pt x="2118652" y="450376"/>
                </a:cubicBezTo>
                <a:cubicBezTo>
                  <a:pt x="2125476" y="459475"/>
                  <a:pt x="2131722" y="469037"/>
                  <a:pt x="2139124" y="477672"/>
                </a:cubicBezTo>
                <a:cubicBezTo>
                  <a:pt x="2145405" y="484999"/>
                  <a:pt x="2154415" y="490002"/>
                  <a:pt x="2159596" y="498144"/>
                </a:cubicBezTo>
                <a:cubicBezTo>
                  <a:pt x="2170519" y="515308"/>
                  <a:pt x="2175605" y="535807"/>
                  <a:pt x="2186891" y="552735"/>
                </a:cubicBezTo>
                <a:cubicBezTo>
                  <a:pt x="2197688" y="568929"/>
                  <a:pt x="2208322" y="585699"/>
                  <a:pt x="2221010" y="600502"/>
                </a:cubicBezTo>
                <a:cubicBezTo>
                  <a:pt x="2227290" y="607829"/>
                  <a:pt x="2234658" y="614149"/>
                  <a:pt x="2241482" y="620973"/>
                </a:cubicBezTo>
                <a:cubicBezTo>
                  <a:pt x="2264115" y="734138"/>
                  <a:pt x="2231831" y="595238"/>
                  <a:pt x="2261954" y="675564"/>
                </a:cubicBezTo>
                <a:cubicBezTo>
                  <a:pt x="2266027" y="686424"/>
                  <a:pt x="2265726" y="698494"/>
                  <a:pt x="2268778" y="709684"/>
                </a:cubicBezTo>
                <a:cubicBezTo>
                  <a:pt x="2272563" y="723563"/>
                  <a:pt x="2278194" y="736877"/>
                  <a:pt x="2282425" y="750627"/>
                </a:cubicBezTo>
                <a:cubicBezTo>
                  <a:pt x="2293244" y="785788"/>
                  <a:pt x="2295118" y="794576"/>
                  <a:pt x="2302897" y="825690"/>
                </a:cubicBezTo>
                <a:cubicBezTo>
                  <a:pt x="2305172" y="846162"/>
                  <a:pt x="2306508" y="866759"/>
                  <a:pt x="2309721" y="887105"/>
                </a:cubicBezTo>
                <a:cubicBezTo>
                  <a:pt x="2336252" y="1055135"/>
                  <a:pt x="2312954" y="861614"/>
                  <a:pt x="2330193" y="1016759"/>
                </a:cubicBezTo>
                <a:cubicBezTo>
                  <a:pt x="2327918" y="1166884"/>
                  <a:pt x="2330511" y="1317162"/>
                  <a:pt x="2323369" y="1467135"/>
                </a:cubicBezTo>
                <a:cubicBezTo>
                  <a:pt x="2313402" y="1676442"/>
                  <a:pt x="2310242" y="1532246"/>
                  <a:pt x="2296073" y="1617260"/>
                </a:cubicBezTo>
                <a:cubicBezTo>
                  <a:pt x="2273003" y="1755681"/>
                  <a:pt x="2306393" y="1599891"/>
                  <a:pt x="2275602" y="1712794"/>
                </a:cubicBezTo>
                <a:cubicBezTo>
                  <a:pt x="2272550" y="1723984"/>
                  <a:pt x="2274236" y="1736680"/>
                  <a:pt x="2268778" y="1746914"/>
                </a:cubicBezTo>
                <a:cubicBezTo>
                  <a:pt x="2255712" y="1771413"/>
                  <a:pt x="2231321" y="1789373"/>
                  <a:pt x="2221010" y="1815153"/>
                </a:cubicBezTo>
                <a:cubicBezTo>
                  <a:pt x="2195110" y="1879905"/>
                  <a:pt x="2221599" y="1818934"/>
                  <a:pt x="2186891" y="1883391"/>
                </a:cubicBezTo>
                <a:cubicBezTo>
                  <a:pt x="2177246" y="1901304"/>
                  <a:pt x="2173982" y="1923596"/>
                  <a:pt x="2159596" y="1937982"/>
                </a:cubicBezTo>
                <a:cubicBezTo>
                  <a:pt x="2146101" y="1951477"/>
                  <a:pt x="2133619" y="1961282"/>
                  <a:pt x="2125476" y="1978926"/>
                </a:cubicBezTo>
                <a:cubicBezTo>
                  <a:pt x="2088188" y="2059716"/>
                  <a:pt x="2122673" y="2034918"/>
                  <a:pt x="2070885" y="2060812"/>
                </a:cubicBezTo>
                <a:cubicBezTo>
                  <a:pt x="2055497" y="2106975"/>
                  <a:pt x="2078286" y="2053412"/>
                  <a:pt x="2029942" y="2101756"/>
                </a:cubicBezTo>
                <a:cubicBezTo>
                  <a:pt x="2022749" y="2108949"/>
                  <a:pt x="2022397" y="2120913"/>
                  <a:pt x="2016294" y="2129051"/>
                </a:cubicBezTo>
                <a:cubicBezTo>
                  <a:pt x="2008574" y="2139345"/>
                  <a:pt x="1997037" y="2146299"/>
                  <a:pt x="1988999" y="2156347"/>
                </a:cubicBezTo>
                <a:cubicBezTo>
                  <a:pt x="1958567" y="2194387"/>
                  <a:pt x="1971997" y="2192124"/>
                  <a:pt x="1941231" y="2217762"/>
                </a:cubicBezTo>
                <a:cubicBezTo>
                  <a:pt x="1934931" y="2223012"/>
                  <a:pt x="1927584" y="2226860"/>
                  <a:pt x="1920760" y="2231409"/>
                </a:cubicBezTo>
                <a:cubicBezTo>
                  <a:pt x="1916211" y="2238233"/>
                  <a:pt x="1913516" y="2246758"/>
                  <a:pt x="1907112" y="2251881"/>
                </a:cubicBezTo>
                <a:cubicBezTo>
                  <a:pt x="1901495" y="2256375"/>
                  <a:pt x="1891726" y="2253619"/>
                  <a:pt x="1886640" y="2258705"/>
                </a:cubicBezTo>
                <a:cubicBezTo>
                  <a:pt x="1881554" y="2263791"/>
                  <a:pt x="1884497" y="2273715"/>
                  <a:pt x="1879816" y="2279176"/>
                </a:cubicBezTo>
                <a:cubicBezTo>
                  <a:pt x="1870337" y="2290234"/>
                  <a:pt x="1855996" y="2296173"/>
                  <a:pt x="1845697" y="2306472"/>
                </a:cubicBezTo>
                <a:cubicBezTo>
                  <a:pt x="1839898" y="2312271"/>
                  <a:pt x="1836598" y="2320120"/>
                  <a:pt x="1832049" y="2326944"/>
                </a:cubicBezTo>
                <a:cubicBezTo>
                  <a:pt x="1829774" y="2336042"/>
                  <a:pt x="1829878" y="2346096"/>
                  <a:pt x="1825225" y="2354239"/>
                </a:cubicBezTo>
                <a:cubicBezTo>
                  <a:pt x="1810804" y="2379476"/>
                  <a:pt x="1789726" y="2379720"/>
                  <a:pt x="1763810" y="2388359"/>
                </a:cubicBezTo>
                <a:cubicBezTo>
                  <a:pt x="1759261" y="2395183"/>
                  <a:pt x="1757117" y="2404484"/>
                  <a:pt x="1750163" y="2408830"/>
                </a:cubicBezTo>
                <a:cubicBezTo>
                  <a:pt x="1737963" y="2416455"/>
                  <a:pt x="1722442" y="2416811"/>
                  <a:pt x="1709219" y="2422478"/>
                </a:cubicBezTo>
                <a:cubicBezTo>
                  <a:pt x="1644212" y="2450339"/>
                  <a:pt x="1678258" y="2438749"/>
                  <a:pt x="1606861" y="2456597"/>
                </a:cubicBezTo>
                <a:cubicBezTo>
                  <a:pt x="1540051" y="2490003"/>
                  <a:pt x="1630137" y="2449183"/>
                  <a:pt x="1497679" y="2477069"/>
                </a:cubicBezTo>
                <a:cubicBezTo>
                  <a:pt x="1480728" y="2480638"/>
                  <a:pt x="1465834" y="2490717"/>
                  <a:pt x="1449912" y="2497541"/>
                </a:cubicBezTo>
                <a:cubicBezTo>
                  <a:pt x="1433203" y="2496256"/>
                  <a:pt x="1342815" y="2491238"/>
                  <a:pt x="1313434" y="2483893"/>
                </a:cubicBezTo>
                <a:cubicBezTo>
                  <a:pt x="1301551" y="2480922"/>
                  <a:pt x="1290784" y="2474546"/>
                  <a:pt x="1279315" y="2470245"/>
                </a:cubicBezTo>
                <a:cubicBezTo>
                  <a:pt x="1193927" y="2438224"/>
                  <a:pt x="1343432" y="2497722"/>
                  <a:pt x="1231548" y="2449773"/>
                </a:cubicBezTo>
                <a:cubicBezTo>
                  <a:pt x="1208561" y="2439922"/>
                  <a:pt x="1209734" y="2444777"/>
                  <a:pt x="1183781" y="2436126"/>
                </a:cubicBezTo>
                <a:cubicBezTo>
                  <a:pt x="1172160" y="2432252"/>
                  <a:pt x="1161130" y="2426779"/>
                  <a:pt x="1149661" y="2422478"/>
                </a:cubicBezTo>
                <a:cubicBezTo>
                  <a:pt x="1142926" y="2419952"/>
                  <a:pt x="1135523" y="2419064"/>
                  <a:pt x="1129190" y="2415654"/>
                </a:cubicBezTo>
                <a:cubicBezTo>
                  <a:pt x="1105834" y="2403078"/>
                  <a:pt x="1081665" y="2391282"/>
                  <a:pt x="1060951" y="2374711"/>
                </a:cubicBezTo>
                <a:cubicBezTo>
                  <a:pt x="1049578" y="2365612"/>
                  <a:pt x="1039235" y="2355048"/>
                  <a:pt x="1026831" y="2347415"/>
                </a:cubicBezTo>
                <a:cubicBezTo>
                  <a:pt x="1003055" y="2332784"/>
                  <a:pt x="973789" y="2324822"/>
                  <a:pt x="951769" y="2306472"/>
                </a:cubicBezTo>
                <a:cubicBezTo>
                  <a:pt x="944355" y="2300294"/>
                  <a:pt x="938711" y="2292178"/>
                  <a:pt x="931297" y="2286000"/>
                </a:cubicBezTo>
                <a:cubicBezTo>
                  <a:pt x="924997" y="2280750"/>
                  <a:pt x="917858" y="2276572"/>
                  <a:pt x="910825" y="2272353"/>
                </a:cubicBezTo>
                <a:cubicBezTo>
                  <a:pt x="862597" y="2243416"/>
                  <a:pt x="878187" y="2250100"/>
                  <a:pt x="842587" y="2238233"/>
                </a:cubicBezTo>
                <a:cubicBezTo>
                  <a:pt x="817786" y="2213433"/>
                  <a:pt x="825459" y="2219176"/>
                  <a:pt x="794819" y="2197290"/>
                </a:cubicBezTo>
                <a:cubicBezTo>
                  <a:pt x="788145" y="2192523"/>
                  <a:pt x="780575" y="2188979"/>
                  <a:pt x="774348" y="2183642"/>
                </a:cubicBezTo>
                <a:cubicBezTo>
                  <a:pt x="764578" y="2175268"/>
                  <a:pt x="757100" y="2164385"/>
                  <a:pt x="747052" y="2156347"/>
                </a:cubicBezTo>
                <a:cubicBezTo>
                  <a:pt x="734244" y="2146100"/>
                  <a:pt x="719947" y="2137857"/>
                  <a:pt x="706109" y="2129051"/>
                </a:cubicBezTo>
                <a:cubicBezTo>
                  <a:pt x="694919" y="2121930"/>
                  <a:pt x="681369" y="2117957"/>
                  <a:pt x="671990" y="2108579"/>
                </a:cubicBezTo>
                <a:lnTo>
                  <a:pt x="624222" y="2060812"/>
                </a:lnTo>
                <a:cubicBezTo>
                  <a:pt x="607431" y="2044021"/>
                  <a:pt x="597241" y="2030262"/>
                  <a:pt x="576455" y="2019869"/>
                </a:cubicBezTo>
                <a:cubicBezTo>
                  <a:pt x="570022" y="2016652"/>
                  <a:pt x="562808" y="2015320"/>
                  <a:pt x="555984" y="2013045"/>
                </a:cubicBezTo>
                <a:cubicBezTo>
                  <a:pt x="546885" y="2006221"/>
                  <a:pt x="538005" y="1999095"/>
                  <a:pt x="528688" y="1992573"/>
                </a:cubicBezTo>
                <a:cubicBezTo>
                  <a:pt x="515251" y="1983167"/>
                  <a:pt x="500199" y="1975953"/>
                  <a:pt x="487745" y="1965278"/>
                </a:cubicBezTo>
                <a:cubicBezTo>
                  <a:pt x="468206" y="1948530"/>
                  <a:pt x="447429" y="1932099"/>
                  <a:pt x="433154" y="1910687"/>
                </a:cubicBezTo>
                <a:cubicBezTo>
                  <a:pt x="428605" y="1903863"/>
                  <a:pt x="426067" y="1895136"/>
                  <a:pt x="419506" y="1890215"/>
                </a:cubicBezTo>
                <a:cubicBezTo>
                  <a:pt x="404679" y="1879095"/>
                  <a:pt x="362968" y="1863506"/>
                  <a:pt x="344443" y="1856096"/>
                </a:cubicBezTo>
                <a:cubicBezTo>
                  <a:pt x="298627" y="1787367"/>
                  <a:pt x="369591" y="1883874"/>
                  <a:pt x="303500" y="1828800"/>
                </a:cubicBezTo>
                <a:cubicBezTo>
                  <a:pt x="295685" y="1822288"/>
                  <a:pt x="295955" y="1809643"/>
                  <a:pt x="289852" y="1801505"/>
                </a:cubicBezTo>
                <a:cubicBezTo>
                  <a:pt x="282132" y="1791211"/>
                  <a:pt x="271212" y="1783730"/>
                  <a:pt x="262557" y="1774209"/>
                </a:cubicBezTo>
                <a:cubicBezTo>
                  <a:pt x="248450" y="1758692"/>
                  <a:pt x="234714" y="1742818"/>
                  <a:pt x="221613" y="1726442"/>
                </a:cubicBezTo>
                <a:cubicBezTo>
                  <a:pt x="216490" y="1720038"/>
                  <a:pt x="211634" y="1713305"/>
                  <a:pt x="207966" y="1705970"/>
                </a:cubicBezTo>
                <a:cubicBezTo>
                  <a:pt x="204749" y="1699537"/>
                  <a:pt x="205558" y="1691177"/>
                  <a:pt x="201142" y="1685499"/>
                </a:cubicBezTo>
                <a:cubicBezTo>
                  <a:pt x="189292" y="1670264"/>
                  <a:pt x="160199" y="1644556"/>
                  <a:pt x="160199" y="1644556"/>
                </a:cubicBezTo>
                <a:cubicBezTo>
                  <a:pt x="133643" y="1538333"/>
                  <a:pt x="165305" y="1641121"/>
                  <a:pt x="112431" y="1535373"/>
                </a:cubicBezTo>
                <a:cubicBezTo>
                  <a:pt x="96937" y="1504385"/>
                  <a:pt x="71488" y="1439839"/>
                  <a:pt x="71488" y="1439839"/>
                </a:cubicBezTo>
                <a:cubicBezTo>
                  <a:pt x="69213" y="1419367"/>
                  <a:pt x="68460" y="1398669"/>
                  <a:pt x="64664" y="1378424"/>
                </a:cubicBezTo>
                <a:cubicBezTo>
                  <a:pt x="61612" y="1362148"/>
                  <a:pt x="53158" y="1347077"/>
                  <a:pt x="51016" y="1330657"/>
                </a:cubicBezTo>
                <a:cubicBezTo>
                  <a:pt x="46300" y="1294498"/>
                  <a:pt x="48909" y="1257634"/>
                  <a:pt x="44193" y="1221475"/>
                </a:cubicBezTo>
                <a:cubicBezTo>
                  <a:pt x="42051" y="1205055"/>
                  <a:pt x="34269" y="1189843"/>
                  <a:pt x="30545" y="1173708"/>
                </a:cubicBezTo>
                <a:cubicBezTo>
                  <a:pt x="27434" y="1160226"/>
                  <a:pt x="25996" y="1146412"/>
                  <a:pt x="23721" y="1132764"/>
                </a:cubicBezTo>
                <a:cubicBezTo>
                  <a:pt x="11524" y="937621"/>
                  <a:pt x="0" y="906274"/>
                  <a:pt x="23721" y="716508"/>
                </a:cubicBezTo>
                <a:cubicBezTo>
                  <a:pt x="24738" y="708370"/>
                  <a:pt x="32820" y="702860"/>
                  <a:pt x="37369" y="696036"/>
                </a:cubicBezTo>
                <a:cubicBezTo>
                  <a:pt x="54322" y="577369"/>
                  <a:pt x="26672" y="734952"/>
                  <a:pt x="78312" y="580030"/>
                </a:cubicBezTo>
                <a:cubicBezTo>
                  <a:pt x="126821" y="434501"/>
                  <a:pt x="54512" y="586685"/>
                  <a:pt x="98784" y="498144"/>
                </a:cubicBezTo>
                <a:cubicBezTo>
                  <a:pt x="101058" y="479947"/>
                  <a:pt x="99439" y="460823"/>
                  <a:pt x="105607" y="443553"/>
                </a:cubicBezTo>
                <a:cubicBezTo>
                  <a:pt x="114677" y="418158"/>
                  <a:pt x="135177" y="400335"/>
                  <a:pt x="153375" y="382138"/>
                </a:cubicBezTo>
                <a:cubicBezTo>
                  <a:pt x="155650" y="375314"/>
                  <a:pt x="155706" y="367283"/>
                  <a:pt x="160199" y="361666"/>
                </a:cubicBezTo>
                <a:cubicBezTo>
                  <a:pt x="165322" y="355262"/>
                  <a:pt x="176601" y="355139"/>
                  <a:pt x="180670" y="348018"/>
                </a:cubicBezTo>
                <a:cubicBezTo>
                  <a:pt x="186424" y="337948"/>
                  <a:pt x="185219" y="325272"/>
                  <a:pt x="187494" y="313899"/>
                </a:cubicBezTo>
                <a:cubicBezTo>
                  <a:pt x="182945" y="297977"/>
                  <a:pt x="175345" y="282623"/>
                  <a:pt x="173846" y="266132"/>
                </a:cubicBezTo>
                <a:cubicBezTo>
                  <a:pt x="172997" y="256792"/>
                  <a:pt x="178831" y="248033"/>
                  <a:pt x="180670" y="238836"/>
                </a:cubicBezTo>
                <a:cubicBezTo>
                  <a:pt x="181116" y="236606"/>
                  <a:pt x="180670" y="234287"/>
                  <a:pt x="180670" y="232012"/>
                </a:cubicBezTo>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485729" y="3978322"/>
            <a:ext cx="2162471" cy="2429302"/>
          </a:xfrm>
          <a:custGeom>
            <a:avLst/>
            <a:gdLst>
              <a:gd name="connsiteX0" fmla="*/ 78158 w 2162471"/>
              <a:gd name="connsiteY0" fmla="*/ 805218 h 2429302"/>
              <a:gd name="connsiteX1" fmla="*/ 91806 w 2162471"/>
              <a:gd name="connsiteY1" fmla="*/ 675565 h 2429302"/>
              <a:gd name="connsiteX2" fmla="*/ 98630 w 2162471"/>
              <a:gd name="connsiteY2" fmla="*/ 655093 h 2429302"/>
              <a:gd name="connsiteX3" fmla="*/ 132749 w 2162471"/>
              <a:gd name="connsiteY3" fmla="*/ 573206 h 2429302"/>
              <a:gd name="connsiteX4" fmla="*/ 166869 w 2162471"/>
              <a:gd name="connsiteY4" fmla="*/ 484496 h 2429302"/>
              <a:gd name="connsiteX5" fmla="*/ 173693 w 2162471"/>
              <a:gd name="connsiteY5" fmla="*/ 457200 h 2429302"/>
              <a:gd name="connsiteX6" fmla="*/ 228284 w 2162471"/>
              <a:gd name="connsiteY6" fmla="*/ 402609 h 2429302"/>
              <a:gd name="connsiteX7" fmla="*/ 248755 w 2162471"/>
              <a:gd name="connsiteY7" fmla="*/ 361666 h 2429302"/>
              <a:gd name="connsiteX8" fmla="*/ 255579 w 2162471"/>
              <a:gd name="connsiteY8" fmla="*/ 341194 h 2429302"/>
              <a:gd name="connsiteX9" fmla="*/ 310170 w 2162471"/>
              <a:gd name="connsiteY9" fmla="*/ 272956 h 2429302"/>
              <a:gd name="connsiteX10" fmla="*/ 337466 w 2162471"/>
              <a:gd name="connsiteY10" fmla="*/ 225188 h 2429302"/>
              <a:gd name="connsiteX11" fmla="*/ 392057 w 2162471"/>
              <a:gd name="connsiteY11" fmla="*/ 184245 h 2429302"/>
              <a:gd name="connsiteX12" fmla="*/ 412529 w 2162471"/>
              <a:gd name="connsiteY12" fmla="*/ 150126 h 2429302"/>
              <a:gd name="connsiteX13" fmla="*/ 460296 w 2162471"/>
              <a:gd name="connsiteY13" fmla="*/ 122830 h 2429302"/>
              <a:gd name="connsiteX14" fmla="*/ 494415 w 2162471"/>
              <a:gd name="connsiteY14" fmla="*/ 109182 h 2429302"/>
              <a:gd name="connsiteX15" fmla="*/ 589949 w 2162471"/>
              <a:gd name="connsiteY15" fmla="*/ 75063 h 2429302"/>
              <a:gd name="connsiteX16" fmla="*/ 603597 w 2162471"/>
              <a:gd name="connsiteY16" fmla="*/ 47768 h 2429302"/>
              <a:gd name="connsiteX17" fmla="*/ 624069 w 2162471"/>
              <a:gd name="connsiteY17" fmla="*/ 40944 h 2429302"/>
              <a:gd name="connsiteX18" fmla="*/ 699132 w 2162471"/>
              <a:gd name="connsiteY18" fmla="*/ 27296 h 2429302"/>
              <a:gd name="connsiteX19" fmla="*/ 733251 w 2162471"/>
              <a:gd name="connsiteY19" fmla="*/ 20472 h 2429302"/>
              <a:gd name="connsiteX20" fmla="*/ 753723 w 2162471"/>
              <a:gd name="connsiteY20" fmla="*/ 13648 h 2429302"/>
              <a:gd name="connsiteX21" fmla="*/ 842433 w 2162471"/>
              <a:gd name="connsiteY21" fmla="*/ 0 h 2429302"/>
              <a:gd name="connsiteX22" fmla="*/ 1101741 w 2162471"/>
              <a:gd name="connsiteY22" fmla="*/ 13648 h 2429302"/>
              <a:gd name="connsiteX23" fmla="*/ 1135860 w 2162471"/>
              <a:gd name="connsiteY23" fmla="*/ 20472 h 2429302"/>
              <a:gd name="connsiteX24" fmla="*/ 1142684 w 2162471"/>
              <a:gd name="connsiteY24" fmla="*/ 40944 h 2429302"/>
              <a:gd name="connsiteX25" fmla="*/ 1176803 w 2162471"/>
              <a:gd name="connsiteY25" fmla="*/ 54591 h 2429302"/>
              <a:gd name="connsiteX26" fmla="*/ 1251866 w 2162471"/>
              <a:gd name="connsiteY26" fmla="*/ 88711 h 2429302"/>
              <a:gd name="connsiteX27" fmla="*/ 1292809 w 2162471"/>
              <a:gd name="connsiteY27" fmla="*/ 136478 h 2429302"/>
              <a:gd name="connsiteX28" fmla="*/ 1340576 w 2162471"/>
              <a:gd name="connsiteY28" fmla="*/ 156950 h 2429302"/>
              <a:gd name="connsiteX29" fmla="*/ 1367872 w 2162471"/>
              <a:gd name="connsiteY29" fmla="*/ 184245 h 2429302"/>
              <a:gd name="connsiteX30" fmla="*/ 1381520 w 2162471"/>
              <a:gd name="connsiteY30" fmla="*/ 211541 h 2429302"/>
              <a:gd name="connsiteX31" fmla="*/ 1442935 w 2162471"/>
              <a:gd name="connsiteY31" fmla="*/ 279779 h 2429302"/>
              <a:gd name="connsiteX32" fmla="*/ 1490702 w 2162471"/>
              <a:gd name="connsiteY32" fmla="*/ 320723 h 2429302"/>
              <a:gd name="connsiteX33" fmla="*/ 1565764 w 2162471"/>
              <a:gd name="connsiteY33" fmla="*/ 375314 h 2429302"/>
              <a:gd name="connsiteX34" fmla="*/ 1627179 w 2162471"/>
              <a:gd name="connsiteY34" fmla="*/ 395785 h 2429302"/>
              <a:gd name="connsiteX35" fmla="*/ 1674947 w 2162471"/>
              <a:gd name="connsiteY35" fmla="*/ 416257 h 2429302"/>
              <a:gd name="connsiteX36" fmla="*/ 1702242 w 2162471"/>
              <a:gd name="connsiteY36" fmla="*/ 436729 h 2429302"/>
              <a:gd name="connsiteX37" fmla="*/ 1797776 w 2162471"/>
              <a:gd name="connsiteY37" fmla="*/ 464024 h 2429302"/>
              <a:gd name="connsiteX38" fmla="*/ 1831896 w 2162471"/>
              <a:gd name="connsiteY38" fmla="*/ 498144 h 2429302"/>
              <a:gd name="connsiteX39" fmla="*/ 1872839 w 2162471"/>
              <a:gd name="connsiteY39" fmla="*/ 525439 h 2429302"/>
              <a:gd name="connsiteX40" fmla="*/ 1927430 w 2162471"/>
              <a:gd name="connsiteY40" fmla="*/ 566382 h 2429302"/>
              <a:gd name="connsiteX41" fmla="*/ 1941078 w 2162471"/>
              <a:gd name="connsiteY41" fmla="*/ 593678 h 2429302"/>
              <a:gd name="connsiteX42" fmla="*/ 1961549 w 2162471"/>
              <a:gd name="connsiteY42" fmla="*/ 607326 h 2429302"/>
              <a:gd name="connsiteX43" fmla="*/ 1975197 w 2162471"/>
              <a:gd name="connsiteY43" fmla="*/ 641445 h 2429302"/>
              <a:gd name="connsiteX44" fmla="*/ 1982021 w 2162471"/>
              <a:gd name="connsiteY44" fmla="*/ 675565 h 2429302"/>
              <a:gd name="connsiteX45" fmla="*/ 1995669 w 2162471"/>
              <a:gd name="connsiteY45" fmla="*/ 696036 h 2429302"/>
              <a:gd name="connsiteX46" fmla="*/ 2002493 w 2162471"/>
              <a:gd name="connsiteY46" fmla="*/ 716508 h 2429302"/>
              <a:gd name="connsiteX47" fmla="*/ 2022964 w 2162471"/>
              <a:gd name="connsiteY47" fmla="*/ 764275 h 2429302"/>
              <a:gd name="connsiteX48" fmla="*/ 2029788 w 2162471"/>
              <a:gd name="connsiteY48" fmla="*/ 798394 h 2429302"/>
              <a:gd name="connsiteX49" fmla="*/ 2063908 w 2162471"/>
              <a:gd name="connsiteY49" fmla="*/ 832514 h 2429302"/>
              <a:gd name="connsiteX50" fmla="*/ 2084379 w 2162471"/>
              <a:gd name="connsiteY50" fmla="*/ 900753 h 2429302"/>
              <a:gd name="connsiteX51" fmla="*/ 2098027 w 2162471"/>
              <a:gd name="connsiteY51" fmla="*/ 1057702 h 2429302"/>
              <a:gd name="connsiteX52" fmla="*/ 2111675 w 2162471"/>
              <a:gd name="connsiteY52" fmla="*/ 1084997 h 2429302"/>
              <a:gd name="connsiteX53" fmla="*/ 2118499 w 2162471"/>
              <a:gd name="connsiteY53" fmla="*/ 1173708 h 2429302"/>
              <a:gd name="connsiteX54" fmla="*/ 2132147 w 2162471"/>
              <a:gd name="connsiteY54" fmla="*/ 1248771 h 2429302"/>
              <a:gd name="connsiteX55" fmla="*/ 2111675 w 2162471"/>
              <a:gd name="connsiteY55" fmla="*/ 1658203 h 2429302"/>
              <a:gd name="connsiteX56" fmla="*/ 2070732 w 2162471"/>
              <a:gd name="connsiteY56" fmla="*/ 1753738 h 2429302"/>
              <a:gd name="connsiteX57" fmla="*/ 2050260 w 2162471"/>
              <a:gd name="connsiteY57" fmla="*/ 1794681 h 2429302"/>
              <a:gd name="connsiteX58" fmla="*/ 2036612 w 2162471"/>
              <a:gd name="connsiteY58" fmla="*/ 1835624 h 2429302"/>
              <a:gd name="connsiteX59" fmla="*/ 2016141 w 2162471"/>
              <a:gd name="connsiteY59" fmla="*/ 1856096 h 2429302"/>
              <a:gd name="connsiteX60" fmla="*/ 1995669 w 2162471"/>
              <a:gd name="connsiteY60" fmla="*/ 1890215 h 2429302"/>
              <a:gd name="connsiteX61" fmla="*/ 1988845 w 2162471"/>
              <a:gd name="connsiteY61" fmla="*/ 1910687 h 2429302"/>
              <a:gd name="connsiteX62" fmla="*/ 1961549 w 2162471"/>
              <a:gd name="connsiteY62" fmla="*/ 1931159 h 2429302"/>
              <a:gd name="connsiteX63" fmla="*/ 1906958 w 2162471"/>
              <a:gd name="connsiteY63" fmla="*/ 1978926 h 2429302"/>
              <a:gd name="connsiteX64" fmla="*/ 1886487 w 2162471"/>
              <a:gd name="connsiteY64" fmla="*/ 1999397 h 2429302"/>
              <a:gd name="connsiteX65" fmla="*/ 1866015 w 2162471"/>
              <a:gd name="connsiteY65" fmla="*/ 2006221 h 2429302"/>
              <a:gd name="connsiteX66" fmla="*/ 1831896 w 2162471"/>
              <a:gd name="connsiteY66" fmla="*/ 2019869 h 2429302"/>
              <a:gd name="connsiteX67" fmla="*/ 1763657 w 2162471"/>
              <a:gd name="connsiteY67" fmla="*/ 2081284 h 2429302"/>
              <a:gd name="connsiteX68" fmla="*/ 1729538 w 2162471"/>
              <a:gd name="connsiteY68" fmla="*/ 2088108 h 2429302"/>
              <a:gd name="connsiteX69" fmla="*/ 1709066 w 2162471"/>
              <a:gd name="connsiteY69" fmla="*/ 2108579 h 2429302"/>
              <a:gd name="connsiteX70" fmla="*/ 1634003 w 2162471"/>
              <a:gd name="connsiteY70" fmla="*/ 2149523 h 2429302"/>
              <a:gd name="connsiteX71" fmla="*/ 1599884 w 2162471"/>
              <a:gd name="connsiteY71" fmla="*/ 2169994 h 2429302"/>
              <a:gd name="connsiteX72" fmla="*/ 1558941 w 2162471"/>
              <a:gd name="connsiteY72" fmla="*/ 2176818 h 2429302"/>
              <a:gd name="connsiteX73" fmla="*/ 1490702 w 2162471"/>
              <a:gd name="connsiteY73" fmla="*/ 2217762 h 2429302"/>
              <a:gd name="connsiteX74" fmla="*/ 1415639 w 2162471"/>
              <a:gd name="connsiteY74" fmla="*/ 2238233 h 2429302"/>
              <a:gd name="connsiteX75" fmla="*/ 1361048 w 2162471"/>
              <a:gd name="connsiteY75" fmla="*/ 2258705 h 2429302"/>
              <a:gd name="connsiteX76" fmla="*/ 1313281 w 2162471"/>
              <a:gd name="connsiteY76" fmla="*/ 2265529 h 2429302"/>
              <a:gd name="connsiteX77" fmla="*/ 1292809 w 2162471"/>
              <a:gd name="connsiteY77" fmla="*/ 2279177 h 2429302"/>
              <a:gd name="connsiteX78" fmla="*/ 1217747 w 2162471"/>
              <a:gd name="connsiteY78" fmla="*/ 2292824 h 2429302"/>
              <a:gd name="connsiteX79" fmla="*/ 1176803 w 2162471"/>
              <a:gd name="connsiteY79" fmla="*/ 2306472 h 2429302"/>
              <a:gd name="connsiteX80" fmla="*/ 1081269 w 2162471"/>
              <a:gd name="connsiteY80" fmla="*/ 2326944 h 2429302"/>
              <a:gd name="connsiteX81" fmla="*/ 1026678 w 2162471"/>
              <a:gd name="connsiteY81" fmla="*/ 2333768 h 2429302"/>
              <a:gd name="connsiteX82" fmla="*/ 924320 w 2162471"/>
              <a:gd name="connsiteY82" fmla="*/ 2381535 h 2429302"/>
              <a:gd name="connsiteX83" fmla="*/ 869729 w 2162471"/>
              <a:gd name="connsiteY83" fmla="*/ 2395182 h 2429302"/>
              <a:gd name="connsiteX84" fmla="*/ 828785 w 2162471"/>
              <a:gd name="connsiteY84" fmla="*/ 2408830 h 2429302"/>
              <a:gd name="connsiteX85" fmla="*/ 733251 w 2162471"/>
              <a:gd name="connsiteY85" fmla="*/ 2429302 h 2429302"/>
              <a:gd name="connsiteX86" fmla="*/ 535358 w 2162471"/>
              <a:gd name="connsiteY86" fmla="*/ 2422478 h 2429302"/>
              <a:gd name="connsiteX87" fmla="*/ 514887 w 2162471"/>
              <a:gd name="connsiteY87" fmla="*/ 2415654 h 2429302"/>
              <a:gd name="connsiteX88" fmla="*/ 487591 w 2162471"/>
              <a:gd name="connsiteY88" fmla="*/ 2408830 h 2429302"/>
              <a:gd name="connsiteX89" fmla="*/ 446648 w 2162471"/>
              <a:gd name="connsiteY89" fmla="*/ 2361063 h 2429302"/>
              <a:gd name="connsiteX90" fmla="*/ 426176 w 2162471"/>
              <a:gd name="connsiteY90" fmla="*/ 2333768 h 2429302"/>
              <a:gd name="connsiteX91" fmla="*/ 385233 w 2162471"/>
              <a:gd name="connsiteY91" fmla="*/ 2306472 h 2429302"/>
              <a:gd name="connsiteX92" fmla="*/ 351114 w 2162471"/>
              <a:gd name="connsiteY92" fmla="*/ 2272353 h 2429302"/>
              <a:gd name="connsiteX93" fmla="*/ 330642 w 2162471"/>
              <a:gd name="connsiteY93" fmla="*/ 2245057 h 2429302"/>
              <a:gd name="connsiteX94" fmla="*/ 323818 w 2162471"/>
              <a:gd name="connsiteY94" fmla="*/ 2217762 h 2429302"/>
              <a:gd name="connsiteX95" fmla="*/ 310170 w 2162471"/>
              <a:gd name="connsiteY95" fmla="*/ 2197290 h 2429302"/>
              <a:gd name="connsiteX96" fmla="*/ 296523 w 2162471"/>
              <a:gd name="connsiteY96" fmla="*/ 2169994 h 2429302"/>
              <a:gd name="connsiteX97" fmla="*/ 289699 w 2162471"/>
              <a:gd name="connsiteY97" fmla="*/ 2149523 h 2429302"/>
              <a:gd name="connsiteX98" fmla="*/ 276051 w 2162471"/>
              <a:gd name="connsiteY98" fmla="*/ 2115403 h 2429302"/>
              <a:gd name="connsiteX99" fmla="*/ 269227 w 2162471"/>
              <a:gd name="connsiteY99" fmla="*/ 2094932 h 2429302"/>
              <a:gd name="connsiteX100" fmla="*/ 248755 w 2162471"/>
              <a:gd name="connsiteY100" fmla="*/ 2074460 h 2429302"/>
              <a:gd name="connsiteX101" fmla="*/ 241932 w 2162471"/>
              <a:gd name="connsiteY101" fmla="*/ 2047165 h 2429302"/>
              <a:gd name="connsiteX102" fmla="*/ 207812 w 2162471"/>
              <a:gd name="connsiteY102" fmla="*/ 1999397 h 2429302"/>
              <a:gd name="connsiteX103" fmla="*/ 187341 w 2162471"/>
              <a:gd name="connsiteY103" fmla="*/ 1937982 h 2429302"/>
              <a:gd name="connsiteX104" fmla="*/ 160045 w 2162471"/>
              <a:gd name="connsiteY104" fmla="*/ 1869744 h 2429302"/>
              <a:gd name="connsiteX105" fmla="*/ 153221 w 2162471"/>
              <a:gd name="connsiteY105" fmla="*/ 1815153 h 2429302"/>
              <a:gd name="connsiteX106" fmla="*/ 132749 w 2162471"/>
              <a:gd name="connsiteY106" fmla="*/ 1746914 h 2429302"/>
              <a:gd name="connsiteX107" fmla="*/ 125926 w 2162471"/>
              <a:gd name="connsiteY107" fmla="*/ 1712794 h 2429302"/>
              <a:gd name="connsiteX108" fmla="*/ 105454 w 2162471"/>
              <a:gd name="connsiteY108" fmla="*/ 1658203 h 2429302"/>
              <a:gd name="connsiteX109" fmla="*/ 84982 w 2162471"/>
              <a:gd name="connsiteY109" fmla="*/ 1542197 h 2429302"/>
              <a:gd name="connsiteX110" fmla="*/ 57687 w 2162471"/>
              <a:gd name="connsiteY110" fmla="*/ 1446663 h 2429302"/>
              <a:gd name="connsiteX111" fmla="*/ 37215 w 2162471"/>
              <a:gd name="connsiteY111" fmla="*/ 1351129 h 2429302"/>
              <a:gd name="connsiteX112" fmla="*/ 23567 w 2162471"/>
              <a:gd name="connsiteY112" fmla="*/ 1214651 h 2429302"/>
              <a:gd name="connsiteX113" fmla="*/ 16744 w 2162471"/>
              <a:gd name="connsiteY113" fmla="*/ 1187356 h 2429302"/>
              <a:gd name="connsiteX114" fmla="*/ 37215 w 2162471"/>
              <a:gd name="connsiteY114" fmla="*/ 914400 h 2429302"/>
              <a:gd name="connsiteX115" fmla="*/ 50863 w 2162471"/>
              <a:gd name="connsiteY115" fmla="*/ 893929 h 2429302"/>
              <a:gd name="connsiteX116" fmla="*/ 57687 w 2162471"/>
              <a:gd name="connsiteY116" fmla="*/ 866633 h 2429302"/>
              <a:gd name="connsiteX117" fmla="*/ 78158 w 2162471"/>
              <a:gd name="connsiteY117" fmla="*/ 812042 h 2429302"/>
              <a:gd name="connsiteX118" fmla="*/ 78158 w 2162471"/>
              <a:gd name="connsiteY118" fmla="*/ 805218 h 242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162471" h="2429302">
                <a:moveTo>
                  <a:pt x="78158" y="805218"/>
                </a:moveTo>
                <a:cubicBezTo>
                  <a:pt x="80433" y="782472"/>
                  <a:pt x="85934" y="718623"/>
                  <a:pt x="91806" y="675565"/>
                </a:cubicBezTo>
                <a:cubicBezTo>
                  <a:pt x="92778" y="668438"/>
                  <a:pt x="95959" y="661772"/>
                  <a:pt x="98630" y="655093"/>
                </a:cubicBezTo>
                <a:cubicBezTo>
                  <a:pt x="109612" y="627638"/>
                  <a:pt x="121376" y="600502"/>
                  <a:pt x="132749" y="573206"/>
                </a:cubicBezTo>
                <a:cubicBezTo>
                  <a:pt x="146412" y="504892"/>
                  <a:pt x="129388" y="574448"/>
                  <a:pt x="166869" y="484496"/>
                </a:cubicBezTo>
                <a:cubicBezTo>
                  <a:pt x="170476" y="475839"/>
                  <a:pt x="168066" y="464703"/>
                  <a:pt x="173693" y="457200"/>
                </a:cubicBezTo>
                <a:cubicBezTo>
                  <a:pt x="248086" y="358009"/>
                  <a:pt x="174559" y="492152"/>
                  <a:pt x="228284" y="402609"/>
                </a:cubicBezTo>
                <a:cubicBezTo>
                  <a:pt x="236134" y="389525"/>
                  <a:pt x="242558" y="375609"/>
                  <a:pt x="248755" y="361666"/>
                </a:cubicBezTo>
                <a:cubicBezTo>
                  <a:pt x="251676" y="355093"/>
                  <a:pt x="251485" y="347108"/>
                  <a:pt x="255579" y="341194"/>
                </a:cubicBezTo>
                <a:cubicBezTo>
                  <a:pt x="272160" y="317244"/>
                  <a:pt x="295718" y="298247"/>
                  <a:pt x="310170" y="272956"/>
                </a:cubicBezTo>
                <a:cubicBezTo>
                  <a:pt x="319269" y="257033"/>
                  <a:pt x="325198" y="238819"/>
                  <a:pt x="337466" y="225188"/>
                </a:cubicBezTo>
                <a:cubicBezTo>
                  <a:pt x="415843" y="138103"/>
                  <a:pt x="336025" y="258953"/>
                  <a:pt x="392057" y="184245"/>
                </a:cubicBezTo>
                <a:cubicBezTo>
                  <a:pt x="400015" y="173635"/>
                  <a:pt x="402671" y="158999"/>
                  <a:pt x="412529" y="150126"/>
                </a:cubicBezTo>
                <a:cubicBezTo>
                  <a:pt x="426160" y="137858"/>
                  <a:pt x="443893" y="131031"/>
                  <a:pt x="460296" y="122830"/>
                </a:cubicBezTo>
                <a:cubicBezTo>
                  <a:pt x="471252" y="117352"/>
                  <a:pt x="483222" y="114157"/>
                  <a:pt x="494415" y="109182"/>
                </a:cubicBezTo>
                <a:cubicBezTo>
                  <a:pt x="561613" y="79317"/>
                  <a:pt x="468403" y="111528"/>
                  <a:pt x="589949" y="75063"/>
                </a:cubicBezTo>
                <a:cubicBezTo>
                  <a:pt x="594498" y="65965"/>
                  <a:pt x="596404" y="54961"/>
                  <a:pt x="603597" y="47768"/>
                </a:cubicBezTo>
                <a:cubicBezTo>
                  <a:pt x="608683" y="42682"/>
                  <a:pt x="617036" y="42451"/>
                  <a:pt x="624069" y="40944"/>
                </a:cubicBezTo>
                <a:cubicBezTo>
                  <a:pt x="648936" y="35615"/>
                  <a:pt x="674136" y="31983"/>
                  <a:pt x="699132" y="27296"/>
                </a:cubicBezTo>
                <a:cubicBezTo>
                  <a:pt x="710532" y="25159"/>
                  <a:pt x="721999" y="23285"/>
                  <a:pt x="733251" y="20472"/>
                </a:cubicBezTo>
                <a:cubicBezTo>
                  <a:pt x="740229" y="18727"/>
                  <a:pt x="746653" y="14974"/>
                  <a:pt x="753723" y="13648"/>
                </a:cubicBezTo>
                <a:cubicBezTo>
                  <a:pt x="783128" y="8134"/>
                  <a:pt x="812863" y="4549"/>
                  <a:pt x="842433" y="0"/>
                </a:cubicBezTo>
                <a:lnTo>
                  <a:pt x="1101741" y="13648"/>
                </a:lnTo>
                <a:cubicBezTo>
                  <a:pt x="1113311" y="14455"/>
                  <a:pt x="1126210" y="14038"/>
                  <a:pt x="1135860" y="20472"/>
                </a:cubicBezTo>
                <a:cubicBezTo>
                  <a:pt x="1141845" y="24462"/>
                  <a:pt x="1137158" y="36339"/>
                  <a:pt x="1142684" y="40944"/>
                </a:cubicBezTo>
                <a:cubicBezTo>
                  <a:pt x="1152094" y="48786"/>
                  <a:pt x="1165291" y="50405"/>
                  <a:pt x="1176803" y="54591"/>
                </a:cubicBezTo>
                <a:cubicBezTo>
                  <a:pt x="1237189" y="76549"/>
                  <a:pt x="1199087" y="57043"/>
                  <a:pt x="1251866" y="88711"/>
                </a:cubicBezTo>
                <a:cubicBezTo>
                  <a:pt x="1263769" y="106565"/>
                  <a:pt x="1273652" y="124287"/>
                  <a:pt x="1292809" y="136478"/>
                </a:cubicBezTo>
                <a:cubicBezTo>
                  <a:pt x="1307424" y="145778"/>
                  <a:pt x="1324654" y="150126"/>
                  <a:pt x="1340576" y="156950"/>
                </a:cubicBezTo>
                <a:cubicBezTo>
                  <a:pt x="1349675" y="166048"/>
                  <a:pt x="1360152" y="173951"/>
                  <a:pt x="1367872" y="184245"/>
                </a:cubicBezTo>
                <a:cubicBezTo>
                  <a:pt x="1373976" y="192383"/>
                  <a:pt x="1375078" y="203668"/>
                  <a:pt x="1381520" y="211541"/>
                </a:cubicBezTo>
                <a:cubicBezTo>
                  <a:pt x="1477952" y="329402"/>
                  <a:pt x="1401184" y="217156"/>
                  <a:pt x="1442935" y="279779"/>
                </a:cubicBezTo>
                <a:cubicBezTo>
                  <a:pt x="1455871" y="318592"/>
                  <a:pt x="1440592" y="288835"/>
                  <a:pt x="1490702" y="320723"/>
                </a:cubicBezTo>
                <a:cubicBezTo>
                  <a:pt x="1511139" y="333729"/>
                  <a:pt x="1542536" y="367571"/>
                  <a:pt x="1565764" y="375314"/>
                </a:cubicBezTo>
                <a:lnTo>
                  <a:pt x="1627179" y="395785"/>
                </a:lnTo>
                <a:cubicBezTo>
                  <a:pt x="1701700" y="445466"/>
                  <a:pt x="1586811" y="372188"/>
                  <a:pt x="1674947" y="416257"/>
                </a:cubicBezTo>
                <a:cubicBezTo>
                  <a:pt x="1685119" y="421343"/>
                  <a:pt x="1691916" y="431963"/>
                  <a:pt x="1702242" y="436729"/>
                </a:cubicBezTo>
                <a:cubicBezTo>
                  <a:pt x="1739157" y="453767"/>
                  <a:pt x="1761579" y="456784"/>
                  <a:pt x="1797776" y="464024"/>
                </a:cubicBezTo>
                <a:cubicBezTo>
                  <a:pt x="1811424" y="518615"/>
                  <a:pt x="1790952" y="470849"/>
                  <a:pt x="1831896" y="498144"/>
                </a:cubicBezTo>
                <a:cubicBezTo>
                  <a:pt x="1888448" y="535844"/>
                  <a:pt x="1794474" y="505847"/>
                  <a:pt x="1872839" y="525439"/>
                </a:cubicBezTo>
                <a:cubicBezTo>
                  <a:pt x="1904846" y="589453"/>
                  <a:pt x="1859971" y="515788"/>
                  <a:pt x="1927430" y="566382"/>
                </a:cubicBezTo>
                <a:cubicBezTo>
                  <a:pt x="1935568" y="572486"/>
                  <a:pt x="1934566" y="585863"/>
                  <a:pt x="1941078" y="593678"/>
                </a:cubicBezTo>
                <a:cubicBezTo>
                  <a:pt x="1946328" y="599978"/>
                  <a:pt x="1954725" y="602777"/>
                  <a:pt x="1961549" y="607326"/>
                </a:cubicBezTo>
                <a:cubicBezTo>
                  <a:pt x="1966098" y="618699"/>
                  <a:pt x="1971677" y="629712"/>
                  <a:pt x="1975197" y="641445"/>
                </a:cubicBezTo>
                <a:cubicBezTo>
                  <a:pt x="1978530" y="652554"/>
                  <a:pt x="1977948" y="664705"/>
                  <a:pt x="1982021" y="675565"/>
                </a:cubicBezTo>
                <a:cubicBezTo>
                  <a:pt x="1984901" y="683244"/>
                  <a:pt x="1991120" y="689212"/>
                  <a:pt x="1995669" y="696036"/>
                </a:cubicBezTo>
                <a:cubicBezTo>
                  <a:pt x="1997944" y="702860"/>
                  <a:pt x="1999822" y="709829"/>
                  <a:pt x="2002493" y="716508"/>
                </a:cubicBezTo>
                <a:cubicBezTo>
                  <a:pt x="2008926" y="732592"/>
                  <a:pt x="2017486" y="747841"/>
                  <a:pt x="2022964" y="764275"/>
                </a:cubicBezTo>
                <a:cubicBezTo>
                  <a:pt x="2026632" y="775278"/>
                  <a:pt x="2023821" y="788449"/>
                  <a:pt x="2029788" y="798394"/>
                </a:cubicBezTo>
                <a:cubicBezTo>
                  <a:pt x="2038063" y="812186"/>
                  <a:pt x="2052535" y="821141"/>
                  <a:pt x="2063908" y="832514"/>
                </a:cubicBezTo>
                <a:cubicBezTo>
                  <a:pt x="2070732" y="855260"/>
                  <a:pt x="2080310" y="877356"/>
                  <a:pt x="2084379" y="900753"/>
                </a:cubicBezTo>
                <a:cubicBezTo>
                  <a:pt x="2087923" y="921133"/>
                  <a:pt x="2092131" y="1030190"/>
                  <a:pt x="2098027" y="1057702"/>
                </a:cubicBezTo>
                <a:cubicBezTo>
                  <a:pt x="2100158" y="1067649"/>
                  <a:pt x="2107126" y="1075899"/>
                  <a:pt x="2111675" y="1084997"/>
                </a:cubicBezTo>
                <a:cubicBezTo>
                  <a:pt x="2113950" y="1114567"/>
                  <a:pt x="2114820" y="1144279"/>
                  <a:pt x="2118499" y="1173708"/>
                </a:cubicBezTo>
                <a:cubicBezTo>
                  <a:pt x="2121653" y="1198943"/>
                  <a:pt x="2131756" y="1223343"/>
                  <a:pt x="2132147" y="1248771"/>
                </a:cubicBezTo>
                <a:cubicBezTo>
                  <a:pt x="2139591" y="1732643"/>
                  <a:pt x="2162471" y="1488887"/>
                  <a:pt x="2111675" y="1658203"/>
                </a:cubicBezTo>
                <a:cubicBezTo>
                  <a:pt x="2087935" y="1737335"/>
                  <a:pt x="2105451" y="1707443"/>
                  <a:pt x="2070732" y="1753738"/>
                </a:cubicBezTo>
                <a:cubicBezTo>
                  <a:pt x="2045844" y="1828398"/>
                  <a:pt x="2085537" y="1715308"/>
                  <a:pt x="2050260" y="1794681"/>
                </a:cubicBezTo>
                <a:cubicBezTo>
                  <a:pt x="2044417" y="1807827"/>
                  <a:pt x="2046784" y="1825451"/>
                  <a:pt x="2036612" y="1835624"/>
                </a:cubicBezTo>
                <a:cubicBezTo>
                  <a:pt x="2029788" y="1842448"/>
                  <a:pt x="2021931" y="1848376"/>
                  <a:pt x="2016141" y="1856096"/>
                </a:cubicBezTo>
                <a:cubicBezTo>
                  <a:pt x="2008183" y="1866707"/>
                  <a:pt x="2001601" y="1878352"/>
                  <a:pt x="1995669" y="1890215"/>
                </a:cubicBezTo>
                <a:cubicBezTo>
                  <a:pt x="1992452" y="1896649"/>
                  <a:pt x="1993450" y="1905161"/>
                  <a:pt x="1988845" y="1910687"/>
                </a:cubicBezTo>
                <a:cubicBezTo>
                  <a:pt x="1981564" y="1919424"/>
                  <a:pt x="1970286" y="1923878"/>
                  <a:pt x="1961549" y="1931159"/>
                </a:cubicBezTo>
                <a:cubicBezTo>
                  <a:pt x="1942974" y="1946638"/>
                  <a:pt x="1924849" y="1962661"/>
                  <a:pt x="1906958" y="1978926"/>
                </a:cubicBezTo>
                <a:cubicBezTo>
                  <a:pt x="1899817" y="1985417"/>
                  <a:pt x="1894516" y="1994044"/>
                  <a:pt x="1886487" y="1999397"/>
                </a:cubicBezTo>
                <a:cubicBezTo>
                  <a:pt x="1880502" y="2003387"/>
                  <a:pt x="1872750" y="2003695"/>
                  <a:pt x="1866015" y="2006221"/>
                </a:cubicBezTo>
                <a:cubicBezTo>
                  <a:pt x="1854546" y="2010522"/>
                  <a:pt x="1843269" y="2015320"/>
                  <a:pt x="1831896" y="2019869"/>
                </a:cubicBezTo>
                <a:cubicBezTo>
                  <a:pt x="1808206" y="2051455"/>
                  <a:pt x="1806017" y="2060104"/>
                  <a:pt x="1763657" y="2081284"/>
                </a:cubicBezTo>
                <a:cubicBezTo>
                  <a:pt x="1753283" y="2086471"/>
                  <a:pt x="1740911" y="2085833"/>
                  <a:pt x="1729538" y="2088108"/>
                </a:cubicBezTo>
                <a:cubicBezTo>
                  <a:pt x="1722714" y="2094932"/>
                  <a:pt x="1716786" y="2102789"/>
                  <a:pt x="1709066" y="2108579"/>
                </a:cubicBezTo>
                <a:cubicBezTo>
                  <a:pt x="1686274" y="2125673"/>
                  <a:pt x="1658725" y="2136038"/>
                  <a:pt x="1634003" y="2149523"/>
                </a:cubicBezTo>
                <a:cubicBezTo>
                  <a:pt x="1622359" y="2155874"/>
                  <a:pt x="1612349" y="2165461"/>
                  <a:pt x="1599884" y="2169994"/>
                </a:cubicBezTo>
                <a:cubicBezTo>
                  <a:pt x="1586881" y="2174722"/>
                  <a:pt x="1572589" y="2174543"/>
                  <a:pt x="1558941" y="2176818"/>
                </a:cubicBezTo>
                <a:cubicBezTo>
                  <a:pt x="1536195" y="2190466"/>
                  <a:pt x="1516714" y="2212560"/>
                  <a:pt x="1490702" y="2217762"/>
                </a:cubicBezTo>
                <a:cubicBezTo>
                  <a:pt x="1448819" y="2226137"/>
                  <a:pt x="1459717" y="2222491"/>
                  <a:pt x="1415639" y="2238233"/>
                </a:cubicBezTo>
                <a:cubicBezTo>
                  <a:pt x="1397337" y="2244770"/>
                  <a:pt x="1379826" y="2253697"/>
                  <a:pt x="1361048" y="2258705"/>
                </a:cubicBezTo>
                <a:cubicBezTo>
                  <a:pt x="1345507" y="2262849"/>
                  <a:pt x="1329203" y="2263254"/>
                  <a:pt x="1313281" y="2265529"/>
                </a:cubicBezTo>
                <a:cubicBezTo>
                  <a:pt x="1306457" y="2270078"/>
                  <a:pt x="1300145" y="2275509"/>
                  <a:pt x="1292809" y="2279177"/>
                </a:cubicBezTo>
                <a:cubicBezTo>
                  <a:pt x="1271774" y="2289694"/>
                  <a:pt x="1236557" y="2290473"/>
                  <a:pt x="1217747" y="2292824"/>
                </a:cubicBezTo>
                <a:cubicBezTo>
                  <a:pt x="1204099" y="2297373"/>
                  <a:pt x="1190760" y="2302983"/>
                  <a:pt x="1176803" y="2306472"/>
                </a:cubicBezTo>
                <a:cubicBezTo>
                  <a:pt x="1139526" y="2315792"/>
                  <a:pt x="1127732" y="2319200"/>
                  <a:pt x="1081269" y="2326944"/>
                </a:cubicBezTo>
                <a:cubicBezTo>
                  <a:pt x="1063180" y="2329959"/>
                  <a:pt x="1044875" y="2331493"/>
                  <a:pt x="1026678" y="2333768"/>
                </a:cubicBezTo>
                <a:cubicBezTo>
                  <a:pt x="992559" y="2349690"/>
                  <a:pt x="960848" y="2372404"/>
                  <a:pt x="924320" y="2381535"/>
                </a:cubicBezTo>
                <a:cubicBezTo>
                  <a:pt x="906123" y="2386084"/>
                  <a:pt x="887764" y="2390029"/>
                  <a:pt x="869729" y="2395182"/>
                </a:cubicBezTo>
                <a:cubicBezTo>
                  <a:pt x="855896" y="2399134"/>
                  <a:pt x="842742" y="2405341"/>
                  <a:pt x="828785" y="2408830"/>
                </a:cubicBezTo>
                <a:cubicBezTo>
                  <a:pt x="778986" y="2421280"/>
                  <a:pt x="810686" y="2413815"/>
                  <a:pt x="733251" y="2429302"/>
                </a:cubicBezTo>
                <a:cubicBezTo>
                  <a:pt x="667287" y="2427027"/>
                  <a:pt x="601233" y="2426595"/>
                  <a:pt x="535358" y="2422478"/>
                </a:cubicBezTo>
                <a:cubicBezTo>
                  <a:pt x="528179" y="2422029"/>
                  <a:pt x="521803" y="2417630"/>
                  <a:pt x="514887" y="2415654"/>
                </a:cubicBezTo>
                <a:cubicBezTo>
                  <a:pt x="505869" y="2413077"/>
                  <a:pt x="496690" y="2411105"/>
                  <a:pt x="487591" y="2408830"/>
                </a:cubicBezTo>
                <a:cubicBezTo>
                  <a:pt x="460936" y="2355519"/>
                  <a:pt x="490939" y="2405353"/>
                  <a:pt x="446648" y="2361063"/>
                </a:cubicBezTo>
                <a:cubicBezTo>
                  <a:pt x="438606" y="2353021"/>
                  <a:pt x="434676" y="2341324"/>
                  <a:pt x="426176" y="2333768"/>
                </a:cubicBezTo>
                <a:cubicBezTo>
                  <a:pt x="413917" y="2322871"/>
                  <a:pt x="385233" y="2306472"/>
                  <a:pt x="385233" y="2306472"/>
                </a:cubicBezTo>
                <a:cubicBezTo>
                  <a:pt x="371217" y="2264424"/>
                  <a:pt x="390464" y="2306082"/>
                  <a:pt x="351114" y="2272353"/>
                </a:cubicBezTo>
                <a:cubicBezTo>
                  <a:pt x="342479" y="2264951"/>
                  <a:pt x="337466" y="2254156"/>
                  <a:pt x="330642" y="2245057"/>
                </a:cubicBezTo>
                <a:cubicBezTo>
                  <a:pt x="328367" y="2235959"/>
                  <a:pt x="327512" y="2226382"/>
                  <a:pt x="323818" y="2217762"/>
                </a:cubicBezTo>
                <a:cubicBezTo>
                  <a:pt x="320587" y="2210224"/>
                  <a:pt x="314239" y="2204411"/>
                  <a:pt x="310170" y="2197290"/>
                </a:cubicBezTo>
                <a:cubicBezTo>
                  <a:pt x="305123" y="2188458"/>
                  <a:pt x="300530" y="2179344"/>
                  <a:pt x="296523" y="2169994"/>
                </a:cubicBezTo>
                <a:cubicBezTo>
                  <a:pt x="293690" y="2163383"/>
                  <a:pt x="292225" y="2156258"/>
                  <a:pt x="289699" y="2149523"/>
                </a:cubicBezTo>
                <a:cubicBezTo>
                  <a:pt x="285398" y="2138054"/>
                  <a:pt x="280352" y="2126872"/>
                  <a:pt x="276051" y="2115403"/>
                </a:cubicBezTo>
                <a:cubicBezTo>
                  <a:pt x="273525" y="2108668"/>
                  <a:pt x="273217" y="2100917"/>
                  <a:pt x="269227" y="2094932"/>
                </a:cubicBezTo>
                <a:cubicBezTo>
                  <a:pt x="263874" y="2086902"/>
                  <a:pt x="255579" y="2081284"/>
                  <a:pt x="248755" y="2074460"/>
                </a:cubicBezTo>
                <a:cubicBezTo>
                  <a:pt x="246481" y="2065362"/>
                  <a:pt x="245626" y="2055785"/>
                  <a:pt x="241932" y="2047165"/>
                </a:cubicBezTo>
                <a:cubicBezTo>
                  <a:pt x="238606" y="2039404"/>
                  <a:pt x="210142" y="2002504"/>
                  <a:pt x="207812" y="1999397"/>
                </a:cubicBezTo>
                <a:cubicBezTo>
                  <a:pt x="200204" y="1968967"/>
                  <a:pt x="201614" y="1969383"/>
                  <a:pt x="187341" y="1937982"/>
                </a:cubicBezTo>
                <a:cubicBezTo>
                  <a:pt x="159933" y="1877683"/>
                  <a:pt x="172255" y="1918583"/>
                  <a:pt x="160045" y="1869744"/>
                </a:cubicBezTo>
                <a:cubicBezTo>
                  <a:pt x="157770" y="1851547"/>
                  <a:pt x="156236" y="1833242"/>
                  <a:pt x="153221" y="1815153"/>
                </a:cubicBezTo>
                <a:cubicBezTo>
                  <a:pt x="148652" y="1787741"/>
                  <a:pt x="140552" y="1775524"/>
                  <a:pt x="132749" y="1746914"/>
                </a:cubicBezTo>
                <a:cubicBezTo>
                  <a:pt x="129697" y="1735724"/>
                  <a:pt x="128739" y="1724046"/>
                  <a:pt x="125926" y="1712794"/>
                </a:cubicBezTo>
                <a:cubicBezTo>
                  <a:pt x="122362" y="1698536"/>
                  <a:pt x="109625" y="1668631"/>
                  <a:pt x="105454" y="1658203"/>
                </a:cubicBezTo>
                <a:cubicBezTo>
                  <a:pt x="94283" y="1557667"/>
                  <a:pt x="105698" y="1635420"/>
                  <a:pt x="84982" y="1542197"/>
                </a:cubicBezTo>
                <a:cubicBezTo>
                  <a:pt x="66211" y="1457725"/>
                  <a:pt x="83081" y="1497451"/>
                  <a:pt x="57687" y="1446663"/>
                </a:cubicBezTo>
                <a:cubicBezTo>
                  <a:pt x="35360" y="1290378"/>
                  <a:pt x="68832" y="1509210"/>
                  <a:pt x="37215" y="1351129"/>
                </a:cubicBezTo>
                <a:cubicBezTo>
                  <a:pt x="29764" y="1313875"/>
                  <a:pt x="27776" y="1248325"/>
                  <a:pt x="23567" y="1214651"/>
                </a:cubicBezTo>
                <a:cubicBezTo>
                  <a:pt x="22404" y="1205345"/>
                  <a:pt x="19018" y="1196454"/>
                  <a:pt x="16744" y="1187356"/>
                </a:cubicBezTo>
                <a:cubicBezTo>
                  <a:pt x="19148" y="1105604"/>
                  <a:pt x="0" y="998131"/>
                  <a:pt x="37215" y="914400"/>
                </a:cubicBezTo>
                <a:cubicBezTo>
                  <a:pt x="40546" y="906906"/>
                  <a:pt x="46314" y="900753"/>
                  <a:pt x="50863" y="893929"/>
                </a:cubicBezTo>
                <a:cubicBezTo>
                  <a:pt x="53138" y="884830"/>
                  <a:pt x="54721" y="875530"/>
                  <a:pt x="57687" y="866633"/>
                </a:cubicBezTo>
                <a:cubicBezTo>
                  <a:pt x="59875" y="860069"/>
                  <a:pt x="75760" y="824032"/>
                  <a:pt x="78158" y="812042"/>
                </a:cubicBezTo>
                <a:cubicBezTo>
                  <a:pt x="79050" y="807581"/>
                  <a:pt x="75883" y="827964"/>
                  <a:pt x="78158" y="805218"/>
                </a:cubicBez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5839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371600"/>
            <a:ext cx="86868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二分图</a:t>
            </a:r>
            <a:r>
              <a:rPr lang="zh-CN" altLang="en-US" sz="2400" b="1" dirty="0"/>
              <a:t>是一个无向图</a:t>
            </a:r>
            <a:r>
              <a:rPr lang="en-US" sz="2400" b="1" dirty="0"/>
              <a:t> </a:t>
            </a:r>
            <a:r>
              <a:rPr lang="en-US" sz="2400" b="1" i="1" dirty="0"/>
              <a:t>G</a:t>
            </a:r>
            <a:r>
              <a:rPr lang="en-US" sz="2400" b="1" dirty="0"/>
              <a:t> = (</a:t>
            </a:r>
            <a:r>
              <a:rPr lang="en-US" sz="2400" b="1" i="1" dirty="0"/>
              <a:t>V,E</a:t>
            </a:r>
            <a:r>
              <a:rPr lang="en-US" sz="2400" b="1" dirty="0"/>
              <a:t>) </a:t>
            </a:r>
            <a:r>
              <a:rPr lang="zh-CN" altLang="en-US" sz="2400" b="1" dirty="0"/>
              <a:t>，其中</a:t>
            </a:r>
            <a:r>
              <a:rPr lang="en-US" sz="2400" b="1" dirty="0"/>
              <a:t> </a:t>
            </a:r>
            <a:r>
              <a:rPr lang="en-US" sz="2400" b="1" i="1" dirty="0"/>
              <a:t>V</a:t>
            </a:r>
            <a:r>
              <a:rPr lang="en-US" sz="2400" b="1" dirty="0"/>
              <a:t> </a:t>
            </a:r>
            <a:r>
              <a:rPr lang="zh-CN" altLang="en-US" sz="2400" b="1" dirty="0"/>
              <a:t>可以划分为</a:t>
            </a:r>
            <a:r>
              <a:rPr lang="en-US" sz="2400" b="1" dirty="0"/>
              <a:t>2 </a:t>
            </a:r>
            <a:r>
              <a:rPr lang="zh-CN" altLang="en-US" sz="2400" b="1" dirty="0"/>
              <a:t>个集合</a:t>
            </a:r>
            <a:r>
              <a:rPr lang="en-US" sz="2400" b="1" dirty="0"/>
              <a:t> </a:t>
            </a:r>
            <a:r>
              <a:rPr lang="en-US" sz="2400" b="1" i="1" dirty="0"/>
              <a:t>V</a:t>
            </a:r>
            <a:r>
              <a:rPr lang="en-US" sz="2400" b="1" baseline="-25000" dirty="0"/>
              <a:t>1</a:t>
            </a:r>
            <a:r>
              <a:rPr lang="en-US" sz="2400" b="1" dirty="0"/>
              <a:t> </a:t>
            </a:r>
            <a:r>
              <a:rPr lang="zh-CN" altLang="en-US" sz="2400" b="1" dirty="0"/>
              <a:t>和</a:t>
            </a:r>
            <a:r>
              <a:rPr lang="en-US" sz="2400" b="1" i="1" dirty="0"/>
              <a:t>V</a:t>
            </a:r>
            <a:r>
              <a:rPr lang="en-US" sz="2400" b="1" baseline="-25000" dirty="0"/>
              <a:t>2</a:t>
            </a:r>
            <a:r>
              <a:rPr lang="en-US" sz="2400" b="1" dirty="0"/>
              <a:t> </a:t>
            </a:r>
            <a:r>
              <a:rPr lang="zh-CN" altLang="en-US" sz="2400" b="1" dirty="0"/>
              <a:t>，且对于任意条边</a:t>
            </a:r>
            <a:r>
              <a:rPr lang="en-US" sz="2400" b="1" dirty="0"/>
              <a:t> (</a:t>
            </a:r>
            <a:r>
              <a:rPr lang="en-US" sz="2400" b="1" i="1" dirty="0"/>
              <a:t>u</a:t>
            </a:r>
            <a:r>
              <a:rPr lang="en-US" sz="2400" b="1" dirty="0"/>
              <a:t>, </a:t>
            </a:r>
            <a:r>
              <a:rPr lang="en-US" sz="2400" b="1" i="1" dirty="0"/>
              <a:t>v</a:t>
            </a:r>
            <a:r>
              <a:rPr lang="en-US" sz="2400" b="1" dirty="0"/>
              <a:t>) </a:t>
            </a:r>
            <a:r>
              <a:rPr lang="en-US" sz="2400" b="1" dirty="0">
                <a:sym typeface="Symbol" pitchFamily="18" charset="2"/>
              </a:rPr>
              <a:t></a:t>
            </a:r>
            <a:r>
              <a:rPr lang="en-US" sz="2400" b="1" i="1" dirty="0">
                <a:sym typeface="Symbol" pitchFamily="18" charset="2"/>
              </a:rPr>
              <a:t>E</a:t>
            </a:r>
            <a:r>
              <a:rPr lang="zh-CN" altLang="en-US" sz="2400" b="1" i="1" dirty="0">
                <a:sym typeface="Symbol" pitchFamily="18" charset="2"/>
              </a:rPr>
              <a:t>，都有</a:t>
            </a:r>
            <a:r>
              <a:rPr lang="en-US" sz="2400" b="1" dirty="0">
                <a:sym typeface="Symbol" pitchFamily="18" charset="2"/>
              </a:rPr>
              <a:t> </a:t>
            </a:r>
            <a:r>
              <a:rPr lang="en-US" sz="2400" b="1" i="1" dirty="0"/>
              <a:t>u</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a:t>
            </a:r>
            <a:r>
              <a:rPr lang="zh-CN" altLang="en-US" sz="2400" b="1" dirty="0">
                <a:sym typeface="Symbol" pitchFamily="18" charset="2"/>
              </a:rPr>
              <a:t>且</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 </a:t>
            </a:r>
            <a:r>
              <a:rPr lang="zh-CN" altLang="en-US" sz="2400" b="1" baseline="-25000" dirty="0">
                <a:sym typeface="Symbol" pitchFamily="18" charset="2"/>
              </a:rPr>
              <a:t>，</a:t>
            </a:r>
            <a:r>
              <a:rPr lang="zh-CN" altLang="en-US" sz="2400" b="1" dirty="0">
                <a:sym typeface="Symbol" pitchFamily="18" charset="2"/>
              </a:rPr>
              <a:t>或者</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 </a:t>
            </a:r>
            <a:r>
              <a:rPr lang="en-US" sz="2400" b="1" dirty="0">
                <a:sym typeface="Symbol" pitchFamily="18" charset="2"/>
              </a:rPr>
              <a:t> </a:t>
            </a:r>
            <a:r>
              <a:rPr lang="zh-CN" altLang="en-US" sz="2400" b="1" dirty="0">
                <a:sym typeface="Symbol" pitchFamily="18" charset="2"/>
              </a:rPr>
              <a:t>且</a:t>
            </a:r>
            <a:r>
              <a:rPr lang="en-US" sz="2400" b="1" i="1" dirty="0">
                <a:sym typeface="Symbol" pitchFamily="18" charset="2"/>
              </a:rPr>
              <a:t>u</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a:t>
            </a:r>
          </a:p>
        </p:txBody>
      </p:sp>
      <p:sp>
        <p:nvSpPr>
          <p:cNvPr id="20483" name="Oval 3"/>
          <p:cNvSpPr>
            <a:spLocks noChangeArrowheads="1"/>
          </p:cNvSpPr>
          <p:nvPr/>
        </p:nvSpPr>
        <p:spPr bwMode="auto">
          <a:xfrm>
            <a:off x="2438400" y="3505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4" name="Oval 4"/>
          <p:cNvSpPr>
            <a:spLocks noChangeArrowheads="1"/>
          </p:cNvSpPr>
          <p:nvPr/>
        </p:nvSpPr>
        <p:spPr bwMode="auto">
          <a:xfrm>
            <a:off x="3886200" y="3200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5" name="Oval 5"/>
          <p:cNvSpPr>
            <a:spLocks noChangeArrowheads="1"/>
          </p:cNvSpPr>
          <p:nvPr/>
        </p:nvSpPr>
        <p:spPr bwMode="auto">
          <a:xfrm>
            <a:off x="2438400" y="43434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6" name="Oval 6"/>
          <p:cNvSpPr>
            <a:spLocks noChangeArrowheads="1"/>
          </p:cNvSpPr>
          <p:nvPr/>
        </p:nvSpPr>
        <p:spPr bwMode="auto">
          <a:xfrm>
            <a:off x="2438400" y="52578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7" name="Oval 7"/>
          <p:cNvSpPr>
            <a:spLocks noChangeArrowheads="1"/>
          </p:cNvSpPr>
          <p:nvPr/>
        </p:nvSpPr>
        <p:spPr bwMode="auto">
          <a:xfrm>
            <a:off x="2438400" y="2743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8" name="Oval 8"/>
          <p:cNvSpPr>
            <a:spLocks noChangeArrowheads="1"/>
          </p:cNvSpPr>
          <p:nvPr/>
        </p:nvSpPr>
        <p:spPr bwMode="auto">
          <a:xfrm>
            <a:off x="3886200" y="40386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9" name="Oval 9"/>
          <p:cNvSpPr>
            <a:spLocks noChangeArrowheads="1"/>
          </p:cNvSpPr>
          <p:nvPr/>
        </p:nvSpPr>
        <p:spPr bwMode="auto">
          <a:xfrm>
            <a:off x="3886200" y="4724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90" name="Line 10"/>
          <p:cNvSpPr>
            <a:spLocks noChangeShapeType="1"/>
          </p:cNvSpPr>
          <p:nvPr/>
        </p:nvSpPr>
        <p:spPr bwMode="auto">
          <a:xfrm>
            <a:off x="2971800" y="3048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1"/>
          <p:cNvSpPr>
            <a:spLocks noChangeShapeType="1"/>
          </p:cNvSpPr>
          <p:nvPr/>
        </p:nvSpPr>
        <p:spPr bwMode="auto">
          <a:xfrm flipH="1">
            <a:off x="2971800" y="3429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2"/>
          <p:cNvSpPr>
            <a:spLocks noChangeShapeType="1"/>
          </p:cNvSpPr>
          <p:nvPr/>
        </p:nvSpPr>
        <p:spPr bwMode="auto">
          <a:xfrm flipV="1">
            <a:off x="2971800" y="4419600"/>
            <a:ext cx="990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13"/>
          <p:cNvSpPr>
            <a:spLocks noChangeShapeType="1"/>
          </p:cNvSpPr>
          <p:nvPr/>
        </p:nvSpPr>
        <p:spPr bwMode="auto">
          <a:xfrm flipV="1">
            <a:off x="2971800" y="4343400"/>
            <a:ext cx="914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14"/>
          <p:cNvSpPr>
            <a:spLocks noChangeShapeType="1"/>
          </p:cNvSpPr>
          <p:nvPr/>
        </p:nvSpPr>
        <p:spPr bwMode="auto">
          <a:xfrm>
            <a:off x="2971800" y="3810000"/>
            <a:ext cx="914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15"/>
          <p:cNvSpPr>
            <a:spLocks noChangeShapeType="1"/>
          </p:cNvSpPr>
          <p:nvPr/>
        </p:nvSpPr>
        <p:spPr bwMode="auto">
          <a:xfrm>
            <a:off x="2895600" y="38862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二分图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 name="TextBox 1"/>
          <p:cNvSpPr txBox="1"/>
          <p:nvPr/>
        </p:nvSpPr>
        <p:spPr>
          <a:xfrm>
            <a:off x="2484527" y="5867400"/>
            <a:ext cx="492443" cy="461665"/>
          </a:xfrm>
          <a:prstGeom prst="rect">
            <a:avLst/>
          </a:prstGeom>
          <a:noFill/>
        </p:spPr>
        <p:txBody>
          <a:bodyPr wrap="none" rtlCol="0">
            <a:spAutoFit/>
          </a:bodyPr>
          <a:lstStyle/>
          <a:p>
            <a:r>
              <a:rPr lang="en-US" sz="2400" i="1" dirty="0"/>
              <a:t>V</a:t>
            </a:r>
            <a:r>
              <a:rPr lang="en-US" sz="2400" baseline="-25000" dirty="0"/>
              <a:t>1</a:t>
            </a:r>
            <a:endParaRPr lang="en-US" sz="2400" dirty="0"/>
          </a:p>
        </p:txBody>
      </p:sp>
      <p:sp>
        <p:nvSpPr>
          <p:cNvPr id="18" name="TextBox 17"/>
          <p:cNvSpPr txBox="1"/>
          <p:nvPr/>
        </p:nvSpPr>
        <p:spPr>
          <a:xfrm>
            <a:off x="3962400" y="5636567"/>
            <a:ext cx="492443" cy="461665"/>
          </a:xfrm>
          <a:prstGeom prst="rect">
            <a:avLst/>
          </a:prstGeom>
          <a:noFill/>
        </p:spPr>
        <p:txBody>
          <a:bodyPr wrap="none" rtlCol="0">
            <a:spAutoFit/>
          </a:bodyPr>
          <a:lstStyle/>
          <a:p>
            <a:r>
              <a:rPr lang="en-US" sz="2400" i="1" dirty="0"/>
              <a:t>V</a:t>
            </a:r>
            <a:r>
              <a:rPr lang="en-US" sz="2400" baseline="-25000" dirty="0"/>
              <a:t>2</a:t>
            </a:r>
            <a:endParaRPr lang="en-US" sz="2400" dirty="0"/>
          </a:p>
        </p:txBody>
      </p:sp>
    </p:spTree>
    <p:extLst>
      <p:ext uri="{BB962C8B-B14F-4D97-AF65-F5344CB8AC3E}">
        <p14:creationId xmlns:p14="http://schemas.microsoft.com/office/powerpoint/2010/main" val="2670889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Ford-Fulkerson</a:t>
            </a:r>
            <a:r>
              <a:rPr lang="zh-CN" altLang="en-US" b="1" dirty="0">
                <a:solidFill>
                  <a:srgbClr val="0000CC"/>
                </a:solidFill>
              </a:rPr>
              <a:t>方法</a:t>
            </a:r>
            <a:endParaRPr lang="zh-CN" altLang="en-US" dirty="0"/>
          </a:p>
        </p:txBody>
      </p:sp>
      <p:sp>
        <p:nvSpPr>
          <p:cNvPr id="3" name="TextBox 2"/>
          <p:cNvSpPr txBox="1"/>
          <p:nvPr/>
        </p:nvSpPr>
        <p:spPr>
          <a:xfrm>
            <a:off x="685800" y="4648200"/>
            <a:ext cx="8229600" cy="1569660"/>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f(s,v1)+f(v2,v1)</a:t>
            </a:r>
            <a:r>
              <a:rPr lang="en-US" altLang="zh-CN" sz="2400" i="1" dirty="0"/>
              <a:t> +f(v2,v4) </a:t>
            </a:r>
            <a:r>
              <a:rPr lang="en-US" altLang="zh-CN" sz="2400" i="1" dirty="0">
                <a:latin typeface="+mj-lt"/>
              </a:rPr>
              <a:t>-</a:t>
            </a:r>
            <a:r>
              <a:rPr lang="en-US" altLang="zh-CN" sz="2400" i="1" dirty="0"/>
              <a:t>f(v1,v2)-f(v3,v2)</a:t>
            </a:r>
            <a:r>
              <a:rPr lang="en-US" altLang="zh-CN" sz="2400" i="1" dirty="0">
                <a:latin typeface="+mj-lt"/>
              </a:rPr>
              <a:t>=4+0+4-0-4=4</a:t>
            </a:r>
            <a:r>
              <a:rPr lang="en-US" altLang="zh-CN" sz="2400" dirty="0">
                <a:latin typeface="+mj-lt"/>
              </a:rPr>
              <a:t>.</a:t>
            </a:r>
          </a:p>
          <a:p>
            <a:endParaRPr lang="en-US" altLang="zh-CN" sz="2400" dirty="0">
              <a:latin typeface="+mj-lt"/>
            </a:endParaRPr>
          </a:p>
          <a:p>
            <a:r>
              <a:rPr lang="en-US" altLang="zh-CN" sz="2400" dirty="0">
                <a:latin typeface="+mj-lt"/>
              </a:rPr>
              <a:t> </a:t>
            </a:r>
            <a:r>
              <a:rPr lang="zh-CN" altLang="en-US" sz="2400" dirty="0">
                <a:latin typeface="+mj-lt"/>
              </a:rPr>
              <a:t>割的容量为</a:t>
            </a:r>
            <a:r>
              <a:rPr lang="en-US" altLang="zh-CN" sz="2400" i="1" dirty="0">
                <a:latin typeface="+mj-lt"/>
              </a:rPr>
              <a:t>c(s,v1)+c(v2,v1)+</a:t>
            </a:r>
            <a:r>
              <a:rPr lang="en-US" altLang="zh-CN" sz="2400" i="1" dirty="0"/>
              <a:t>c(v2,v4)</a:t>
            </a:r>
            <a:r>
              <a:rPr lang="en-US" altLang="zh-CN" sz="2400" i="1" dirty="0">
                <a:latin typeface="+mj-lt"/>
              </a:rPr>
              <a:t>=16+4+14=34</a:t>
            </a:r>
            <a:r>
              <a:rPr lang="en-US" altLang="zh-CN" sz="2400" dirty="0">
                <a:latin typeface="+mj-lt"/>
              </a:rPr>
              <a:t>.</a:t>
            </a:r>
            <a:endParaRPr lang="zh-CN" altLang="en-US" sz="2400" dirty="0">
              <a:latin typeface="+mj-lt"/>
            </a:endParaRPr>
          </a:p>
        </p:txBody>
      </p:sp>
      <p:grpSp>
        <p:nvGrpSpPr>
          <p:cNvPr id="4" name="Group 93"/>
          <p:cNvGrpSpPr>
            <a:grpSpLocks/>
          </p:cNvGrpSpPr>
          <p:nvPr/>
        </p:nvGrpSpPr>
        <p:grpSpPr bwMode="auto">
          <a:xfrm>
            <a:off x="1707490" y="1558197"/>
            <a:ext cx="4114800" cy="2514600"/>
            <a:chOff x="2928" y="1200"/>
            <a:chExt cx="2592" cy="1584"/>
          </a:xfrm>
        </p:grpSpPr>
        <p:sp>
          <p:nvSpPr>
            <p:cNvPr id="5"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6" name="Group 92"/>
            <p:cNvGrpSpPr>
              <a:grpSpLocks/>
            </p:cNvGrpSpPr>
            <p:nvPr/>
          </p:nvGrpSpPr>
          <p:grpSpPr bwMode="auto">
            <a:xfrm>
              <a:off x="2928" y="1200"/>
              <a:ext cx="2592" cy="1584"/>
              <a:chOff x="2928" y="1200"/>
              <a:chExt cx="2592" cy="1584"/>
            </a:xfrm>
          </p:grpSpPr>
          <p:sp>
            <p:nvSpPr>
              <p:cNvPr id="7"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8"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1"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2"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3"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4"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5"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6"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7"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28"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29"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0"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1"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1587263" y="1775805"/>
            <a:ext cx="1922486" cy="2384565"/>
          </a:xfrm>
          <a:custGeom>
            <a:avLst/>
            <a:gdLst>
              <a:gd name="connsiteX0" fmla="*/ 277931 w 1922486"/>
              <a:gd name="connsiteY0" fmla="*/ 16679 h 2384565"/>
              <a:gd name="connsiteX1" fmla="*/ 298402 w 1922486"/>
              <a:gd name="connsiteY1" fmla="*/ 3031 h 2384565"/>
              <a:gd name="connsiteX2" fmla="*/ 468999 w 1922486"/>
              <a:gd name="connsiteY2" fmla="*/ 16679 h 2384565"/>
              <a:gd name="connsiteX3" fmla="*/ 503119 w 1922486"/>
              <a:gd name="connsiteY3" fmla="*/ 30326 h 2384565"/>
              <a:gd name="connsiteX4" fmla="*/ 557710 w 1922486"/>
              <a:gd name="connsiteY4" fmla="*/ 37150 h 2384565"/>
              <a:gd name="connsiteX5" fmla="*/ 578181 w 1922486"/>
              <a:gd name="connsiteY5" fmla="*/ 57622 h 2384565"/>
              <a:gd name="connsiteX6" fmla="*/ 639596 w 1922486"/>
              <a:gd name="connsiteY6" fmla="*/ 84917 h 2384565"/>
              <a:gd name="connsiteX7" fmla="*/ 680540 w 1922486"/>
              <a:gd name="connsiteY7" fmla="*/ 125861 h 2384565"/>
              <a:gd name="connsiteX8" fmla="*/ 707835 w 1922486"/>
              <a:gd name="connsiteY8" fmla="*/ 132685 h 2384565"/>
              <a:gd name="connsiteX9" fmla="*/ 741954 w 1922486"/>
              <a:gd name="connsiteY9" fmla="*/ 166804 h 2384565"/>
              <a:gd name="connsiteX10" fmla="*/ 789722 w 1922486"/>
              <a:gd name="connsiteY10" fmla="*/ 200923 h 2384565"/>
              <a:gd name="connsiteX11" fmla="*/ 830665 w 1922486"/>
              <a:gd name="connsiteY11" fmla="*/ 248691 h 2384565"/>
              <a:gd name="connsiteX12" fmla="*/ 844313 w 1922486"/>
              <a:gd name="connsiteY12" fmla="*/ 269162 h 2384565"/>
              <a:gd name="connsiteX13" fmla="*/ 892080 w 1922486"/>
              <a:gd name="connsiteY13" fmla="*/ 296458 h 2384565"/>
              <a:gd name="connsiteX14" fmla="*/ 939847 w 1922486"/>
              <a:gd name="connsiteY14" fmla="*/ 344225 h 2384565"/>
              <a:gd name="connsiteX15" fmla="*/ 953495 w 1922486"/>
              <a:gd name="connsiteY15" fmla="*/ 364696 h 2384565"/>
              <a:gd name="connsiteX16" fmla="*/ 973966 w 1922486"/>
              <a:gd name="connsiteY16" fmla="*/ 371520 h 2384565"/>
              <a:gd name="connsiteX17" fmla="*/ 1028557 w 1922486"/>
              <a:gd name="connsiteY17" fmla="*/ 419288 h 2384565"/>
              <a:gd name="connsiteX18" fmla="*/ 1055853 w 1922486"/>
              <a:gd name="connsiteY18" fmla="*/ 446583 h 2384565"/>
              <a:gd name="connsiteX19" fmla="*/ 1069501 w 1922486"/>
              <a:gd name="connsiteY19" fmla="*/ 467055 h 2384565"/>
              <a:gd name="connsiteX20" fmla="*/ 1096796 w 1922486"/>
              <a:gd name="connsiteY20" fmla="*/ 480702 h 2384565"/>
              <a:gd name="connsiteX21" fmla="*/ 1117268 w 1922486"/>
              <a:gd name="connsiteY21" fmla="*/ 501174 h 2384565"/>
              <a:gd name="connsiteX22" fmla="*/ 1144563 w 1922486"/>
              <a:gd name="connsiteY22" fmla="*/ 542117 h 2384565"/>
              <a:gd name="connsiteX23" fmla="*/ 1178683 w 1922486"/>
              <a:gd name="connsiteY23" fmla="*/ 555765 h 2384565"/>
              <a:gd name="connsiteX24" fmla="*/ 1219626 w 1922486"/>
              <a:gd name="connsiteY24" fmla="*/ 583061 h 2384565"/>
              <a:gd name="connsiteX25" fmla="*/ 1267393 w 1922486"/>
              <a:gd name="connsiteY25" fmla="*/ 624004 h 2384565"/>
              <a:gd name="connsiteX26" fmla="*/ 1274217 w 1922486"/>
              <a:gd name="connsiteY26" fmla="*/ 658123 h 2384565"/>
              <a:gd name="connsiteX27" fmla="*/ 1315160 w 1922486"/>
              <a:gd name="connsiteY27" fmla="*/ 678595 h 2384565"/>
              <a:gd name="connsiteX28" fmla="*/ 1321984 w 1922486"/>
              <a:gd name="connsiteY28" fmla="*/ 699067 h 2384565"/>
              <a:gd name="connsiteX29" fmla="*/ 1362928 w 1922486"/>
              <a:gd name="connsiteY29" fmla="*/ 719538 h 2384565"/>
              <a:gd name="connsiteX30" fmla="*/ 1390223 w 1922486"/>
              <a:gd name="connsiteY30" fmla="*/ 753658 h 2384565"/>
              <a:gd name="connsiteX31" fmla="*/ 1410695 w 1922486"/>
              <a:gd name="connsiteY31" fmla="*/ 767305 h 2384565"/>
              <a:gd name="connsiteX32" fmla="*/ 1437990 w 1922486"/>
              <a:gd name="connsiteY32" fmla="*/ 815073 h 2384565"/>
              <a:gd name="connsiteX33" fmla="*/ 1478934 w 1922486"/>
              <a:gd name="connsiteY33" fmla="*/ 842368 h 2384565"/>
              <a:gd name="connsiteX34" fmla="*/ 1499405 w 1922486"/>
              <a:gd name="connsiteY34" fmla="*/ 862840 h 2384565"/>
              <a:gd name="connsiteX35" fmla="*/ 1526701 w 1922486"/>
              <a:gd name="connsiteY35" fmla="*/ 896959 h 2384565"/>
              <a:gd name="connsiteX36" fmla="*/ 1560820 w 1922486"/>
              <a:gd name="connsiteY36" fmla="*/ 924255 h 2384565"/>
              <a:gd name="connsiteX37" fmla="*/ 1588116 w 1922486"/>
              <a:gd name="connsiteY37" fmla="*/ 951550 h 2384565"/>
              <a:gd name="connsiteX38" fmla="*/ 1642707 w 1922486"/>
              <a:gd name="connsiteY38" fmla="*/ 1019789 h 2384565"/>
              <a:gd name="connsiteX39" fmla="*/ 1663178 w 1922486"/>
              <a:gd name="connsiteY39" fmla="*/ 1047085 h 2384565"/>
              <a:gd name="connsiteX40" fmla="*/ 1670002 w 1922486"/>
              <a:gd name="connsiteY40" fmla="*/ 1081204 h 2384565"/>
              <a:gd name="connsiteX41" fmla="*/ 1683650 w 1922486"/>
              <a:gd name="connsiteY41" fmla="*/ 1115323 h 2384565"/>
              <a:gd name="connsiteX42" fmla="*/ 1710946 w 1922486"/>
              <a:gd name="connsiteY42" fmla="*/ 1169914 h 2384565"/>
              <a:gd name="connsiteX43" fmla="*/ 1717769 w 1922486"/>
              <a:gd name="connsiteY43" fmla="*/ 1197210 h 2384565"/>
              <a:gd name="connsiteX44" fmla="*/ 1731417 w 1922486"/>
              <a:gd name="connsiteY44" fmla="*/ 1217682 h 2384565"/>
              <a:gd name="connsiteX45" fmla="*/ 1751889 w 1922486"/>
              <a:gd name="connsiteY45" fmla="*/ 1279096 h 2384565"/>
              <a:gd name="connsiteX46" fmla="*/ 1772360 w 1922486"/>
              <a:gd name="connsiteY46" fmla="*/ 1313216 h 2384565"/>
              <a:gd name="connsiteX47" fmla="*/ 1779184 w 1922486"/>
              <a:gd name="connsiteY47" fmla="*/ 1333688 h 2384565"/>
              <a:gd name="connsiteX48" fmla="*/ 1813304 w 1922486"/>
              <a:gd name="connsiteY48" fmla="*/ 1367807 h 2384565"/>
              <a:gd name="connsiteX49" fmla="*/ 1820128 w 1922486"/>
              <a:gd name="connsiteY49" fmla="*/ 1388279 h 2384565"/>
              <a:gd name="connsiteX50" fmla="*/ 1833775 w 1922486"/>
              <a:gd name="connsiteY50" fmla="*/ 1456517 h 2384565"/>
              <a:gd name="connsiteX51" fmla="*/ 1847423 w 1922486"/>
              <a:gd name="connsiteY51" fmla="*/ 1476989 h 2384565"/>
              <a:gd name="connsiteX52" fmla="*/ 1854247 w 1922486"/>
              <a:gd name="connsiteY52" fmla="*/ 1511108 h 2384565"/>
              <a:gd name="connsiteX53" fmla="*/ 1867895 w 1922486"/>
              <a:gd name="connsiteY53" fmla="*/ 1531580 h 2384565"/>
              <a:gd name="connsiteX54" fmla="*/ 1874719 w 1922486"/>
              <a:gd name="connsiteY54" fmla="*/ 1592995 h 2384565"/>
              <a:gd name="connsiteX55" fmla="*/ 1895190 w 1922486"/>
              <a:gd name="connsiteY55" fmla="*/ 1715825 h 2384565"/>
              <a:gd name="connsiteX56" fmla="*/ 1902014 w 1922486"/>
              <a:gd name="connsiteY56" fmla="*/ 1818183 h 2384565"/>
              <a:gd name="connsiteX57" fmla="*/ 1915662 w 1922486"/>
              <a:gd name="connsiteY57" fmla="*/ 1913717 h 2384565"/>
              <a:gd name="connsiteX58" fmla="*/ 1922486 w 1922486"/>
              <a:gd name="connsiteY58" fmla="*/ 2077491 h 2384565"/>
              <a:gd name="connsiteX59" fmla="*/ 1915662 w 1922486"/>
              <a:gd name="connsiteY59" fmla="*/ 2193496 h 2384565"/>
              <a:gd name="connsiteX60" fmla="*/ 1908838 w 1922486"/>
              <a:gd name="connsiteY60" fmla="*/ 2213968 h 2384565"/>
              <a:gd name="connsiteX61" fmla="*/ 1854247 w 1922486"/>
              <a:gd name="connsiteY61" fmla="*/ 2289031 h 2384565"/>
              <a:gd name="connsiteX62" fmla="*/ 1806480 w 1922486"/>
              <a:gd name="connsiteY62" fmla="*/ 2309502 h 2384565"/>
              <a:gd name="connsiteX63" fmla="*/ 1765537 w 1922486"/>
              <a:gd name="connsiteY63" fmla="*/ 2323150 h 2384565"/>
              <a:gd name="connsiteX64" fmla="*/ 1731417 w 1922486"/>
              <a:gd name="connsiteY64" fmla="*/ 2336798 h 2384565"/>
              <a:gd name="connsiteX65" fmla="*/ 1717769 w 1922486"/>
              <a:gd name="connsiteY65" fmla="*/ 2364093 h 2384565"/>
              <a:gd name="connsiteX66" fmla="*/ 1608587 w 1922486"/>
              <a:gd name="connsiteY66" fmla="*/ 2384565 h 2384565"/>
              <a:gd name="connsiteX67" fmla="*/ 1226450 w 1922486"/>
              <a:gd name="connsiteY67" fmla="*/ 2370917 h 2384565"/>
              <a:gd name="connsiteX68" fmla="*/ 1165035 w 1922486"/>
              <a:gd name="connsiteY68" fmla="*/ 2364093 h 2384565"/>
              <a:gd name="connsiteX69" fmla="*/ 1130916 w 1922486"/>
              <a:gd name="connsiteY69" fmla="*/ 2350446 h 2384565"/>
              <a:gd name="connsiteX70" fmla="*/ 1076325 w 1922486"/>
              <a:gd name="connsiteY70" fmla="*/ 2329974 h 2384565"/>
              <a:gd name="connsiteX71" fmla="*/ 1042205 w 1922486"/>
              <a:gd name="connsiteY71" fmla="*/ 2302679 h 2384565"/>
              <a:gd name="connsiteX72" fmla="*/ 994438 w 1922486"/>
              <a:gd name="connsiteY72" fmla="*/ 2289031 h 2384565"/>
              <a:gd name="connsiteX73" fmla="*/ 946671 w 1922486"/>
              <a:gd name="connsiteY73" fmla="*/ 2241264 h 2384565"/>
              <a:gd name="connsiteX74" fmla="*/ 926199 w 1922486"/>
              <a:gd name="connsiteY74" fmla="*/ 2213968 h 2384565"/>
              <a:gd name="connsiteX75" fmla="*/ 844313 w 1922486"/>
              <a:gd name="connsiteY75" fmla="*/ 2159377 h 2384565"/>
              <a:gd name="connsiteX76" fmla="*/ 782898 w 1922486"/>
              <a:gd name="connsiteY76" fmla="*/ 2091138 h 2384565"/>
              <a:gd name="connsiteX77" fmla="*/ 762426 w 1922486"/>
              <a:gd name="connsiteY77" fmla="*/ 2070667 h 2384565"/>
              <a:gd name="connsiteX78" fmla="*/ 741954 w 1922486"/>
              <a:gd name="connsiteY78" fmla="*/ 2043371 h 2384565"/>
              <a:gd name="connsiteX79" fmla="*/ 687363 w 1922486"/>
              <a:gd name="connsiteY79" fmla="*/ 1995604 h 2384565"/>
              <a:gd name="connsiteX80" fmla="*/ 666892 w 1922486"/>
              <a:gd name="connsiteY80" fmla="*/ 1981956 h 2384565"/>
              <a:gd name="connsiteX81" fmla="*/ 619125 w 1922486"/>
              <a:gd name="connsiteY81" fmla="*/ 1920541 h 2384565"/>
              <a:gd name="connsiteX82" fmla="*/ 591829 w 1922486"/>
              <a:gd name="connsiteY82" fmla="*/ 1893246 h 2384565"/>
              <a:gd name="connsiteX83" fmla="*/ 571357 w 1922486"/>
              <a:gd name="connsiteY83" fmla="*/ 1865950 h 2384565"/>
              <a:gd name="connsiteX84" fmla="*/ 530414 w 1922486"/>
              <a:gd name="connsiteY84" fmla="*/ 1838655 h 2384565"/>
              <a:gd name="connsiteX85" fmla="*/ 496295 w 1922486"/>
              <a:gd name="connsiteY85" fmla="*/ 1797711 h 2384565"/>
              <a:gd name="connsiteX86" fmla="*/ 468999 w 1922486"/>
              <a:gd name="connsiteY86" fmla="*/ 1777240 h 2384565"/>
              <a:gd name="connsiteX87" fmla="*/ 428056 w 1922486"/>
              <a:gd name="connsiteY87" fmla="*/ 1729473 h 2384565"/>
              <a:gd name="connsiteX88" fmla="*/ 421232 w 1922486"/>
              <a:gd name="connsiteY88" fmla="*/ 1709001 h 2384565"/>
              <a:gd name="connsiteX89" fmla="*/ 400760 w 1922486"/>
              <a:gd name="connsiteY89" fmla="*/ 1702177 h 2384565"/>
              <a:gd name="connsiteX90" fmla="*/ 380289 w 1922486"/>
              <a:gd name="connsiteY90" fmla="*/ 1681705 h 2384565"/>
              <a:gd name="connsiteX91" fmla="*/ 346169 w 1922486"/>
              <a:gd name="connsiteY91" fmla="*/ 1627114 h 2384565"/>
              <a:gd name="connsiteX92" fmla="*/ 325698 w 1922486"/>
              <a:gd name="connsiteY92" fmla="*/ 1579347 h 2384565"/>
              <a:gd name="connsiteX93" fmla="*/ 271107 w 1922486"/>
              <a:gd name="connsiteY93" fmla="*/ 1470165 h 2384565"/>
              <a:gd name="connsiteX94" fmla="*/ 257459 w 1922486"/>
              <a:gd name="connsiteY94" fmla="*/ 1449693 h 2384565"/>
              <a:gd name="connsiteX95" fmla="*/ 243811 w 1922486"/>
              <a:gd name="connsiteY95" fmla="*/ 1415574 h 2384565"/>
              <a:gd name="connsiteX96" fmla="*/ 196044 w 1922486"/>
              <a:gd name="connsiteY96" fmla="*/ 1367807 h 2384565"/>
              <a:gd name="connsiteX97" fmla="*/ 175572 w 1922486"/>
              <a:gd name="connsiteY97" fmla="*/ 1320040 h 2384565"/>
              <a:gd name="connsiteX98" fmla="*/ 168749 w 1922486"/>
              <a:gd name="connsiteY98" fmla="*/ 1299568 h 2384565"/>
              <a:gd name="connsiteX99" fmla="*/ 148277 w 1922486"/>
              <a:gd name="connsiteY99" fmla="*/ 1285920 h 2384565"/>
              <a:gd name="connsiteX100" fmla="*/ 107334 w 1922486"/>
              <a:gd name="connsiteY100" fmla="*/ 1169914 h 2384565"/>
              <a:gd name="connsiteX101" fmla="*/ 107334 w 1922486"/>
              <a:gd name="connsiteY101" fmla="*/ 1169914 h 2384565"/>
              <a:gd name="connsiteX102" fmla="*/ 66390 w 1922486"/>
              <a:gd name="connsiteY102" fmla="*/ 1012965 h 2384565"/>
              <a:gd name="connsiteX103" fmla="*/ 59566 w 1922486"/>
              <a:gd name="connsiteY103" fmla="*/ 828720 h 2384565"/>
              <a:gd name="connsiteX104" fmla="*/ 45919 w 1922486"/>
              <a:gd name="connsiteY104" fmla="*/ 794601 h 2384565"/>
              <a:gd name="connsiteX105" fmla="*/ 73214 w 1922486"/>
              <a:gd name="connsiteY105" fmla="*/ 446583 h 2384565"/>
              <a:gd name="connsiteX106" fmla="*/ 80038 w 1922486"/>
              <a:gd name="connsiteY106" fmla="*/ 419288 h 2384565"/>
              <a:gd name="connsiteX107" fmla="*/ 107334 w 1922486"/>
              <a:gd name="connsiteY107" fmla="*/ 310105 h 2384565"/>
              <a:gd name="connsiteX108" fmla="*/ 120981 w 1922486"/>
              <a:gd name="connsiteY108" fmla="*/ 289634 h 2384565"/>
              <a:gd name="connsiteX109" fmla="*/ 127805 w 1922486"/>
              <a:gd name="connsiteY109" fmla="*/ 269162 h 2384565"/>
              <a:gd name="connsiteX110" fmla="*/ 155101 w 1922486"/>
              <a:gd name="connsiteY110" fmla="*/ 228219 h 2384565"/>
              <a:gd name="connsiteX111" fmla="*/ 175572 w 1922486"/>
              <a:gd name="connsiteY111" fmla="*/ 180452 h 2384565"/>
              <a:gd name="connsiteX112" fmla="*/ 189220 w 1922486"/>
              <a:gd name="connsiteY112" fmla="*/ 153156 h 2384565"/>
              <a:gd name="connsiteX113" fmla="*/ 230163 w 1922486"/>
              <a:gd name="connsiteY113" fmla="*/ 125861 h 2384565"/>
              <a:gd name="connsiteX114" fmla="*/ 271107 w 1922486"/>
              <a:gd name="connsiteY114" fmla="*/ 71270 h 2384565"/>
              <a:gd name="connsiteX115" fmla="*/ 291578 w 1922486"/>
              <a:gd name="connsiteY115" fmla="*/ 64446 h 2384565"/>
              <a:gd name="connsiteX116" fmla="*/ 298402 w 1922486"/>
              <a:gd name="connsiteY116" fmla="*/ 37150 h 2384565"/>
              <a:gd name="connsiteX117" fmla="*/ 277931 w 1922486"/>
              <a:gd name="connsiteY117" fmla="*/ 16679 h 238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922486" h="2384565">
                <a:moveTo>
                  <a:pt x="277931" y="16679"/>
                </a:moveTo>
                <a:cubicBezTo>
                  <a:pt x="277931" y="10993"/>
                  <a:pt x="290210" y="3421"/>
                  <a:pt x="298402" y="3031"/>
                </a:cubicBezTo>
                <a:cubicBezTo>
                  <a:pt x="362060" y="0"/>
                  <a:pt x="410146" y="8271"/>
                  <a:pt x="468999" y="16679"/>
                </a:cubicBezTo>
                <a:cubicBezTo>
                  <a:pt x="480372" y="21228"/>
                  <a:pt x="491183" y="27572"/>
                  <a:pt x="503119" y="30326"/>
                </a:cubicBezTo>
                <a:cubicBezTo>
                  <a:pt x="520988" y="34449"/>
                  <a:pt x="540476" y="30883"/>
                  <a:pt x="557710" y="37150"/>
                </a:cubicBezTo>
                <a:cubicBezTo>
                  <a:pt x="566779" y="40448"/>
                  <a:pt x="570151" y="52269"/>
                  <a:pt x="578181" y="57622"/>
                </a:cubicBezTo>
                <a:cubicBezTo>
                  <a:pt x="601866" y="73412"/>
                  <a:pt x="615818" y="76991"/>
                  <a:pt x="639596" y="84917"/>
                </a:cubicBezTo>
                <a:cubicBezTo>
                  <a:pt x="653449" y="105697"/>
                  <a:pt x="655147" y="113164"/>
                  <a:pt x="680540" y="125861"/>
                </a:cubicBezTo>
                <a:cubicBezTo>
                  <a:pt x="688928" y="130055"/>
                  <a:pt x="698737" y="130410"/>
                  <a:pt x="707835" y="132685"/>
                </a:cubicBezTo>
                <a:cubicBezTo>
                  <a:pt x="719208" y="144058"/>
                  <a:pt x="729258" y="156929"/>
                  <a:pt x="741954" y="166804"/>
                </a:cubicBezTo>
                <a:cubicBezTo>
                  <a:pt x="822800" y="229684"/>
                  <a:pt x="719445" y="130649"/>
                  <a:pt x="789722" y="200923"/>
                </a:cubicBezTo>
                <a:cubicBezTo>
                  <a:pt x="803114" y="241099"/>
                  <a:pt x="786956" y="204982"/>
                  <a:pt x="830665" y="248691"/>
                </a:cubicBezTo>
                <a:cubicBezTo>
                  <a:pt x="836464" y="254490"/>
                  <a:pt x="837839" y="264127"/>
                  <a:pt x="844313" y="269162"/>
                </a:cubicBezTo>
                <a:cubicBezTo>
                  <a:pt x="858789" y="280421"/>
                  <a:pt x="877660" y="285128"/>
                  <a:pt x="892080" y="296458"/>
                </a:cubicBezTo>
                <a:cubicBezTo>
                  <a:pt x="909786" y="310370"/>
                  <a:pt x="924783" y="327488"/>
                  <a:pt x="939847" y="344225"/>
                </a:cubicBezTo>
                <a:cubicBezTo>
                  <a:pt x="945333" y="350321"/>
                  <a:pt x="947091" y="359573"/>
                  <a:pt x="953495" y="364696"/>
                </a:cubicBezTo>
                <a:cubicBezTo>
                  <a:pt x="959112" y="369189"/>
                  <a:pt x="967142" y="369245"/>
                  <a:pt x="973966" y="371520"/>
                </a:cubicBezTo>
                <a:cubicBezTo>
                  <a:pt x="1026811" y="424365"/>
                  <a:pt x="953588" y="352649"/>
                  <a:pt x="1028557" y="419288"/>
                </a:cubicBezTo>
                <a:cubicBezTo>
                  <a:pt x="1038174" y="427837"/>
                  <a:pt x="1047479" y="436814"/>
                  <a:pt x="1055853" y="446583"/>
                </a:cubicBezTo>
                <a:cubicBezTo>
                  <a:pt x="1061190" y="452810"/>
                  <a:pt x="1063200" y="461805"/>
                  <a:pt x="1069501" y="467055"/>
                </a:cubicBezTo>
                <a:cubicBezTo>
                  <a:pt x="1077315" y="473567"/>
                  <a:pt x="1087698" y="476153"/>
                  <a:pt x="1096796" y="480702"/>
                </a:cubicBezTo>
                <a:cubicBezTo>
                  <a:pt x="1103620" y="487526"/>
                  <a:pt x="1111915" y="493144"/>
                  <a:pt x="1117268" y="501174"/>
                </a:cubicBezTo>
                <a:cubicBezTo>
                  <a:pt x="1135909" y="529135"/>
                  <a:pt x="1107247" y="518795"/>
                  <a:pt x="1144563" y="542117"/>
                </a:cubicBezTo>
                <a:cubicBezTo>
                  <a:pt x="1154951" y="548609"/>
                  <a:pt x="1167310" y="551216"/>
                  <a:pt x="1178683" y="555765"/>
                </a:cubicBezTo>
                <a:cubicBezTo>
                  <a:pt x="1194282" y="602561"/>
                  <a:pt x="1170219" y="550123"/>
                  <a:pt x="1219626" y="583061"/>
                </a:cubicBezTo>
                <a:cubicBezTo>
                  <a:pt x="1307047" y="641342"/>
                  <a:pt x="1205631" y="603416"/>
                  <a:pt x="1267393" y="624004"/>
                </a:cubicBezTo>
                <a:cubicBezTo>
                  <a:pt x="1269668" y="635377"/>
                  <a:pt x="1268463" y="648053"/>
                  <a:pt x="1274217" y="658123"/>
                </a:cubicBezTo>
                <a:cubicBezTo>
                  <a:pt x="1280442" y="669017"/>
                  <a:pt x="1304652" y="675092"/>
                  <a:pt x="1315160" y="678595"/>
                </a:cubicBezTo>
                <a:cubicBezTo>
                  <a:pt x="1317435" y="685419"/>
                  <a:pt x="1317490" y="693450"/>
                  <a:pt x="1321984" y="699067"/>
                </a:cubicBezTo>
                <a:cubicBezTo>
                  <a:pt x="1331604" y="711091"/>
                  <a:pt x="1349443" y="715043"/>
                  <a:pt x="1362928" y="719538"/>
                </a:cubicBezTo>
                <a:cubicBezTo>
                  <a:pt x="1372026" y="730911"/>
                  <a:pt x="1379924" y="743359"/>
                  <a:pt x="1390223" y="753658"/>
                </a:cubicBezTo>
                <a:cubicBezTo>
                  <a:pt x="1396022" y="759457"/>
                  <a:pt x="1405660" y="760831"/>
                  <a:pt x="1410695" y="767305"/>
                </a:cubicBezTo>
                <a:cubicBezTo>
                  <a:pt x="1421954" y="781781"/>
                  <a:pt x="1425654" y="801503"/>
                  <a:pt x="1437990" y="815073"/>
                </a:cubicBezTo>
                <a:cubicBezTo>
                  <a:pt x="1449024" y="827210"/>
                  <a:pt x="1467336" y="830769"/>
                  <a:pt x="1478934" y="842368"/>
                </a:cubicBezTo>
                <a:cubicBezTo>
                  <a:pt x="1485758" y="849192"/>
                  <a:pt x="1493050" y="855577"/>
                  <a:pt x="1499405" y="862840"/>
                </a:cubicBezTo>
                <a:cubicBezTo>
                  <a:pt x="1508996" y="873801"/>
                  <a:pt x="1516402" y="886660"/>
                  <a:pt x="1526701" y="896959"/>
                </a:cubicBezTo>
                <a:cubicBezTo>
                  <a:pt x="1537000" y="907258"/>
                  <a:pt x="1549934" y="914579"/>
                  <a:pt x="1560820" y="924255"/>
                </a:cubicBezTo>
                <a:cubicBezTo>
                  <a:pt x="1570437" y="932804"/>
                  <a:pt x="1579017" y="942452"/>
                  <a:pt x="1588116" y="951550"/>
                </a:cubicBezTo>
                <a:cubicBezTo>
                  <a:pt x="1619960" y="1015240"/>
                  <a:pt x="1597214" y="997043"/>
                  <a:pt x="1642707" y="1019789"/>
                </a:cubicBezTo>
                <a:cubicBezTo>
                  <a:pt x="1649531" y="1028888"/>
                  <a:pt x="1658559" y="1036692"/>
                  <a:pt x="1663178" y="1047085"/>
                </a:cubicBezTo>
                <a:cubicBezTo>
                  <a:pt x="1667888" y="1057684"/>
                  <a:pt x="1666669" y="1070095"/>
                  <a:pt x="1670002" y="1081204"/>
                </a:cubicBezTo>
                <a:cubicBezTo>
                  <a:pt x="1673522" y="1092937"/>
                  <a:pt x="1678172" y="1104367"/>
                  <a:pt x="1683650" y="1115323"/>
                </a:cubicBezTo>
                <a:cubicBezTo>
                  <a:pt x="1708722" y="1165466"/>
                  <a:pt x="1687338" y="1099088"/>
                  <a:pt x="1710946" y="1169914"/>
                </a:cubicBezTo>
                <a:cubicBezTo>
                  <a:pt x="1713912" y="1178811"/>
                  <a:pt x="1714075" y="1188590"/>
                  <a:pt x="1717769" y="1197210"/>
                </a:cubicBezTo>
                <a:cubicBezTo>
                  <a:pt x="1721000" y="1204748"/>
                  <a:pt x="1728263" y="1210111"/>
                  <a:pt x="1731417" y="1217682"/>
                </a:cubicBezTo>
                <a:cubicBezTo>
                  <a:pt x="1739717" y="1237601"/>
                  <a:pt x="1743389" y="1259262"/>
                  <a:pt x="1751889" y="1279096"/>
                </a:cubicBezTo>
                <a:cubicBezTo>
                  <a:pt x="1757114" y="1291287"/>
                  <a:pt x="1766429" y="1301353"/>
                  <a:pt x="1772360" y="1313216"/>
                </a:cubicBezTo>
                <a:cubicBezTo>
                  <a:pt x="1775577" y="1319650"/>
                  <a:pt x="1774868" y="1327934"/>
                  <a:pt x="1779184" y="1333688"/>
                </a:cubicBezTo>
                <a:cubicBezTo>
                  <a:pt x="1788835" y="1346555"/>
                  <a:pt x="1801931" y="1356434"/>
                  <a:pt x="1813304" y="1367807"/>
                </a:cubicBezTo>
                <a:cubicBezTo>
                  <a:pt x="1815579" y="1374631"/>
                  <a:pt x="1818568" y="1381257"/>
                  <a:pt x="1820128" y="1388279"/>
                </a:cubicBezTo>
                <a:cubicBezTo>
                  <a:pt x="1822734" y="1400008"/>
                  <a:pt x="1827498" y="1441872"/>
                  <a:pt x="1833775" y="1456517"/>
                </a:cubicBezTo>
                <a:cubicBezTo>
                  <a:pt x="1837006" y="1464055"/>
                  <a:pt x="1842874" y="1470165"/>
                  <a:pt x="1847423" y="1476989"/>
                </a:cubicBezTo>
                <a:cubicBezTo>
                  <a:pt x="1849698" y="1488362"/>
                  <a:pt x="1850175" y="1500248"/>
                  <a:pt x="1854247" y="1511108"/>
                </a:cubicBezTo>
                <a:cubicBezTo>
                  <a:pt x="1857127" y="1518787"/>
                  <a:pt x="1865906" y="1523623"/>
                  <a:pt x="1867895" y="1531580"/>
                </a:cubicBezTo>
                <a:cubicBezTo>
                  <a:pt x="1872891" y="1551563"/>
                  <a:pt x="1872164" y="1572556"/>
                  <a:pt x="1874719" y="1592995"/>
                </a:cubicBezTo>
                <a:cubicBezTo>
                  <a:pt x="1880971" y="1643007"/>
                  <a:pt x="1885258" y="1661195"/>
                  <a:pt x="1895190" y="1715825"/>
                </a:cubicBezTo>
                <a:cubicBezTo>
                  <a:pt x="1897465" y="1749944"/>
                  <a:pt x="1898495" y="1784169"/>
                  <a:pt x="1902014" y="1818183"/>
                </a:cubicBezTo>
                <a:cubicBezTo>
                  <a:pt x="1905324" y="1850180"/>
                  <a:pt x="1913130" y="1881649"/>
                  <a:pt x="1915662" y="1913717"/>
                </a:cubicBezTo>
                <a:cubicBezTo>
                  <a:pt x="1919962" y="1968186"/>
                  <a:pt x="1920211" y="2022900"/>
                  <a:pt x="1922486" y="2077491"/>
                </a:cubicBezTo>
                <a:cubicBezTo>
                  <a:pt x="1920211" y="2116159"/>
                  <a:pt x="1919516" y="2154953"/>
                  <a:pt x="1915662" y="2193496"/>
                </a:cubicBezTo>
                <a:cubicBezTo>
                  <a:pt x="1914946" y="2200653"/>
                  <a:pt x="1912055" y="2207534"/>
                  <a:pt x="1908838" y="2213968"/>
                </a:cubicBezTo>
                <a:cubicBezTo>
                  <a:pt x="1896635" y="2238374"/>
                  <a:pt x="1879441" y="2272998"/>
                  <a:pt x="1854247" y="2289031"/>
                </a:cubicBezTo>
                <a:cubicBezTo>
                  <a:pt x="1839632" y="2298331"/>
                  <a:pt x="1822648" y="2303283"/>
                  <a:pt x="1806480" y="2309502"/>
                </a:cubicBezTo>
                <a:cubicBezTo>
                  <a:pt x="1793053" y="2314666"/>
                  <a:pt x="1779057" y="2318234"/>
                  <a:pt x="1765537" y="2323150"/>
                </a:cubicBezTo>
                <a:cubicBezTo>
                  <a:pt x="1754025" y="2327336"/>
                  <a:pt x="1742790" y="2332249"/>
                  <a:pt x="1731417" y="2336798"/>
                </a:cubicBezTo>
                <a:cubicBezTo>
                  <a:pt x="1726868" y="2345896"/>
                  <a:pt x="1726492" y="2358859"/>
                  <a:pt x="1717769" y="2364093"/>
                </a:cubicBezTo>
                <a:cubicBezTo>
                  <a:pt x="1698720" y="2375522"/>
                  <a:pt x="1629647" y="2381933"/>
                  <a:pt x="1608587" y="2384565"/>
                </a:cubicBezTo>
                <a:lnTo>
                  <a:pt x="1226450" y="2370917"/>
                </a:lnTo>
                <a:cubicBezTo>
                  <a:pt x="1205874" y="2369967"/>
                  <a:pt x="1185175" y="2368409"/>
                  <a:pt x="1165035" y="2364093"/>
                </a:cubicBezTo>
                <a:cubicBezTo>
                  <a:pt x="1153058" y="2361527"/>
                  <a:pt x="1142385" y="2354747"/>
                  <a:pt x="1130916" y="2350446"/>
                </a:cubicBezTo>
                <a:cubicBezTo>
                  <a:pt x="1114176" y="2344169"/>
                  <a:pt x="1090980" y="2338767"/>
                  <a:pt x="1076325" y="2329974"/>
                </a:cubicBezTo>
                <a:cubicBezTo>
                  <a:pt x="1063836" y="2322481"/>
                  <a:pt x="1055232" y="2309192"/>
                  <a:pt x="1042205" y="2302679"/>
                </a:cubicBezTo>
                <a:cubicBezTo>
                  <a:pt x="1027394" y="2295273"/>
                  <a:pt x="1010360" y="2293580"/>
                  <a:pt x="994438" y="2289031"/>
                </a:cubicBezTo>
                <a:cubicBezTo>
                  <a:pt x="963583" y="2242749"/>
                  <a:pt x="1003404" y="2297997"/>
                  <a:pt x="946671" y="2241264"/>
                </a:cubicBezTo>
                <a:cubicBezTo>
                  <a:pt x="938629" y="2233222"/>
                  <a:pt x="934241" y="2222010"/>
                  <a:pt x="926199" y="2213968"/>
                </a:cubicBezTo>
                <a:cubicBezTo>
                  <a:pt x="900366" y="2188135"/>
                  <a:pt x="876261" y="2177634"/>
                  <a:pt x="844313" y="2159377"/>
                </a:cubicBezTo>
                <a:cubicBezTo>
                  <a:pt x="818175" y="2120170"/>
                  <a:pt x="836463" y="2144702"/>
                  <a:pt x="782898" y="2091138"/>
                </a:cubicBezTo>
                <a:cubicBezTo>
                  <a:pt x="776074" y="2084314"/>
                  <a:pt x="768216" y="2078387"/>
                  <a:pt x="762426" y="2070667"/>
                </a:cubicBezTo>
                <a:cubicBezTo>
                  <a:pt x="755602" y="2061568"/>
                  <a:pt x="749996" y="2051413"/>
                  <a:pt x="741954" y="2043371"/>
                </a:cubicBezTo>
                <a:cubicBezTo>
                  <a:pt x="724856" y="2026273"/>
                  <a:pt x="706077" y="2010916"/>
                  <a:pt x="687363" y="1995604"/>
                </a:cubicBezTo>
                <a:cubicBezTo>
                  <a:pt x="681016" y="1990411"/>
                  <a:pt x="672409" y="1988024"/>
                  <a:pt x="666892" y="1981956"/>
                </a:cubicBezTo>
                <a:cubicBezTo>
                  <a:pt x="649447" y="1962766"/>
                  <a:pt x="637464" y="1938879"/>
                  <a:pt x="619125" y="1920541"/>
                </a:cubicBezTo>
                <a:cubicBezTo>
                  <a:pt x="610026" y="1911443"/>
                  <a:pt x="600302" y="1902929"/>
                  <a:pt x="591829" y="1893246"/>
                </a:cubicBezTo>
                <a:cubicBezTo>
                  <a:pt x="584340" y="1884687"/>
                  <a:pt x="579858" y="1873506"/>
                  <a:pt x="571357" y="1865950"/>
                </a:cubicBezTo>
                <a:cubicBezTo>
                  <a:pt x="559098" y="1855053"/>
                  <a:pt x="543361" y="1848725"/>
                  <a:pt x="530414" y="1838655"/>
                </a:cubicBezTo>
                <a:cubicBezTo>
                  <a:pt x="480107" y="1799527"/>
                  <a:pt x="535724" y="1837139"/>
                  <a:pt x="496295" y="1797711"/>
                </a:cubicBezTo>
                <a:cubicBezTo>
                  <a:pt x="488253" y="1789669"/>
                  <a:pt x="477634" y="1784642"/>
                  <a:pt x="468999" y="1777240"/>
                </a:cubicBezTo>
                <a:cubicBezTo>
                  <a:pt x="449044" y="1760136"/>
                  <a:pt x="444233" y="1751041"/>
                  <a:pt x="428056" y="1729473"/>
                </a:cubicBezTo>
                <a:cubicBezTo>
                  <a:pt x="425781" y="1722649"/>
                  <a:pt x="426318" y="1714087"/>
                  <a:pt x="421232" y="1709001"/>
                </a:cubicBezTo>
                <a:cubicBezTo>
                  <a:pt x="416146" y="1703915"/>
                  <a:pt x="406745" y="1706167"/>
                  <a:pt x="400760" y="1702177"/>
                </a:cubicBezTo>
                <a:cubicBezTo>
                  <a:pt x="392730" y="1696824"/>
                  <a:pt x="385965" y="1689510"/>
                  <a:pt x="380289" y="1681705"/>
                </a:cubicBezTo>
                <a:cubicBezTo>
                  <a:pt x="367668" y="1664350"/>
                  <a:pt x="346169" y="1627114"/>
                  <a:pt x="346169" y="1627114"/>
                </a:cubicBezTo>
                <a:cubicBezTo>
                  <a:pt x="333252" y="1575441"/>
                  <a:pt x="348138" y="1621983"/>
                  <a:pt x="325698" y="1579347"/>
                </a:cubicBezTo>
                <a:cubicBezTo>
                  <a:pt x="306747" y="1543340"/>
                  <a:pt x="293678" y="1504021"/>
                  <a:pt x="271107" y="1470165"/>
                </a:cubicBezTo>
                <a:cubicBezTo>
                  <a:pt x="266558" y="1463341"/>
                  <a:pt x="261127" y="1457029"/>
                  <a:pt x="257459" y="1449693"/>
                </a:cubicBezTo>
                <a:cubicBezTo>
                  <a:pt x="251981" y="1438737"/>
                  <a:pt x="251331" y="1425243"/>
                  <a:pt x="243811" y="1415574"/>
                </a:cubicBezTo>
                <a:cubicBezTo>
                  <a:pt x="202739" y="1362768"/>
                  <a:pt x="218080" y="1411878"/>
                  <a:pt x="196044" y="1367807"/>
                </a:cubicBezTo>
                <a:cubicBezTo>
                  <a:pt x="188297" y="1352313"/>
                  <a:pt x="182005" y="1336124"/>
                  <a:pt x="175572" y="1320040"/>
                </a:cubicBezTo>
                <a:cubicBezTo>
                  <a:pt x="172901" y="1313361"/>
                  <a:pt x="173242" y="1305185"/>
                  <a:pt x="168749" y="1299568"/>
                </a:cubicBezTo>
                <a:cubicBezTo>
                  <a:pt x="163626" y="1293164"/>
                  <a:pt x="155101" y="1290469"/>
                  <a:pt x="148277" y="1285920"/>
                </a:cubicBezTo>
                <a:cubicBezTo>
                  <a:pt x="135654" y="1222805"/>
                  <a:pt x="145914" y="1262507"/>
                  <a:pt x="107334" y="1169914"/>
                </a:cubicBezTo>
                <a:lnTo>
                  <a:pt x="107334" y="1169914"/>
                </a:lnTo>
                <a:lnTo>
                  <a:pt x="66390" y="1012965"/>
                </a:lnTo>
                <a:cubicBezTo>
                  <a:pt x="64115" y="951550"/>
                  <a:pt x="65302" y="889909"/>
                  <a:pt x="59566" y="828720"/>
                </a:cubicBezTo>
                <a:cubicBezTo>
                  <a:pt x="58423" y="816524"/>
                  <a:pt x="45919" y="806850"/>
                  <a:pt x="45919" y="794601"/>
                </a:cubicBezTo>
                <a:cubicBezTo>
                  <a:pt x="45919" y="479843"/>
                  <a:pt x="0" y="556404"/>
                  <a:pt x="73214" y="446583"/>
                </a:cubicBezTo>
                <a:cubicBezTo>
                  <a:pt x="75489" y="437485"/>
                  <a:pt x="78073" y="428458"/>
                  <a:pt x="80038" y="419288"/>
                </a:cubicBezTo>
                <a:cubicBezTo>
                  <a:pt x="88279" y="380831"/>
                  <a:pt x="91454" y="345837"/>
                  <a:pt x="107334" y="310105"/>
                </a:cubicBezTo>
                <a:cubicBezTo>
                  <a:pt x="110665" y="302611"/>
                  <a:pt x="117313" y="296969"/>
                  <a:pt x="120981" y="289634"/>
                </a:cubicBezTo>
                <a:cubicBezTo>
                  <a:pt x="124198" y="283200"/>
                  <a:pt x="124312" y="275450"/>
                  <a:pt x="127805" y="269162"/>
                </a:cubicBezTo>
                <a:cubicBezTo>
                  <a:pt x="135771" y="254824"/>
                  <a:pt x="155101" y="228219"/>
                  <a:pt x="155101" y="228219"/>
                </a:cubicBezTo>
                <a:cubicBezTo>
                  <a:pt x="166309" y="183387"/>
                  <a:pt x="154628" y="217104"/>
                  <a:pt x="175572" y="180452"/>
                </a:cubicBezTo>
                <a:cubicBezTo>
                  <a:pt x="180619" y="171620"/>
                  <a:pt x="182027" y="160349"/>
                  <a:pt x="189220" y="153156"/>
                </a:cubicBezTo>
                <a:cubicBezTo>
                  <a:pt x="200818" y="141558"/>
                  <a:pt x="230163" y="125861"/>
                  <a:pt x="230163" y="125861"/>
                </a:cubicBezTo>
                <a:cubicBezTo>
                  <a:pt x="240735" y="110003"/>
                  <a:pt x="258498" y="82078"/>
                  <a:pt x="271107" y="71270"/>
                </a:cubicBezTo>
                <a:cubicBezTo>
                  <a:pt x="276568" y="66589"/>
                  <a:pt x="284754" y="66721"/>
                  <a:pt x="291578" y="64446"/>
                </a:cubicBezTo>
                <a:cubicBezTo>
                  <a:pt x="293853" y="55347"/>
                  <a:pt x="294707" y="45770"/>
                  <a:pt x="298402" y="37150"/>
                </a:cubicBezTo>
                <a:cubicBezTo>
                  <a:pt x="301633" y="29612"/>
                  <a:pt x="277931" y="22365"/>
                  <a:pt x="277931" y="16679"/>
                </a:cubicBezTo>
                <a:close/>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895600" y="1447800"/>
            <a:ext cx="3350525" cy="2410922"/>
          </a:xfrm>
          <a:custGeom>
            <a:avLst/>
            <a:gdLst>
              <a:gd name="connsiteX0" fmla="*/ 2135874 w 3350525"/>
              <a:gd name="connsiteY0" fmla="*/ 2378200 h 2410922"/>
              <a:gd name="connsiteX1" fmla="*/ 1549020 w 3350525"/>
              <a:gd name="connsiteY1" fmla="*/ 2391848 h 2410922"/>
              <a:gd name="connsiteX2" fmla="*/ 1528549 w 3350525"/>
              <a:gd name="connsiteY2" fmla="*/ 2378200 h 2410922"/>
              <a:gd name="connsiteX3" fmla="*/ 1494429 w 3350525"/>
              <a:gd name="connsiteY3" fmla="*/ 2371376 h 2410922"/>
              <a:gd name="connsiteX4" fmla="*/ 1453486 w 3350525"/>
              <a:gd name="connsiteY4" fmla="*/ 2350904 h 2410922"/>
              <a:gd name="connsiteX5" fmla="*/ 1385247 w 3350525"/>
              <a:gd name="connsiteY5" fmla="*/ 2316785 h 2410922"/>
              <a:gd name="connsiteX6" fmla="*/ 1364776 w 3350525"/>
              <a:gd name="connsiteY6" fmla="*/ 2303137 h 2410922"/>
              <a:gd name="connsiteX7" fmla="*/ 1310185 w 3350525"/>
              <a:gd name="connsiteY7" fmla="*/ 2275842 h 2410922"/>
              <a:gd name="connsiteX8" fmla="*/ 1289713 w 3350525"/>
              <a:gd name="connsiteY8" fmla="*/ 2248546 h 2410922"/>
              <a:gd name="connsiteX9" fmla="*/ 1269241 w 3350525"/>
              <a:gd name="connsiteY9" fmla="*/ 2234898 h 2410922"/>
              <a:gd name="connsiteX10" fmla="*/ 1262417 w 3350525"/>
              <a:gd name="connsiteY10" fmla="*/ 2214427 h 2410922"/>
              <a:gd name="connsiteX11" fmla="*/ 1241946 w 3350525"/>
              <a:gd name="connsiteY11" fmla="*/ 2200779 h 2410922"/>
              <a:gd name="connsiteX12" fmla="*/ 1214650 w 3350525"/>
              <a:gd name="connsiteY12" fmla="*/ 2173484 h 2410922"/>
              <a:gd name="connsiteX13" fmla="*/ 1187355 w 3350525"/>
              <a:gd name="connsiteY13" fmla="*/ 2159836 h 2410922"/>
              <a:gd name="connsiteX14" fmla="*/ 1139588 w 3350525"/>
              <a:gd name="connsiteY14" fmla="*/ 2125716 h 2410922"/>
              <a:gd name="connsiteX15" fmla="*/ 1125940 w 3350525"/>
              <a:gd name="connsiteY15" fmla="*/ 2091597 h 2410922"/>
              <a:gd name="connsiteX16" fmla="*/ 1098644 w 3350525"/>
              <a:gd name="connsiteY16" fmla="*/ 2071125 h 2410922"/>
              <a:gd name="connsiteX17" fmla="*/ 1071349 w 3350525"/>
              <a:gd name="connsiteY17" fmla="*/ 2043830 h 2410922"/>
              <a:gd name="connsiteX18" fmla="*/ 1016758 w 3350525"/>
              <a:gd name="connsiteY18" fmla="*/ 2009710 h 2410922"/>
              <a:gd name="connsiteX19" fmla="*/ 948519 w 3350525"/>
              <a:gd name="connsiteY19" fmla="*/ 1941472 h 2410922"/>
              <a:gd name="connsiteX20" fmla="*/ 941695 w 3350525"/>
              <a:gd name="connsiteY20" fmla="*/ 1921000 h 2410922"/>
              <a:gd name="connsiteX21" fmla="*/ 873456 w 3350525"/>
              <a:gd name="connsiteY21" fmla="*/ 1845937 h 2410922"/>
              <a:gd name="connsiteX22" fmla="*/ 839337 w 3350525"/>
              <a:gd name="connsiteY22" fmla="*/ 1825466 h 2410922"/>
              <a:gd name="connsiteX23" fmla="*/ 812041 w 3350525"/>
              <a:gd name="connsiteY23" fmla="*/ 1757227 h 2410922"/>
              <a:gd name="connsiteX24" fmla="*/ 791570 w 3350525"/>
              <a:gd name="connsiteY24" fmla="*/ 1750403 h 2410922"/>
              <a:gd name="connsiteX25" fmla="*/ 736979 w 3350525"/>
              <a:gd name="connsiteY25" fmla="*/ 1695812 h 2410922"/>
              <a:gd name="connsiteX26" fmla="*/ 661916 w 3350525"/>
              <a:gd name="connsiteY26" fmla="*/ 1613925 h 2410922"/>
              <a:gd name="connsiteX27" fmla="*/ 641444 w 3350525"/>
              <a:gd name="connsiteY27" fmla="*/ 1579806 h 2410922"/>
              <a:gd name="connsiteX28" fmla="*/ 620973 w 3350525"/>
              <a:gd name="connsiteY28" fmla="*/ 1559334 h 2410922"/>
              <a:gd name="connsiteX29" fmla="*/ 614149 w 3350525"/>
              <a:gd name="connsiteY29" fmla="*/ 1538863 h 2410922"/>
              <a:gd name="connsiteX30" fmla="*/ 573206 w 3350525"/>
              <a:gd name="connsiteY30" fmla="*/ 1491096 h 2410922"/>
              <a:gd name="connsiteX31" fmla="*/ 518614 w 3350525"/>
              <a:gd name="connsiteY31" fmla="*/ 1450152 h 2410922"/>
              <a:gd name="connsiteX32" fmla="*/ 504967 w 3350525"/>
              <a:gd name="connsiteY32" fmla="*/ 1416033 h 2410922"/>
              <a:gd name="connsiteX33" fmla="*/ 484495 w 3350525"/>
              <a:gd name="connsiteY33" fmla="*/ 1395561 h 2410922"/>
              <a:gd name="connsiteX34" fmla="*/ 470847 w 3350525"/>
              <a:gd name="connsiteY34" fmla="*/ 1375090 h 2410922"/>
              <a:gd name="connsiteX35" fmla="*/ 436728 w 3350525"/>
              <a:gd name="connsiteY35" fmla="*/ 1306851 h 2410922"/>
              <a:gd name="connsiteX36" fmla="*/ 429904 w 3350525"/>
              <a:gd name="connsiteY36" fmla="*/ 1279555 h 2410922"/>
              <a:gd name="connsiteX37" fmla="*/ 409432 w 3350525"/>
              <a:gd name="connsiteY37" fmla="*/ 1224964 h 2410922"/>
              <a:gd name="connsiteX38" fmla="*/ 361665 w 3350525"/>
              <a:gd name="connsiteY38" fmla="*/ 1163549 h 2410922"/>
              <a:gd name="connsiteX39" fmla="*/ 348017 w 3350525"/>
              <a:gd name="connsiteY39" fmla="*/ 1115782 h 2410922"/>
              <a:gd name="connsiteX40" fmla="*/ 341194 w 3350525"/>
              <a:gd name="connsiteY40" fmla="*/ 1095310 h 2410922"/>
              <a:gd name="connsiteX41" fmla="*/ 320722 w 3350525"/>
              <a:gd name="connsiteY41" fmla="*/ 1074839 h 2410922"/>
              <a:gd name="connsiteX42" fmla="*/ 313898 w 3350525"/>
              <a:gd name="connsiteY42" fmla="*/ 1054367 h 2410922"/>
              <a:gd name="connsiteX43" fmla="*/ 307074 w 3350525"/>
              <a:gd name="connsiteY43" fmla="*/ 1027072 h 2410922"/>
              <a:gd name="connsiteX44" fmla="*/ 279779 w 3350525"/>
              <a:gd name="connsiteY44" fmla="*/ 1006600 h 2410922"/>
              <a:gd name="connsiteX45" fmla="*/ 272955 w 3350525"/>
              <a:gd name="connsiteY45" fmla="*/ 972481 h 2410922"/>
              <a:gd name="connsiteX46" fmla="*/ 259307 w 3350525"/>
              <a:gd name="connsiteY46" fmla="*/ 952009 h 2410922"/>
              <a:gd name="connsiteX47" fmla="*/ 238835 w 3350525"/>
              <a:gd name="connsiteY47" fmla="*/ 924713 h 2410922"/>
              <a:gd name="connsiteX48" fmla="*/ 184244 w 3350525"/>
              <a:gd name="connsiteY48" fmla="*/ 890594 h 2410922"/>
              <a:gd name="connsiteX49" fmla="*/ 143301 w 3350525"/>
              <a:gd name="connsiteY49" fmla="*/ 815531 h 2410922"/>
              <a:gd name="connsiteX50" fmla="*/ 136477 w 3350525"/>
              <a:gd name="connsiteY50" fmla="*/ 788236 h 2410922"/>
              <a:gd name="connsiteX51" fmla="*/ 122829 w 3350525"/>
              <a:gd name="connsiteY51" fmla="*/ 767764 h 2410922"/>
              <a:gd name="connsiteX52" fmla="*/ 95534 w 3350525"/>
              <a:gd name="connsiteY52" fmla="*/ 733645 h 2410922"/>
              <a:gd name="connsiteX53" fmla="*/ 88710 w 3350525"/>
              <a:gd name="connsiteY53" fmla="*/ 706349 h 2410922"/>
              <a:gd name="connsiteX54" fmla="*/ 61414 w 3350525"/>
              <a:gd name="connsiteY54" fmla="*/ 672230 h 2410922"/>
              <a:gd name="connsiteX55" fmla="*/ 40943 w 3350525"/>
              <a:gd name="connsiteY55" fmla="*/ 590343 h 2410922"/>
              <a:gd name="connsiteX56" fmla="*/ 34119 w 3350525"/>
              <a:gd name="connsiteY56" fmla="*/ 569872 h 2410922"/>
              <a:gd name="connsiteX57" fmla="*/ 20471 w 3350525"/>
              <a:gd name="connsiteY57" fmla="*/ 549400 h 2410922"/>
              <a:gd name="connsiteX58" fmla="*/ 13647 w 3350525"/>
              <a:gd name="connsiteY58" fmla="*/ 501633 h 2410922"/>
              <a:gd name="connsiteX59" fmla="*/ 6823 w 3350525"/>
              <a:gd name="connsiteY59" fmla="*/ 481161 h 2410922"/>
              <a:gd name="connsiteX60" fmla="*/ 0 w 3350525"/>
              <a:gd name="connsiteY60" fmla="*/ 453866 h 2410922"/>
              <a:gd name="connsiteX61" fmla="*/ 6823 w 3350525"/>
              <a:gd name="connsiteY61" fmla="*/ 344684 h 2410922"/>
              <a:gd name="connsiteX62" fmla="*/ 13647 w 3350525"/>
              <a:gd name="connsiteY62" fmla="*/ 324212 h 2410922"/>
              <a:gd name="connsiteX63" fmla="*/ 34119 w 3350525"/>
              <a:gd name="connsiteY63" fmla="*/ 303740 h 2410922"/>
              <a:gd name="connsiteX64" fmla="*/ 68238 w 3350525"/>
              <a:gd name="connsiteY64" fmla="*/ 276445 h 2410922"/>
              <a:gd name="connsiteX65" fmla="*/ 81886 w 3350525"/>
              <a:gd name="connsiteY65" fmla="*/ 249149 h 2410922"/>
              <a:gd name="connsiteX66" fmla="*/ 122829 w 3350525"/>
              <a:gd name="connsiteY66" fmla="*/ 228678 h 2410922"/>
              <a:gd name="connsiteX67" fmla="*/ 150125 w 3350525"/>
              <a:gd name="connsiteY67" fmla="*/ 208206 h 2410922"/>
              <a:gd name="connsiteX68" fmla="*/ 170597 w 3350525"/>
              <a:gd name="connsiteY68" fmla="*/ 201382 h 2410922"/>
              <a:gd name="connsiteX69" fmla="*/ 225188 w 3350525"/>
              <a:gd name="connsiteY69" fmla="*/ 174087 h 2410922"/>
              <a:gd name="connsiteX70" fmla="*/ 259307 w 3350525"/>
              <a:gd name="connsiteY70" fmla="*/ 153615 h 2410922"/>
              <a:gd name="connsiteX71" fmla="*/ 307074 w 3350525"/>
              <a:gd name="connsiteY71" fmla="*/ 139967 h 2410922"/>
              <a:gd name="connsiteX72" fmla="*/ 327546 w 3350525"/>
              <a:gd name="connsiteY72" fmla="*/ 133143 h 2410922"/>
              <a:gd name="connsiteX73" fmla="*/ 348017 w 3350525"/>
              <a:gd name="connsiteY73" fmla="*/ 112672 h 2410922"/>
              <a:gd name="connsiteX74" fmla="*/ 443552 w 3350525"/>
              <a:gd name="connsiteY74" fmla="*/ 85376 h 2410922"/>
              <a:gd name="connsiteX75" fmla="*/ 477671 w 3350525"/>
              <a:gd name="connsiteY75" fmla="*/ 71728 h 2410922"/>
              <a:gd name="connsiteX76" fmla="*/ 498143 w 3350525"/>
              <a:gd name="connsiteY76" fmla="*/ 64904 h 2410922"/>
              <a:gd name="connsiteX77" fmla="*/ 818865 w 3350525"/>
              <a:gd name="connsiteY77" fmla="*/ 37609 h 2410922"/>
              <a:gd name="connsiteX78" fmla="*/ 900752 w 3350525"/>
              <a:gd name="connsiteY78" fmla="*/ 17137 h 2410922"/>
              <a:gd name="connsiteX79" fmla="*/ 1426191 w 3350525"/>
              <a:gd name="connsiteY79" fmla="*/ 37609 h 2410922"/>
              <a:gd name="connsiteX80" fmla="*/ 1692322 w 3350525"/>
              <a:gd name="connsiteY80" fmla="*/ 44433 h 2410922"/>
              <a:gd name="connsiteX81" fmla="*/ 1719617 w 3350525"/>
              <a:gd name="connsiteY81" fmla="*/ 51257 h 2410922"/>
              <a:gd name="connsiteX82" fmla="*/ 1781032 w 3350525"/>
              <a:gd name="connsiteY82" fmla="*/ 64904 h 2410922"/>
              <a:gd name="connsiteX83" fmla="*/ 1835623 w 3350525"/>
              <a:gd name="connsiteY83" fmla="*/ 85376 h 2410922"/>
              <a:gd name="connsiteX84" fmla="*/ 1897038 w 3350525"/>
              <a:gd name="connsiteY84" fmla="*/ 92200 h 2410922"/>
              <a:gd name="connsiteX85" fmla="*/ 1924334 w 3350525"/>
              <a:gd name="connsiteY85" fmla="*/ 105848 h 2410922"/>
              <a:gd name="connsiteX86" fmla="*/ 1944806 w 3350525"/>
              <a:gd name="connsiteY86" fmla="*/ 112672 h 2410922"/>
              <a:gd name="connsiteX87" fmla="*/ 1965277 w 3350525"/>
              <a:gd name="connsiteY87" fmla="*/ 126319 h 2410922"/>
              <a:gd name="connsiteX88" fmla="*/ 2026692 w 3350525"/>
              <a:gd name="connsiteY88" fmla="*/ 133143 h 2410922"/>
              <a:gd name="connsiteX89" fmla="*/ 2074459 w 3350525"/>
              <a:gd name="connsiteY89" fmla="*/ 146791 h 2410922"/>
              <a:gd name="connsiteX90" fmla="*/ 2108579 w 3350525"/>
              <a:gd name="connsiteY90" fmla="*/ 153615 h 2410922"/>
              <a:gd name="connsiteX91" fmla="*/ 2149522 w 3350525"/>
              <a:gd name="connsiteY91" fmla="*/ 167263 h 2410922"/>
              <a:gd name="connsiteX92" fmla="*/ 2217761 w 3350525"/>
              <a:gd name="connsiteY92" fmla="*/ 194558 h 2410922"/>
              <a:gd name="connsiteX93" fmla="*/ 2320119 w 3350525"/>
              <a:gd name="connsiteY93" fmla="*/ 228678 h 2410922"/>
              <a:gd name="connsiteX94" fmla="*/ 2442949 w 3350525"/>
              <a:gd name="connsiteY94" fmla="*/ 276445 h 2410922"/>
              <a:gd name="connsiteX95" fmla="*/ 2531659 w 3350525"/>
              <a:gd name="connsiteY95" fmla="*/ 303740 h 2410922"/>
              <a:gd name="connsiteX96" fmla="*/ 2654489 w 3350525"/>
              <a:gd name="connsiteY96" fmla="*/ 371979 h 2410922"/>
              <a:gd name="connsiteX97" fmla="*/ 2674961 w 3350525"/>
              <a:gd name="connsiteY97" fmla="*/ 392451 h 2410922"/>
              <a:gd name="connsiteX98" fmla="*/ 2709080 w 3350525"/>
              <a:gd name="connsiteY98" fmla="*/ 412922 h 2410922"/>
              <a:gd name="connsiteX99" fmla="*/ 2729552 w 3350525"/>
              <a:gd name="connsiteY99" fmla="*/ 426570 h 2410922"/>
              <a:gd name="connsiteX100" fmla="*/ 2770495 w 3350525"/>
              <a:gd name="connsiteY100" fmla="*/ 460690 h 2410922"/>
              <a:gd name="connsiteX101" fmla="*/ 2790967 w 3350525"/>
              <a:gd name="connsiteY101" fmla="*/ 481161 h 2410922"/>
              <a:gd name="connsiteX102" fmla="*/ 2845558 w 3350525"/>
              <a:gd name="connsiteY102" fmla="*/ 515281 h 2410922"/>
              <a:gd name="connsiteX103" fmla="*/ 2872853 w 3350525"/>
              <a:gd name="connsiteY103" fmla="*/ 522104 h 2410922"/>
              <a:gd name="connsiteX104" fmla="*/ 2906973 w 3350525"/>
              <a:gd name="connsiteY104" fmla="*/ 535752 h 2410922"/>
              <a:gd name="connsiteX105" fmla="*/ 2975212 w 3350525"/>
              <a:gd name="connsiteY105" fmla="*/ 549400 h 2410922"/>
              <a:gd name="connsiteX106" fmla="*/ 2995683 w 3350525"/>
              <a:gd name="connsiteY106" fmla="*/ 583519 h 2410922"/>
              <a:gd name="connsiteX107" fmla="*/ 3063922 w 3350525"/>
              <a:gd name="connsiteY107" fmla="*/ 631287 h 2410922"/>
              <a:gd name="connsiteX108" fmla="*/ 3084394 w 3350525"/>
              <a:gd name="connsiteY108" fmla="*/ 658582 h 2410922"/>
              <a:gd name="connsiteX109" fmla="*/ 3098041 w 3350525"/>
              <a:gd name="connsiteY109" fmla="*/ 679054 h 2410922"/>
              <a:gd name="connsiteX110" fmla="*/ 3125337 w 3350525"/>
              <a:gd name="connsiteY110" fmla="*/ 692701 h 2410922"/>
              <a:gd name="connsiteX111" fmla="*/ 3145809 w 3350525"/>
              <a:gd name="connsiteY111" fmla="*/ 754116 h 2410922"/>
              <a:gd name="connsiteX112" fmla="*/ 3173104 w 3350525"/>
              <a:gd name="connsiteY112" fmla="*/ 774588 h 2410922"/>
              <a:gd name="connsiteX113" fmla="*/ 3234519 w 3350525"/>
              <a:gd name="connsiteY113" fmla="*/ 856475 h 2410922"/>
              <a:gd name="connsiteX114" fmla="*/ 3241343 w 3350525"/>
              <a:gd name="connsiteY114" fmla="*/ 876946 h 2410922"/>
              <a:gd name="connsiteX115" fmla="*/ 3248167 w 3350525"/>
              <a:gd name="connsiteY115" fmla="*/ 911066 h 2410922"/>
              <a:gd name="connsiteX116" fmla="*/ 3275462 w 3350525"/>
              <a:gd name="connsiteY116" fmla="*/ 938361 h 2410922"/>
              <a:gd name="connsiteX117" fmla="*/ 3282286 w 3350525"/>
              <a:gd name="connsiteY117" fmla="*/ 999776 h 2410922"/>
              <a:gd name="connsiteX118" fmla="*/ 3295934 w 3350525"/>
              <a:gd name="connsiteY118" fmla="*/ 1033896 h 2410922"/>
              <a:gd name="connsiteX119" fmla="*/ 3323229 w 3350525"/>
              <a:gd name="connsiteY119" fmla="*/ 1184021 h 2410922"/>
              <a:gd name="connsiteX120" fmla="*/ 3330053 w 3350525"/>
              <a:gd name="connsiteY120" fmla="*/ 1252260 h 2410922"/>
              <a:gd name="connsiteX121" fmla="*/ 3336877 w 3350525"/>
              <a:gd name="connsiteY121" fmla="*/ 1293203 h 2410922"/>
              <a:gd name="connsiteX122" fmla="*/ 3350525 w 3350525"/>
              <a:gd name="connsiteY122" fmla="*/ 1416033 h 2410922"/>
              <a:gd name="connsiteX123" fmla="*/ 3343701 w 3350525"/>
              <a:gd name="connsiteY123" fmla="*/ 1770875 h 2410922"/>
              <a:gd name="connsiteX124" fmla="*/ 3330053 w 3350525"/>
              <a:gd name="connsiteY124" fmla="*/ 1859585 h 2410922"/>
              <a:gd name="connsiteX125" fmla="*/ 3309582 w 3350525"/>
              <a:gd name="connsiteY125" fmla="*/ 1880057 h 2410922"/>
              <a:gd name="connsiteX126" fmla="*/ 3289110 w 3350525"/>
              <a:gd name="connsiteY126" fmla="*/ 1907352 h 2410922"/>
              <a:gd name="connsiteX127" fmla="*/ 3268638 w 3350525"/>
              <a:gd name="connsiteY127" fmla="*/ 1955119 h 2410922"/>
              <a:gd name="connsiteX128" fmla="*/ 3261814 w 3350525"/>
              <a:gd name="connsiteY128" fmla="*/ 1975591 h 2410922"/>
              <a:gd name="connsiteX129" fmla="*/ 3207223 w 3350525"/>
              <a:gd name="connsiteY129" fmla="*/ 2037006 h 2410922"/>
              <a:gd name="connsiteX130" fmla="*/ 3193576 w 3350525"/>
              <a:gd name="connsiteY130" fmla="*/ 2084773 h 2410922"/>
              <a:gd name="connsiteX131" fmla="*/ 3173104 w 3350525"/>
              <a:gd name="connsiteY131" fmla="*/ 2091597 h 2410922"/>
              <a:gd name="connsiteX132" fmla="*/ 3152632 w 3350525"/>
              <a:gd name="connsiteY132" fmla="*/ 2118893 h 2410922"/>
              <a:gd name="connsiteX133" fmla="*/ 3132161 w 3350525"/>
              <a:gd name="connsiteY133" fmla="*/ 2132540 h 2410922"/>
              <a:gd name="connsiteX134" fmla="*/ 3111689 w 3350525"/>
              <a:gd name="connsiteY134" fmla="*/ 2166660 h 2410922"/>
              <a:gd name="connsiteX135" fmla="*/ 3084394 w 3350525"/>
              <a:gd name="connsiteY135" fmla="*/ 2193955 h 2410922"/>
              <a:gd name="connsiteX136" fmla="*/ 3077570 w 3350525"/>
              <a:gd name="connsiteY136" fmla="*/ 2214427 h 2410922"/>
              <a:gd name="connsiteX137" fmla="*/ 3050274 w 3350525"/>
              <a:gd name="connsiteY137" fmla="*/ 2221251 h 2410922"/>
              <a:gd name="connsiteX138" fmla="*/ 3022979 w 3350525"/>
              <a:gd name="connsiteY138" fmla="*/ 2248546 h 2410922"/>
              <a:gd name="connsiteX139" fmla="*/ 3002507 w 3350525"/>
              <a:gd name="connsiteY139" fmla="*/ 2255370 h 2410922"/>
              <a:gd name="connsiteX140" fmla="*/ 2975212 w 3350525"/>
              <a:gd name="connsiteY140" fmla="*/ 2269018 h 2410922"/>
              <a:gd name="connsiteX141" fmla="*/ 2934268 w 3350525"/>
              <a:gd name="connsiteY141" fmla="*/ 2296313 h 2410922"/>
              <a:gd name="connsiteX142" fmla="*/ 2913797 w 3350525"/>
              <a:gd name="connsiteY142" fmla="*/ 2316785 h 2410922"/>
              <a:gd name="connsiteX143" fmla="*/ 2872853 w 3350525"/>
              <a:gd name="connsiteY143" fmla="*/ 2330433 h 2410922"/>
              <a:gd name="connsiteX144" fmla="*/ 2797791 w 3350525"/>
              <a:gd name="connsiteY144" fmla="*/ 2344081 h 2410922"/>
              <a:gd name="connsiteX145" fmla="*/ 2763671 w 3350525"/>
              <a:gd name="connsiteY145" fmla="*/ 2357728 h 2410922"/>
              <a:gd name="connsiteX146" fmla="*/ 2729552 w 3350525"/>
              <a:gd name="connsiteY146" fmla="*/ 2364552 h 2410922"/>
              <a:gd name="connsiteX147" fmla="*/ 2313295 w 3350525"/>
              <a:gd name="connsiteY147" fmla="*/ 2357728 h 2410922"/>
              <a:gd name="connsiteX148" fmla="*/ 2265528 w 3350525"/>
              <a:gd name="connsiteY148" fmla="*/ 2337257 h 2410922"/>
              <a:gd name="connsiteX149" fmla="*/ 2224585 w 3350525"/>
              <a:gd name="connsiteY149" fmla="*/ 2323609 h 2410922"/>
              <a:gd name="connsiteX150" fmla="*/ 2108579 w 3350525"/>
              <a:gd name="connsiteY150" fmla="*/ 2330433 h 2410922"/>
              <a:gd name="connsiteX151" fmla="*/ 2101755 w 3350525"/>
              <a:gd name="connsiteY151" fmla="*/ 2350904 h 2410922"/>
              <a:gd name="connsiteX152" fmla="*/ 2074459 w 3350525"/>
              <a:gd name="connsiteY152" fmla="*/ 2364552 h 241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50525" h="2410922">
                <a:moveTo>
                  <a:pt x="2135874" y="2378200"/>
                </a:moveTo>
                <a:cubicBezTo>
                  <a:pt x="1863193" y="2410922"/>
                  <a:pt x="1936049" y="2409990"/>
                  <a:pt x="1549020" y="2391848"/>
                </a:cubicBezTo>
                <a:cubicBezTo>
                  <a:pt x="1540828" y="2391464"/>
                  <a:pt x="1536228" y="2381080"/>
                  <a:pt x="1528549" y="2378200"/>
                </a:cubicBezTo>
                <a:cubicBezTo>
                  <a:pt x="1517689" y="2374127"/>
                  <a:pt x="1505802" y="2373651"/>
                  <a:pt x="1494429" y="2371376"/>
                </a:cubicBezTo>
                <a:cubicBezTo>
                  <a:pt x="1447846" y="2340319"/>
                  <a:pt x="1499392" y="2372091"/>
                  <a:pt x="1453486" y="2350904"/>
                </a:cubicBezTo>
                <a:cubicBezTo>
                  <a:pt x="1430396" y="2340247"/>
                  <a:pt x="1406407" y="2330892"/>
                  <a:pt x="1385247" y="2316785"/>
                </a:cubicBezTo>
                <a:cubicBezTo>
                  <a:pt x="1378423" y="2312236"/>
                  <a:pt x="1371976" y="2307064"/>
                  <a:pt x="1364776" y="2303137"/>
                </a:cubicBezTo>
                <a:cubicBezTo>
                  <a:pt x="1346915" y="2293395"/>
                  <a:pt x="1310185" y="2275842"/>
                  <a:pt x="1310185" y="2275842"/>
                </a:cubicBezTo>
                <a:cubicBezTo>
                  <a:pt x="1303361" y="2266743"/>
                  <a:pt x="1297755" y="2256588"/>
                  <a:pt x="1289713" y="2248546"/>
                </a:cubicBezTo>
                <a:cubicBezTo>
                  <a:pt x="1283914" y="2242747"/>
                  <a:pt x="1274364" y="2241302"/>
                  <a:pt x="1269241" y="2234898"/>
                </a:cubicBezTo>
                <a:cubicBezTo>
                  <a:pt x="1264748" y="2229281"/>
                  <a:pt x="1266910" y="2220044"/>
                  <a:pt x="1262417" y="2214427"/>
                </a:cubicBezTo>
                <a:cubicBezTo>
                  <a:pt x="1257294" y="2208023"/>
                  <a:pt x="1248173" y="2206116"/>
                  <a:pt x="1241946" y="2200779"/>
                </a:cubicBezTo>
                <a:cubicBezTo>
                  <a:pt x="1232176" y="2192405"/>
                  <a:pt x="1224944" y="2181204"/>
                  <a:pt x="1214650" y="2173484"/>
                </a:cubicBezTo>
                <a:cubicBezTo>
                  <a:pt x="1206512" y="2167381"/>
                  <a:pt x="1195632" y="2165749"/>
                  <a:pt x="1187355" y="2159836"/>
                </a:cubicBezTo>
                <a:cubicBezTo>
                  <a:pt x="1122805" y="2113728"/>
                  <a:pt x="1214394" y="2163120"/>
                  <a:pt x="1139588" y="2125716"/>
                </a:cubicBezTo>
                <a:cubicBezTo>
                  <a:pt x="1135039" y="2114343"/>
                  <a:pt x="1133290" y="2101396"/>
                  <a:pt x="1125940" y="2091597"/>
                </a:cubicBezTo>
                <a:cubicBezTo>
                  <a:pt x="1119116" y="2082498"/>
                  <a:pt x="1107203" y="2078614"/>
                  <a:pt x="1098644" y="2071125"/>
                </a:cubicBezTo>
                <a:cubicBezTo>
                  <a:pt x="1088961" y="2062652"/>
                  <a:pt x="1081643" y="2051550"/>
                  <a:pt x="1071349" y="2043830"/>
                </a:cubicBezTo>
                <a:cubicBezTo>
                  <a:pt x="1054182" y="2030955"/>
                  <a:pt x="1033243" y="2023448"/>
                  <a:pt x="1016758" y="2009710"/>
                </a:cubicBezTo>
                <a:cubicBezTo>
                  <a:pt x="992046" y="1989117"/>
                  <a:pt x="948519" y="1941472"/>
                  <a:pt x="948519" y="1941472"/>
                </a:cubicBezTo>
                <a:cubicBezTo>
                  <a:pt x="946244" y="1934648"/>
                  <a:pt x="945264" y="1927245"/>
                  <a:pt x="941695" y="1921000"/>
                </a:cubicBezTo>
                <a:cubicBezTo>
                  <a:pt x="929830" y="1900236"/>
                  <a:pt x="885476" y="1853149"/>
                  <a:pt x="873456" y="1845937"/>
                </a:cubicBezTo>
                <a:lnTo>
                  <a:pt x="839337" y="1825466"/>
                </a:lnTo>
                <a:cubicBezTo>
                  <a:pt x="830238" y="1802720"/>
                  <a:pt x="825194" y="1777896"/>
                  <a:pt x="812041" y="1757227"/>
                </a:cubicBezTo>
                <a:cubicBezTo>
                  <a:pt x="808179" y="1751159"/>
                  <a:pt x="796656" y="1755489"/>
                  <a:pt x="791570" y="1750403"/>
                </a:cubicBezTo>
                <a:cubicBezTo>
                  <a:pt x="730290" y="1689123"/>
                  <a:pt x="784460" y="1711640"/>
                  <a:pt x="736979" y="1695812"/>
                </a:cubicBezTo>
                <a:cubicBezTo>
                  <a:pt x="690784" y="1618822"/>
                  <a:pt x="750704" y="1710784"/>
                  <a:pt x="661916" y="1613925"/>
                </a:cubicBezTo>
                <a:cubicBezTo>
                  <a:pt x="652954" y="1604148"/>
                  <a:pt x="649402" y="1590417"/>
                  <a:pt x="641444" y="1579806"/>
                </a:cubicBezTo>
                <a:cubicBezTo>
                  <a:pt x="635654" y="1572086"/>
                  <a:pt x="627797" y="1566158"/>
                  <a:pt x="620973" y="1559334"/>
                </a:cubicBezTo>
                <a:cubicBezTo>
                  <a:pt x="618698" y="1552510"/>
                  <a:pt x="617718" y="1545108"/>
                  <a:pt x="614149" y="1538863"/>
                </a:cubicBezTo>
                <a:cubicBezTo>
                  <a:pt x="606187" y="1524930"/>
                  <a:pt x="586192" y="1501721"/>
                  <a:pt x="573206" y="1491096"/>
                </a:cubicBezTo>
                <a:cubicBezTo>
                  <a:pt x="555601" y="1476692"/>
                  <a:pt x="536811" y="1463800"/>
                  <a:pt x="518614" y="1450152"/>
                </a:cubicBezTo>
                <a:cubicBezTo>
                  <a:pt x="514065" y="1438779"/>
                  <a:pt x="511459" y="1426420"/>
                  <a:pt x="504967" y="1416033"/>
                </a:cubicBezTo>
                <a:cubicBezTo>
                  <a:pt x="499852" y="1407849"/>
                  <a:pt x="490673" y="1402975"/>
                  <a:pt x="484495" y="1395561"/>
                </a:cubicBezTo>
                <a:cubicBezTo>
                  <a:pt x="479245" y="1389261"/>
                  <a:pt x="475396" y="1381914"/>
                  <a:pt x="470847" y="1375090"/>
                </a:cubicBezTo>
                <a:cubicBezTo>
                  <a:pt x="429067" y="1249740"/>
                  <a:pt x="485230" y="1403853"/>
                  <a:pt x="436728" y="1306851"/>
                </a:cubicBezTo>
                <a:cubicBezTo>
                  <a:pt x="432534" y="1298462"/>
                  <a:pt x="432870" y="1288452"/>
                  <a:pt x="429904" y="1279555"/>
                </a:cubicBezTo>
                <a:cubicBezTo>
                  <a:pt x="423758" y="1261118"/>
                  <a:pt x="418123" y="1242347"/>
                  <a:pt x="409432" y="1224964"/>
                </a:cubicBezTo>
                <a:cubicBezTo>
                  <a:pt x="393107" y="1192315"/>
                  <a:pt x="384131" y="1186015"/>
                  <a:pt x="361665" y="1163549"/>
                </a:cubicBezTo>
                <a:cubicBezTo>
                  <a:pt x="345312" y="1114493"/>
                  <a:pt x="365143" y="1175726"/>
                  <a:pt x="348017" y="1115782"/>
                </a:cubicBezTo>
                <a:cubicBezTo>
                  <a:pt x="346041" y="1108866"/>
                  <a:pt x="345184" y="1101295"/>
                  <a:pt x="341194" y="1095310"/>
                </a:cubicBezTo>
                <a:cubicBezTo>
                  <a:pt x="335841" y="1087280"/>
                  <a:pt x="327546" y="1081663"/>
                  <a:pt x="320722" y="1074839"/>
                </a:cubicBezTo>
                <a:cubicBezTo>
                  <a:pt x="318447" y="1068015"/>
                  <a:pt x="315874" y="1061283"/>
                  <a:pt x="313898" y="1054367"/>
                </a:cubicBezTo>
                <a:cubicBezTo>
                  <a:pt x="311322" y="1045349"/>
                  <a:pt x="312525" y="1034704"/>
                  <a:pt x="307074" y="1027072"/>
                </a:cubicBezTo>
                <a:cubicBezTo>
                  <a:pt x="300464" y="1017817"/>
                  <a:pt x="288877" y="1013424"/>
                  <a:pt x="279779" y="1006600"/>
                </a:cubicBezTo>
                <a:cubicBezTo>
                  <a:pt x="277504" y="995227"/>
                  <a:pt x="277027" y="983341"/>
                  <a:pt x="272955" y="972481"/>
                </a:cubicBezTo>
                <a:cubicBezTo>
                  <a:pt x="270075" y="964802"/>
                  <a:pt x="264074" y="958683"/>
                  <a:pt x="259307" y="952009"/>
                </a:cubicBezTo>
                <a:cubicBezTo>
                  <a:pt x="252696" y="942754"/>
                  <a:pt x="246877" y="932755"/>
                  <a:pt x="238835" y="924713"/>
                </a:cubicBezTo>
                <a:cubicBezTo>
                  <a:pt x="221119" y="906997"/>
                  <a:pt x="205865" y="901404"/>
                  <a:pt x="184244" y="890594"/>
                </a:cubicBezTo>
                <a:cubicBezTo>
                  <a:pt x="149570" y="786566"/>
                  <a:pt x="196210" y="910766"/>
                  <a:pt x="143301" y="815531"/>
                </a:cubicBezTo>
                <a:cubicBezTo>
                  <a:pt x="138746" y="807333"/>
                  <a:pt x="140171" y="796856"/>
                  <a:pt x="136477" y="788236"/>
                </a:cubicBezTo>
                <a:cubicBezTo>
                  <a:pt x="133246" y="780698"/>
                  <a:pt x="127378" y="774588"/>
                  <a:pt x="122829" y="767764"/>
                </a:cubicBezTo>
                <a:cubicBezTo>
                  <a:pt x="100525" y="700845"/>
                  <a:pt x="136686" y="795373"/>
                  <a:pt x="95534" y="733645"/>
                </a:cubicBezTo>
                <a:cubicBezTo>
                  <a:pt x="90332" y="725841"/>
                  <a:pt x="93265" y="714547"/>
                  <a:pt x="88710" y="706349"/>
                </a:cubicBezTo>
                <a:cubicBezTo>
                  <a:pt x="81637" y="693617"/>
                  <a:pt x="70513" y="683603"/>
                  <a:pt x="61414" y="672230"/>
                </a:cubicBezTo>
                <a:cubicBezTo>
                  <a:pt x="52226" y="617098"/>
                  <a:pt x="58966" y="644411"/>
                  <a:pt x="40943" y="590343"/>
                </a:cubicBezTo>
                <a:cubicBezTo>
                  <a:pt x="38668" y="583519"/>
                  <a:pt x="38109" y="575857"/>
                  <a:pt x="34119" y="569872"/>
                </a:cubicBezTo>
                <a:lnTo>
                  <a:pt x="20471" y="549400"/>
                </a:lnTo>
                <a:cubicBezTo>
                  <a:pt x="18196" y="533478"/>
                  <a:pt x="16801" y="517405"/>
                  <a:pt x="13647" y="501633"/>
                </a:cubicBezTo>
                <a:cubicBezTo>
                  <a:pt x="12236" y="494580"/>
                  <a:pt x="8799" y="488077"/>
                  <a:pt x="6823" y="481161"/>
                </a:cubicBezTo>
                <a:cubicBezTo>
                  <a:pt x="4247" y="472144"/>
                  <a:pt x="2274" y="462964"/>
                  <a:pt x="0" y="453866"/>
                </a:cubicBezTo>
                <a:cubicBezTo>
                  <a:pt x="2274" y="417472"/>
                  <a:pt x="3006" y="380949"/>
                  <a:pt x="6823" y="344684"/>
                </a:cubicBezTo>
                <a:cubicBezTo>
                  <a:pt x="7576" y="337530"/>
                  <a:pt x="9657" y="330197"/>
                  <a:pt x="13647" y="324212"/>
                </a:cubicBezTo>
                <a:cubicBezTo>
                  <a:pt x="19000" y="316182"/>
                  <a:pt x="27295" y="310564"/>
                  <a:pt x="34119" y="303740"/>
                </a:cubicBezTo>
                <a:cubicBezTo>
                  <a:pt x="50987" y="253140"/>
                  <a:pt x="24737" y="312697"/>
                  <a:pt x="68238" y="276445"/>
                </a:cubicBezTo>
                <a:cubicBezTo>
                  <a:pt x="76053" y="269933"/>
                  <a:pt x="75374" y="256964"/>
                  <a:pt x="81886" y="249149"/>
                </a:cubicBezTo>
                <a:cubicBezTo>
                  <a:pt x="92062" y="236937"/>
                  <a:pt x="108855" y="233335"/>
                  <a:pt x="122829" y="228678"/>
                </a:cubicBezTo>
                <a:cubicBezTo>
                  <a:pt x="131928" y="221854"/>
                  <a:pt x="140250" y="213849"/>
                  <a:pt x="150125" y="208206"/>
                </a:cubicBezTo>
                <a:cubicBezTo>
                  <a:pt x="156370" y="204637"/>
                  <a:pt x="164049" y="204358"/>
                  <a:pt x="170597" y="201382"/>
                </a:cubicBezTo>
                <a:cubicBezTo>
                  <a:pt x="189118" y="192963"/>
                  <a:pt x="207743" y="184555"/>
                  <a:pt x="225188" y="174087"/>
                </a:cubicBezTo>
                <a:cubicBezTo>
                  <a:pt x="236561" y="167263"/>
                  <a:pt x="247064" y="158716"/>
                  <a:pt x="259307" y="153615"/>
                </a:cubicBezTo>
                <a:cubicBezTo>
                  <a:pt x="274593" y="147246"/>
                  <a:pt x="291213" y="144725"/>
                  <a:pt x="307074" y="139967"/>
                </a:cubicBezTo>
                <a:cubicBezTo>
                  <a:pt x="313964" y="137900"/>
                  <a:pt x="320722" y="135418"/>
                  <a:pt x="327546" y="133143"/>
                </a:cubicBezTo>
                <a:cubicBezTo>
                  <a:pt x="334370" y="126319"/>
                  <a:pt x="339742" y="117637"/>
                  <a:pt x="348017" y="112672"/>
                </a:cubicBezTo>
                <a:cubicBezTo>
                  <a:pt x="387112" y="89215"/>
                  <a:pt x="400414" y="91539"/>
                  <a:pt x="443552" y="85376"/>
                </a:cubicBezTo>
                <a:cubicBezTo>
                  <a:pt x="454925" y="80827"/>
                  <a:pt x="466202" y="76029"/>
                  <a:pt x="477671" y="71728"/>
                </a:cubicBezTo>
                <a:cubicBezTo>
                  <a:pt x="484406" y="69202"/>
                  <a:pt x="491002" y="65770"/>
                  <a:pt x="498143" y="64904"/>
                </a:cubicBezTo>
                <a:cubicBezTo>
                  <a:pt x="658687" y="45444"/>
                  <a:pt x="681118" y="45712"/>
                  <a:pt x="818865" y="37609"/>
                </a:cubicBezTo>
                <a:cubicBezTo>
                  <a:pt x="846161" y="30785"/>
                  <a:pt x="872628" y="17964"/>
                  <a:pt x="900752" y="17137"/>
                </a:cubicBezTo>
                <a:cubicBezTo>
                  <a:pt x="1483410" y="0"/>
                  <a:pt x="1098609" y="21230"/>
                  <a:pt x="1426191" y="37609"/>
                </a:cubicBezTo>
                <a:cubicBezTo>
                  <a:pt x="1514820" y="42041"/>
                  <a:pt x="1603612" y="42158"/>
                  <a:pt x="1692322" y="44433"/>
                </a:cubicBezTo>
                <a:lnTo>
                  <a:pt x="1719617" y="51257"/>
                </a:lnTo>
                <a:cubicBezTo>
                  <a:pt x="1740051" y="55972"/>
                  <a:pt x="1760913" y="58987"/>
                  <a:pt x="1781032" y="64904"/>
                </a:cubicBezTo>
                <a:cubicBezTo>
                  <a:pt x="1799677" y="70388"/>
                  <a:pt x="1816705" y="80925"/>
                  <a:pt x="1835623" y="85376"/>
                </a:cubicBezTo>
                <a:cubicBezTo>
                  <a:pt x="1855673" y="90094"/>
                  <a:pt x="1876566" y="89925"/>
                  <a:pt x="1897038" y="92200"/>
                </a:cubicBezTo>
                <a:cubicBezTo>
                  <a:pt x="1906137" y="96749"/>
                  <a:pt x="1914984" y="101841"/>
                  <a:pt x="1924334" y="105848"/>
                </a:cubicBezTo>
                <a:cubicBezTo>
                  <a:pt x="1930946" y="108682"/>
                  <a:pt x="1938372" y="109455"/>
                  <a:pt x="1944806" y="112672"/>
                </a:cubicBezTo>
                <a:cubicBezTo>
                  <a:pt x="1952141" y="116340"/>
                  <a:pt x="1957321" y="124330"/>
                  <a:pt x="1965277" y="126319"/>
                </a:cubicBezTo>
                <a:cubicBezTo>
                  <a:pt x="1985260" y="131315"/>
                  <a:pt x="2006220" y="130868"/>
                  <a:pt x="2026692" y="133143"/>
                </a:cubicBezTo>
                <a:cubicBezTo>
                  <a:pt x="2042614" y="137692"/>
                  <a:pt x="2058394" y="142775"/>
                  <a:pt x="2074459" y="146791"/>
                </a:cubicBezTo>
                <a:cubicBezTo>
                  <a:pt x="2085711" y="149604"/>
                  <a:pt x="2097389" y="150563"/>
                  <a:pt x="2108579" y="153615"/>
                </a:cubicBezTo>
                <a:cubicBezTo>
                  <a:pt x="2122458" y="157400"/>
                  <a:pt x="2149522" y="167263"/>
                  <a:pt x="2149522" y="167263"/>
                </a:cubicBezTo>
                <a:cubicBezTo>
                  <a:pt x="2187509" y="205249"/>
                  <a:pt x="2150204" y="176133"/>
                  <a:pt x="2217761" y="194558"/>
                </a:cubicBezTo>
                <a:cubicBezTo>
                  <a:pt x="2252459" y="204021"/>
                  <a:pt x="2287951" y="212594"/>
                  <a:pt x="2320119" y="228678"/>
                </a:cubicBezTo>
                <a:cubicBezTo>
                  <a:pt x="2381930" y="259583"/>
                  <a:pt x="2355764" y="248913"/>
                  <a:pt x="2442949" y="276445"/>
                </a:cubicBezTo>
                <a:cubicBezTo>
                  <a:pt x="2455595" y="280439"/>
                  <a:pt x="2517534" y="296677"/>
                  <a:pt x="2531659" y="303740"/>
                </a:cubicBezTo>
                <a:cubicBezTo>
                  <a:pt x="2551398" y="313609"/>
                  <a:pt x="2635452" y="352942"/>
                  <a:pt x="2654489" y="371979"/>
                </a:cubicBezTo>
                <a:cubicBezTo>
                  <a:pt x="2661313" y="378803"/>
                  <a:pt x="2667241" y="386661"/>
                  <a:pt x="2674961" y="392451"/>
                </a:cubicBezTo>
                <a:cubicBezTo>
                  <a:pt x="2685571" y="400409"/>
                  <a:pt x="2697833" y="405893"/>
                  <a:pt x="2709080" y="412922"/>
                </a:cubicBezTo>
                <a:cubicBezTo>
                  <a:pt x="2716035" y="417269"/>
                  <a:pt x="2722728" y="422021"/>
                  <a:pt x="2729552" y="426570"/>
                </a:cubicBezTo>
                <a:cubicBezTo>
                  <a:pt x="2742519" y="465471"/>
                  <a:pt x="2725833" y="432776"/>
                  <a:pt x="2770495" y="460690"/>
                </a:cubicBezTo>
                <a:cubicBezTo>
                  <a:pt x="2778679" y="465805"/>
                  <a:pt x="2783162" y="475485"/>
                  <a:pt x="2790967" y="481161"/>
                </a:cubicBezTo>
                <a:cubicBezTo>
                  <a:pt x="2808322" y="493782"/>
                  <a:pt x="2826365" y="505684"/>
                  <a:pt x="2845558" y="515281"/>
                </a:cubicBezTo>
                <a:cubicBezTo>
                  <a:pt x="2853946" y="519475"/>
                  <a:pt x="2863956" y="519138"/>
                  <a:pt x="2872853" y="522104"/>
                </a:cubicBezTo>
                <a:cubicBezTo>
                  <a:pt x="2884474" y="525978"/>
                  <a:pt x="2895352" y="531878"/>
                  <a:pt x="2906973" y="535752"/>
                </a:cubicBezTo>
                <a:cubicBezTo>
                  <a:pt x="2927334" y="542539"/>
                  <a:pt x="2955051" y="546040"/>
                  <a:pt x="2975212" y="549400"/>
                </a:cubicBezTo>
                <a:cubicBezTo>
                  <a:pt x="2982036" y="560773"/>
                  <a:pt x="2987725" y="572909"/>
                  <a:pt x="2995683" y="583519"/>
                </a:cubicBezTo>
                <a:cubicBezTo>
                  <a:pt x="3014492" y="608598"/>
                  <a:pt x="3035577" y="615090"/>
                  <a:pt x="3063922" y="631287"/>
                </a:cubicBezTo>
                <a:cubicBezTo>
                  <a:pt x="3070746" y="640385"/>
                  <a:pt x="3077784" y="649327"/>
                  <a:pt x="3084394" y="658582"/>
                </a:cubicBezTo>
                <a:cubicBezTo>
                  <a:pt x="3089161" y="665256"/>
                  <a:pt x="3091741" y="673804"/>
                  <a:pt x="3098041" y="679054"/>
                </a:cubicBezTo>
                <a:cubicBezTo>
                  <a:pt x="3105856" y="685566"/>
                  <a:pt x="3116238" y="688152"/>
                  <a:pt x="3125337" y="692701"/>
                </a:cubicBezTo>
                <a:cubicBezTo>
                  <a:pt x="3132161" y="713173"/>
                  <a:pt x="3134936" y="735476"/>
                  <a:pt x="3145809" y="754116"/>
                </a:cubicBezTo>
                <a:cubicBezTo>
                  <a:pt x="3151540" y="763940"/>
                  <a:pt x="3166795" y="765125"/>
                  <a:pt x="3173104" y="774588"/>
                </a:cubicBezTo>
                <a:cubicBezTo>
                  <a:pt x="3233021" y="864464"/>
                  <a:pt x="3165066" y="814802"/>
                  <a:pt x="3234519" y="856475"/>
                </a:cubicBezTo>
                <a:cubicBezTo>
                  <a:pt x="3236794" y="863299"/>
                  <a:pt x="3239598" y="869968"/>
                  <a:pt x="3241343" y="876946"/>
                </a:cubicBezTo>
                <a:cubicBezTo>
                  <a:pt x="3244156" y="888198"/>
                  <a:pt x="3242534" y="900927"/>
                  <a:pt x="3248167" y="911066"/>
                </a:cubicBezTo>
                <a:cubicBezTo>
                  <a:pt x="3254416" y="922314"/>
                  <a:pt x="3266364" y="929263"/>
                  <a:pt x="3275462" y="938361"/>
                </a:cubicBezTo>
                <a:cubicBezTo>
                  <a:pt x="3277737" y="958833"/>
                  <a:pt x="3277970" y="979636"/>
                  <a:pt x="3282286" y="999776"/>
                </a:cubicBezTo>
                <a:cubicBezTo>
                  <a:pt x="3284853" y="1011754"/>
                  <a:pt x="3293642" y="1021863"/>
                  <a:pt x="3295934" y="1033896"/>
                </a:cubicBezTo>
                <a:cubicBezTo>
                  <a:pt x="3330230" y="1213945"/>
                  <a:pt x="3290586" y="1086086"/>
                  <a:pt x="3323229" y="1184021"/>
                </a:cubicBezTo>
                <a:cubicBezTo>
                  <a:pt x="3325504" y="1206767"/>
                  <a:pt x="3327218" y="1229577"/>
                  <a:pt x="3330053" y="1252260"/>
                </a:cubicBezTo>
                <a:cubicBezTo>
                  <a:pt x="3331769" y="1265989"/>
                  <a:pt x="3335161" y="1279474"/>
                  <a:pt x="3336877" y="1293203"/>
                </a:cubicBezTo>
                <a:cubicBezTo>
                  <a:pt x="3341987" y="1334080"/>
                  <a:pt x="3345976" y="1375090"/>
                  <a:pt x="3350525" y="1416033"/>
                </a:cubicBezTo>
                <a:cubicBezTo>
                  <a:pt x="3348250" y="1534314"/>
                  <a:pt x="3347642" y="1652638"/>
                  <a:pt x="3343701" y="1770875"/>
                </a:cubicBezTo>
                <a:cubicBezTo>
                  <a:pt x="3343696" y="1771033"/>
                  <a:pt x="3335251" y="1849188"/>
                  <a:pt x="3330053" y="1859585"/>
                </a:cubicBezTo>
                <a:cubicBezTo>
                  <a:pt x="3325737" y="1868217"/>
                  <a:pt x="3315862" y="1872730"/>
                  <a:pt x="3309582" y="1880057"/>
                </a:cubicBezTo>
                <a:cubicBezTo>
                  <a:pt x="3302181" y="1888692"/>
                  <a:pt x="3294556" y="1897368"/>
                  <a:pt x="3289110" y="1907352"/>
                </a:cubicBezTo>
                <a:cubicBezTo>
                  <a:pt x="3280815" y="1922560"/>
                  <a:pt x="3275072" y="1939035"/>
                  <a:pt x="3268638" y="1955119"/>
                </a:cubicBezTo>
                <a:cubicBezTo>
                  <a:pt x="3265967" y="1961798"/>
                  <a:pt x="3266130" y="1969836"/>
                  <a:pt x="3261814" y="1975591"/>
                </a:cubicBezTo>
                <a:cubicBezTo>
                  <a:pt x="3245380" y="1997503"/>
                  <a:pt x="3225420" y="2016534"/>
                  <a:pt x="3207223" y="2037006"/>
                </a:cubicBezTo>
                <a:cubicBezTo>
                  <a:pt x="3202674" y="2052928"/>
                  <a:pt x="3202352" y="2070731"/>
                  <a:pt x="3193576" y="2084773"/>
                </a:cubicBezTo>
                <a:cubicBezTo>
                  <a:pt x="3189764" y="2090873"/>
                  <a:pt x="3178630" y="2086992"/>
                  <a:pt x="3173104" y="2091597"/>
                </a:cubicBezTo>
                <a:cubicBezTo>
                  <a:pt x="3164367" y="2098878"/>
                  <a:pt x="3160674" y="2110851"/>
                  <a:pt x="3152632" y="2118893"/>
                </a:cubicBezTo>
                <a:cubicBezTo>
                  <a:pt x="3146833" y="2124692"/>
                  <a:pt x="3138985" y="2127991"/>
                  <a:pt x="3132161" y="2132540"/>
                </a:cubicBezTo>
                <a:cubicBezTo>
                  <a:pt x="3125337" y="2143913"/>
                  <a:pt x="3119832" y="2156190"/>
                  <a:pt x="3111689" y="2166660"/>
                </a:cubicBezTo>
                <a:cubicBezTo>
                  <a:pt x="3103789" y="2176817"/>
                  <a:pt x="3091873" y="2183485"/>
                  <a:pt x="3084394" y="2193955"/>
                </a:cubicBezTo>
                <a:cubicBezTo>
                  <a:pt x="3080213" y="2199808"/>
                  <a:pt x="3083187" y="2209933"/>
                  <a:pt x="3077570" y="2214427"/>
                </a:cubicBezTo>
                <a:cubicBezTo>
                  <a:pt x="3070246" y="2220286"/>
                  <a:pt x="3059373" y="2218976"/>
                  <a:pt x="3050274" y="2221251"/>
                </a:cubicBezTo>
                <a:cubicBezTo>
                  <a:pt x="3041176" y="2230349"/>
                  <a:pt x="3033449" y="2241067"/>
                  <a:pt x="3022979" y="2248546"/>
                </a:cubicBezTo>
                <a:cubicBezTo>
                  <a:pt x="3017126" y="2252727"/>
                  <a:pt x="3009119" y="2252536"/>
                  <a:pt x="3002507" y="2255370"/>
                </a:cubicBezTo>
                <a:cubicBezTo>
                  <a:pt x="2993157" y="2259377"/>
                  <a:pt x="2983489" y="2263105"/>
                  <a:pt x="2975212" y="2269018"/>
                </a:cubicBezTo>
                <a:cubicBezTo>
                  <a:pt x="2930489" y="2300963"/>
                  <a:pt x="2978180" y="2281678"/>
                  <a:pt x="2934268" y="2296313"/>
                </a:cubicBezTo>
                <a:cubicBezTo>
                  <a:pt x="2927444" y="2303137"/>
                  <a:pt x="2922233" y="2312098"/>
                  <a:pt x="2913797" y="2316785"/>
                </a:cubicBezTo>
                <a:cubicBezTo>
                  <a:pt x="2901221" y="2323772"/>
                  <a:pt x="2886501" y="2325884"/>
                  <a:pt x="2872853" y="2330433"/>
                </a:cubicBezTo>
                <a:cubicBezTo>
                  <a:pt x="2834983" y="2343057"/>
                  <a:pt x="2859524" y="2336364"/>
                  <a:pt x="2797791" y="2344081"/>
                </a:cubicBezTo>
                <a:cubicBezTo>
                  <a:pt x="2786418" y="2348630"/>
                  <a:pt x="2775404" y="2354208"/>
                  <a:pt x="2763671" y="2357728"/>
                </a:cubicBezTo>
                <a:cubicBezTo>
                  <a:pt x="2752562" y="2361061"/>
                  <a:pt x="2741150" y="2364552"/>
                  <a:pt x="2729552" y="2364552"/>
                </a:cubicBezTo>
                <a:cubicBezTo>
                  <a:pt x="2590781" y="2364552"/>
                  <a:pt x="2452047" y="2360003"/>
                  <a:pt x="2313295" y="2357728"/>
                </a:cubicBezTo>
                <a:cubicBezTo>
                  <a:pt x="2247400" y="2335763"/>
                  <a:pt x="2349844" y="2370983"/>
                  <a:pt x="2265528" y="2337257"/>
                </a:cubicBezTo>
                <a:cubicBezTo>
                  <a:pt x="2252171" y="2331914"/>
                  <a:pt x="2238233" y="2328158"/>
                  <a:pt x="2224585" y="2323609"/>
                </a:cubicBezTo>
                <a:cubicBezTo>
                  <a:pt x="2185916" y="2325884"/>
                  <a:pt x="2146392" y="2322030"/>
                  <a:pt x="2108579" y="2330433"/>
                </a:cubicBezTo>
                <a:cubicBezTo>
                  <a:pt x="2101557" y="2331993"/>
                  <a:pt x="2106841" y="2345818"/>
                  <a:pt x="2101755" y="2350904"/>
                </a:cubicBezTo>
                <a:cubicBezTo>
                  <a:pt x="2094562" y="2358097"/>
                  <a:pt x="2074459" y="2364552"/>
                  <a:pt x="2074459" y="2364552"/>
                </a:cubicBezTo>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5. </a:t>
            </a:r>
            <a:r>
              <a:rPr lang="zh-CN" altLang="en-US" sz="2400" dirty="0">
                <a:latin typeface="+mj-lt"/>
                <a:ea typeface="黑体" pitchFamily="2" charset="-122"/>
              </a:rPr>
              <a:t>设</a:t>
            </a:r>
            <a:r>
              <a:rPr lang="en-US" altLang="zh-CN" sz="2400" i="1" dirty="0">
                <a:latin typeface="+mj-lt"/>
                <a:ea typeface="黑体" pitchFamily="2" charset="-122"/>
              </a:rPr>
              <a:t>f</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i="1" dirty="0">
                <a:latin typeface="+mj-lt"/>
                <a:ea typeface="黑体" pitchFamily="2" charset="-122"/>
              </a:rPr>
              <a:t>G</a:t>
            </a:r>
            <a:r>
              <a:rPr lang="zh-CN" altLang="en-US" sz="2400" dirty="0">
                <a:latin typeface="+mj-lt"/>
                <a:ea typeface="黑体" pitchFamily="2" charset="-122"/>
              </a:rPr>
              <a:t>中的流。并且</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的一个割。则通过割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的净流为</a:t>
            </a:r>
            <a:r>
              <a:rPr lang="en-US" altLang="zh-CN" sz="2400" i="1" dirty="0">
                <a:latin typeface="+mj-lt"/>
                <a:ea typeface="黑体" pitchFamily="2" charset="-122"/>
              </a:rPr>
              <a:t>f(S,T)=|f|</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  </a:t>
            </a:r>
            <a:r>
              <a:rPr lang="zh-CN" altLang="en-US" sz="2400" dirty="0">
                <a:latin typeface="+mj-lt"/>
                <a:ea typeface="黑体" pitchFamily="2" charset="-122"/>
              </a:rPr>
              <a:t>由流守恒性得</a:t>
            </a:r>
            <a:r>
              <a:rPr lang="en-US" altLang="zh-CN" sz="2400" dirty="0">
                <a:latin typeface="+mj-lt"/>
                <a:ea typeface="黑体" pitchFamily="2" charset="-122"/>
              </a:rPr>
              <a:t>:</a:t>
            </a:r>
            <a:r>
              <a:rPr lang="en-US" altLang="zh-CN" sz="2400" i="1" dirty="0">
                <a:latin typeface="+mj-lt"/>
                <a:ea typeface="黑体" pitchFamily="2" charset="-122"/>
              </a:rPr>
              <a:t>f(S-{s},V)=0</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f(S,T)=f(S,V)-f(S,S)=f(</a:t>
            </a:r>
            <a:r>
              <a:rPr lang="en-US" altLang="zh-CN" sz="2400" i="1" dirty="0" err="1">
                <a:latin typeface="+mj-lt"/>
                <a:ea typeface="黑体" pitchFamily="2" charset="-122"/>
              </a:rPr>
              <a:t>s,V</a:t>
            </a:r>
            <a:r>
              <a:rPr lang="en-US" altLang="zh-CN" sz="2400" i="1" dirty="0">
                <a:latin typeface="+mj-lt"/>
                <a:ea typeface="黑体" pitchFamily="2" charset="-122"/>
              </a:rPr>
              <a:t>)=|f|</a:t>
            </a:r>
            <a:endParaRPr lang="en-US" altLang="zh-CN" sz="2400" dirty="0">
              <a:latin typeface="+mj-lt"/>
              <a:ea typeface="黑体" pitchFamily="2" charset="-122"/>
            </a:endParaRPr>
          </a:p>
          <a:p>
            <a:r>
              <a:rPr lang="zh-CN" altLang="en-US" sz="2400" dirty="0">
                <a:latin typeface="+mj-lt"/>
                <a:ea typeface="黑体" pitchFamily="2" charset="-122"/>
              </a:rPr>
              <a:t>*任意割的净流都是相等的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推论</a:t>
            </a:r>
            <a:r>
              <a:rPr lang="en-US" altLang="zh-CN" sz="2400" dirty="0">
                <a:solidFill>
                  <a:srgbClr val="C00000"/>
                </a:solidFill>
                <a:latin typeface="+mj-lt"/>
                <a:ea typeface="黑体" pitchFamily="2" charset="-122"/>
              </a:rPr>
              <a:t>6.</a:t>
            </a:r>
            <a:r>
              <a:rPr lang="en-US" altLang="zh-CN" sz="2400" dirty="0">
                <a:latin typeface="+mj-lt"/>
                <a:ea typeface="黑体" pitchFamily="2" charset="-122"/>
              </a:rPr>
              <a:t> </a:t>
            </a:r>
            <a:r>
              <a:rPr lang="zh-CN" altLang="en-US" sz="2400" dirty="0">
                <a:latin typeface="+mj-lt"/>
                <a:ea typeface="黑体" pitchFamily="2" charset="-122"/>
              </a:rPr>
              <a:t>对于流网络</a:t>
            </a:r>
            <a:r>
              <a:rPr lang="en-US" altLang="zh-CN" sz="2400" i="1" dirty="0">
                <a:latin typeface="+mj-lt"/>
                <a:ea typeface="黑体" pitchFamily="2" charset="-122"/>
              </a:rPr>
              <a:t>G</a:t>
            </a:r>
            <a:r>
              <a:rPr lang="zh-CN" altLang="en-US" sz="2400" dirty="0">
                <a:latin typeface="+mj-lt"/>
                <a:ea typeface="黑体" pitchFamily="2" charset="-122"/>
              </a:rPr>
              <a:t>中任意流</a:t>
            </a:r>
            <a:r>
              <a:rPr lang="en-US" altLang="zh-CN" sz="2400" i="1" dirty="0">
                <a:latin typeface="+mj-lt"/>
                <a:ea typeface="黑体" pitchFamily="2" charset="-122"/>
              </a:rPr>
              <a:t>f</a:t>
            </a:r>
            <a:r>
              <a:rPr lang="zh-CN" altLang="en-US" sz="2400" dirty="0">
                <a:latin typeface="+mj-lt"/>
                <a:ea typeface="黑体" pitchFamily="2" charset="-122"/>
              </a:rPr>
              <a:t>，其值的上界为</a:t>
            </a:r>
            <a:r>
              <a:rPr lang="en-US" altLang="zh-CN" sz="2400" i="1" dirty="0">
                <a:latin typeface="+mj-lt"/>
                <a:ea typeface="黑体" pitchFamily="2" charset="-122"/>
              </a:rPr>
              <a:t>G</a:t>
            </a:r>
            <a:r>
              <a:rPr lang="zh-CN" altLang="en-US" sz="2400" dirty="0">
                <a:latin typeface="+mj-lt"/>
                <a:ea typeface="黑体" pitchFamily="2" charset="-122"/>
              </a:rPr>
              <a:t>的任意割的容量</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为</a:t>
            </a:r>
            <a:r>
              <a:rPr lang="en-US" altLang="zh-CN" sz="2400" i="1" dirty="0">
                <a:latin typeface="+mj-lt"/>
                <a:ea typeface="黑体" pitchFamily="2" charset="-122"/>
              </a:rPr>
              <a:t>G</a:t>
            </a:r>
            <a:r>
              <a:rPr lang="zh-CN" altLang="en-US" sz="2400" dirty="0">
                <a:latin typeface="+mj-lt"/>
                <a:ea typeface="黑体" pitchFamily="2" charset="-122"/>
              </a:rPr>
              <a:t>中的任意割，</a:t>
            </a:r>
            <a:r>
              <a:rPr lang="en-US" altLang="zh-CN" sz="2400" i="1" dirty="0">
                <a:latin typeface="+mj-lt"/>
                <a:ea typeface="黑体" pitchFamily="2" charset="-122"/>
              </a:rPr>
              <a:t>f</a:t>
            </a:r>
            <a:r>
              <a:rPr lang="zh-CN" altLang="en-US" sz="2400" dirty="0">
                <a:latin typeface="+mj-lt"/>
                <a:ea typeface="黑体" pitchFamily="2" charset="-122"/>
              </a:rPr>
              <a:t>为任意流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最大流的值不能大于最小割的容量（最大流的值就是最小割的容量）</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247043"/>
              </p:ext>
            </p:extLst>
          </p:nvPr>
        </p:nvGraphicFramePr>
        <p:xfrm>
          <a:off x="1066800" y="5257800"/>
          <a:ext cx="6553199" cy="701622"/>
        </p:xfrm>
        <a:graphic>
          <a:graphicData uri="http://schemas.openxmlformats.org/presentationml/2006/ole">
            <mc:AlternateContent xmlns:mc="http://schemas.openxmlformats.org/markup-compatibility/2006">
              <mc:Choice xmlns:v="urn:schemas-microsoft-com:vml" Requires="v">
                <p:oleObj name="Equation" r:id="rId3" imgW="3200400" imgH="342900" progId="Equation.DSMT4">
                  <p:embed/>
                </p:oleObj>
              </mc:Choice>
              <mc:Fallback>
                <p:oleObj name="Equation" r:id="rId3" imgW="3200400" imgH="342900" progId="Equation.DSMT4">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257800"/>
                        <a:ext cx="6553199" cy="701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406160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黑体" pitchFamily="2" charset="-122"/>
                <a:ea typeface="黑体" pitchFamily="2" charset="-122"/>
              </a:rPr>
              <a:t>因此</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网络的最大流必定不超过网络最小割的容量</a:t>
            </a:r>
            <a:r>
              <a:rPr lang="en-US" altLang="zh-CN" sz="2400" dirty="0">
                <a:latin typeface="黑体" pitchFamily="2" charset="-122"/>
                <a:ea typeface="黑体" pitchFamily="2" charset="-122"/>
              </a:rPr>
              <a:t>.</a:t>
            </a:r>
          </a:p>
          <a:p>
            <a:r>
              <a:rPr lang="zh-CN" altLang="en-US" sz="2400" dirty="0">
                <a:solidFill>
                  <a:srgbClr val="C00000"/>
                </a:solidFill>
                <a:latin typeface="黑体" pitchFamily="2" charset="-122"/>
                <a:ea typeface="黑体" pitchFamily="2" charset="-122"/>
              </a:rPr>
              <a:t>定理</a:t>
            </a:r>
            <a:r>
              <a:rPr lang="en-US" altLang="zh-CN" sz="2400" dirty="0">
                <a:solidFill>
                  <a:srgbClr val="C00000"/>
                </a:solidFill>
                <a:latin typeface="黑体" pitchFamily="2" charset="-122"/>
                <a:ea typeface="黑体" pitchFamily="2" charset="-122"/>
              </a:rPr>
              <a:t>7.</a:t>
            </a:r>
            <a:r>
              <a:rPr lang="en-US" altLang="zh-CN" sz="2400" dirty="0">
                <a:latin typeface="黑体" pitchFamily="2" charset="-122"/>
                <a:ea typeface="黑体" pitchFamily="2" charset="-122"/>
              </a:rPr>
              <a:t>(</a:t>
            </a:r>
            <a:r>
              <a:rPr lang="zh-CN" altLang="en-US" sz="2400" dirty="0">
                <a:solidFill>
                  <a:srgbClr val="0000CC"/>
                </a:solidFill>
                <a:latin typeface="黑体" pitchFamily="2" charset="-122"/>
                <a:ea typeface="黑体" pitchFamily="2" charset="-122"/>
              </a:rPr>
              <a:t>最大流最小割定理</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如果</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是具有源点</a:t>
            </a:r>
            <a:r>
              <a:rPr lang="en-US" altLang="zh-CN" sz="2400" i="1" dirty="0">
                <a:latin typeface="黑体" pitchFamily="2" charset="-122"/>
                <a:ea typeface="黑体" pitchFamily="2" charset="-122"/>
              </a:rPr>
              <a:t>s</a:t>
            </a:r>
            <a:r>
              <a:rPr lang="zh-CN" altLang="en-US" sz="2400" dirty="0">
                <a:latin typeface="黑体" pitchFamily="2" charset="-122"/>
                <a:ea typeface="黑体" pitchFamily="2" charset="-122"/>
              </a:rPr>
              <a:t>和汇点</a:t>
            </a:r>
            <a:r>
              <a:rPr lang="en-US" altLang="zh-CN" sz="2400" i="1" dirty="0">
                <a:latin typeface="黑体" pitchFamily="2" charset="-122"/>
                <a:ea typeface="黑体" pitchFamily="2" charset="-122"/>
              </a:rPr>
              <a:t>t</a:t>
            </a:r>
            <a:r>
              <a:rPr lang="zh-CN" altLang="en-US" sz="2400" dirty="0">
                <a:latin typeface="黑体" pitchFamily="2" charset="-122"/>
                <a:ea typeface="黑体" pitchFamily="2" charset="-122"/>
              </a:rPr>
              <a:t>的流网络</a:t>
            </a:r>
            <a:r>
              <a:rPr lang="en-US" altLang="zh-CN" sz="2400" i="1" dirty="0">
                <a:latin typeface="黑体" pitchFamily="2" charset="-122"/>
                <a:ea typeface="黑体" pitchFamily="2" charset="-122"/>
              </a:rPr>
              <a:t>G=(V,E)</a:t>
            </a:r>
            <a:r>
              <a:rPr lang="zh-CN" altLang="en-US" sz="2400" dirty="0">
                <a:latin typeface="黑体" pitchFamily="2" charset="-122"/>
                <a:ea typeface="黑体" pitchFamily="2" charset="-122"/>
              </a:rPr>
              <a:t>中的一个流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则下列条件是等价的</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(1)</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的一个最大流</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(2)</a:t>
            </a:r>
            <a:r>
              <a:rPr lang="zh-CN" altLang="en-US" sz="2400" dirty="0">
                <a:latin typeface="黑体" pitchFamily="2" charset="-122"/>
                <a:ea typeface="黑体" pitchFamily="2" charset="-122"/>
              </a:rPr>
              <a:t>残留网络</a:t>
            </a:r>
            <a:r>
              <a:rPr lang="en-US" altLang="zh-CN" sz="2400" i="1" dirty="0" err="1">
                <a:latin typeface="黑体" pitchFamily="2" charset="-122"/>
                <a:ea typeface="黑体" pitchFamily="2" charset="-122"/>
              </a:rPr>
              <a:t>G</a:t>
            </a:r>
            <a:r>
              <a:rPr lang="en-US" altLang="zh-CN" sz="2400" i="1" baseline="-25000" dirty="0" err="1">
                <a:latin typeface="黑体" pitchFamily="2" charset="-122"/>
                <a:ea typeface="黑体" pitchFamily="2" charset="-122"/>
              </a:rPr>
              <a:t>f</a:t>
            </a:r>
            <a:r>
              <a:rPr lang="zh-CN" altLang="en-US" sz="2400" dirty="0">
                <a:latin typeface="黑体" pitchFamily="2" charset="-122"/>
                <a:ea typeface="黑体" pitchFamily="2" charset="-122"/>
              </a:rPr>
              <a:t>不包括增广路径</a:t>
            </a:r>
            <a:endParaRPr lang="en-US" altLang="zh-CN" sz="2400" dirty="0">
              <a:latin typeface="黑体" pitchFamily="2" charset="-122"/>
              <a:ea typeface="黑体" pitchFamily="2" charset="-122"/>
            </a:endParaRPr>
          </a:p>
          <a:p>
            <a:pPr marL="0" indent="0">
              <a:buNone/>
            </a:pPr>
            <a:r>
              <a:rPr lang="en-US" altLang="zh-CN" sz="2400" dirty="0">
                <a:latin typeface="黑体" pitchFamily="2" charset="-122"/>
                <a:ea typeface="黑体" pitchFamily="2" charset="-122"/>
              </a:rPr>
              <a:t>  (3)</a:t>
            </a:r>
            <a:r>
              <a:rPr lang="zh-CN" altLang="en-US" sz="2400" dirty="0">
                <a:latin typeface="黑体" pitchFamily="2" charset="-122"/>
                <a:ea typeface="黑体" pitchFamily="2" charset="-122"/>
              </a:rPr>
              <a:t>对</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的某个割</a:t>
            </a:r>
            <a:r>
              <a:rPr lang="en-US" altLang="zh-CN" sz="2400" dirty="0">
                <a:latin typeface="黑体" pitchFamily="2" charset="-122"/>
                <a:ea typeface="黑体" pitchFamily="2" charset="-122"/>
              </a:rPr>
              <a:t>(</a:t>
            </a:r>
            <a:r>
              <a:rPr lang="en-US" altLang="zh-CN" sz="2400" i="1" dirty="0">
                <a:latin typeface="黑体" pitchFamily="2" charset="-122"/>
                <a:ea typeface="黑体" pitchFamily="2" charset="-122"/>
              </a:rPr>
              <a:t>S,T</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有</a:t>
            </a:r>
            <a:r>
              <a:rPr lang="en-US" altLang="zh-CN" sz="2400" i="1" dirty="0">
                <a:latin typeface="黑体" pitchFamily="2" charset="-122"/>
                <a:ea typeface="黑体" pitchFamily="2" charset="-122"/>
              </a:rPr>
              <a:t>|f|=c(S,T)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2" name="Group 2"/>
          <p:cNvGrpSpPr>
            <a:grpSpLocks/>
          </p:cNvGrpSpPr>
          <p:nvPr/>
        </p:nvGrpSpPr>
        <p:grpSpPr bwMode="auto">
          <a:xfrm>
            <a:off x="3733800" y="37338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5"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6" name="任意多边形 35"/>
          <p:cNvSpPr/>
          <p:nvPr/>
        </p:nvSpPr>
        <p:spPr bwMode="auto">
          <a:xfrm>
            <a:off x="4454305" y="4399984"/>
            <a:ext cx="2498756" cy="1822564"/>
          </a:xfrm>
          <a:custGeom>
            <a:avLst/>
            <a:gdLst>
              <a:gd name="connsiteX0" fmla="*/ 0 w 2498756"/>
              <a:gd name="connsiteY0" fmla="*/ 0 h 1822564"/>
              <a:gd name="connsiteX1" fmla="*/ 18107 w 2498756"/>
              <a:gd name="connsiteY1" fmla="*/ 144856 h 1822564"/>
              <a:gd name="connsiteX2" fmla="*/ 27160 w 2498756"/>
              <a:gd name="connsiteY2" fmla="*/ 380246 h 1822564"/>
              <a:gd name="connsiteX3" fmla="*/ 54321 w 2498756"/>
              <a:gd name="connsiteY3" fmla="*/ 570368 h 1822564"/>
              <a:gd name="connsiteX4" fmla="*/ 63374 w 2498756"/>
              <a:gd name="connsiteY4" fmla="*/ 606582 h 1822564"/>
              <a:gd name="connsiteX5" fmla="*/ 108642 w 2498756"/>
              <a:gd name="connsiteY5" fmla="*/ 697117 h 1822564"/>
              <a:gd name="connsiteX6" fmla="*/ 162962 w 2498756"/>
              <a:gd name="connsiteY6" fmla="*/ 805759 h 1822564"/>
              <a:gd name="connsiteX7" fmla="*/ 181069 w 2498756"/>
              <a:gd name="connsiteY7" fmla="*/ 841972 h 1822564"/>
              <a:gd name="connsiteX8" fmla="*/ 190123 w 2498756"/>
              <a:gd name="connsiteY8" fmla="*/ 878186 h 1822564"/>
              <a:gd name="connsiteX9" fmla="*/ 217283 w 2498756"/>
              <a:gd name="connsiteY9" fmla="*/ 914400 h 1822564"/>
              <a:gd name="connsiteX10" fmla="*/ 262550 w 2498756"/>
              <a:gd name="connsiteY10" fmla="*/ 968721 h 1822564"/>
              <a:gd name="connsiteX11" fmla="*/ 307818 w 2498756"/>
              <a:gd name="connsiteY11" fmla="*/ 1032095 h 1822564"/>
              <a:gd name="connsiteX12" fmla="*/ 344032 w 2498756"/>
              <a:gd name="connsiteY12" fmla="*/ 1095469 h 1822564"/>
              <a:gd name="connsiteX13" fmla="*/ 353085 w 2498756"/>
              <a:gd name="connsiteY13" fmla="*/ 1122630 h 1822564"/>
              <a:gd name="connsiteX14" fmla="*/ 407406 w 2498756"/>
              <a:gd name="connsiteY14" fmla="*/ 1176951 h 1822564"/>
              <a:gd name="connsiteX15" fmla="*/ 470780 w 2498756"/>
              <a:gd name="connsiteY15" fmla="*/ 1258432 h 1822564"/>
              <a:gd name="connsiteX16" fmla="*/ 497941 w 2498756"/>
              <a:gd name="connsiteY16" fmla="*/ 1285592 h 1822564"/>
              <a:gd name="connsiteX17" fmla="*/ 525101 w 2498756"/>
              <a:gd name="connsiteY17" fmla="*/ 1321806 h 1822564"/>
              <a:gd name="connsiteX18" fmla="*/ 570368 w 2498756"/>
              <a:gd name="connsiteY18" fmla="*/ 1348966 h 1822564"/>
              <a:gd name="connsiteX19" fmla="*/ 606582 w 2498756"/>
              <a:gd name="connsiteY19" fmla="*/ 1385180 h 1822564"/>
              <a:gd name="connsiteX20" fmla="*/ 651849 w 2498756"/>
              <a:gd name="connsiteY20" fmla="*/ 1403287 h 1822564"/>
              <a:gd name="connsiteX21" fmla="*/ 688063 w 2498756"/>
              <a:gd name="connsiteY21" fmla="*/ 1421394 h 1822564"/>
              <a:gd name="connsiteX22" fmla="*/ 715224 w 2498756"/>
              <a:gd name="connsiteY22" fmla="*/ 1439501 h 1822564"/>
              <a:gd name="connsiteX23" fmla="*/ 760491 w 2498756"/>
              <a:gd name="connsiteY23" fmla="*/ 1457608 h 1822564"/>
              <a:gd name="connsiteX24" fmla="*/ 787651 w 2498756"/>
              <a:gd name="connsiteY24" fmla="*/ 1475715 h 1822564"/>
              <a:gd name="connsiteX25" fmla="*/ 878186 w 2498756"/>
              <a:gd name="connsiteY25" fmla="*/ 1493822 h 1822564"/>
              <a:gd name="connsiteX26" fmla="*/ 923453 w 2498756"/>
              <a:gd name="connsiteY26" fmla="*/ 1511929 h 1822564"/>
              <a:gd name="connsiteX27" fmla="*/ 959667 w 2498756"/>
              <a:gd name="connsiteY27" fmla="*/ 1520982 h 1822564"/>
              <a:gd name="connsiteX28" fmla="*/ 1032095 w 2498756"/>
              <a:gd name="connsiteY28" fmla="*/ 1557196 h 1822564"/>
              <a:gd name="connsiteX29" fmla="*/ 1077362 w 2498756"/>
              <a:gd name="connsiteY29" fmla="*/ 1575303 h 1822564"/>
              <a:gd name="connsiteX30" fmla="*/ 1204111 w 2498756"/>
              <a:gd name="connsiteY30" fmla="*/ 1647731 h 1822564"/>
              <a:gd name="connsiteX31" fmla="*/ 1240325 w 2498756"/>
              <a:gd name="connsiteY31" fmla="*/ 1656784 h 1822564"/>
              <a:gd name="connsiteX32" fmla="*/ 1276539 w 2498756"/>
              <a:gd name="connsiteY32" fmla="*/ 1674891 h 1822564"/>
              <a:gd name="connsiteX33" fmla="*/ 1303699 w 2498756"/>
              <a:gd name="connsiteY33" fmla="*/ 1692998 h 1822564"/>
              <a:gd name="connsiteX34" fmla="*/ 1376127 w 2498756"/>
              <a:gd name="connsiteY34" fmla="*/ 1711105 h 1822564"/>
              <a:gd name="connsiteX35" fmla="*/ 1412341 w 2498756"/>
              <a:gd name="connsiteY35" fmla="*/ 1729212 h 1822564"/>
              <a:gd name="connsiteX36" fmla="*/ 1439501 w 2498756"/>
              <a:gd name="connsiteY36" fmla="*/ 1738266 h 1822564"/>
              <a:gd name="connsiteX37" fmla="*/ 1466661 w 2498756"/>
              <a:gd name="connsiteY37" fmla="*/ 1756372 h 1822564"/>
              <a:gd name="connsiteX38" fmla="*/ 1566249 w 2498756"/>
              <a:gd name="connsiteY38" fmla="*/ 1792586 h 1822564"/>
              <a:gd name="connsiteX39" fmla="*/ 1638677 w 2498756"/>
              <a:gd name="connsiteY39" fmla="*/ 1801640 h 1822564"/>
              <a:gd name="connsiteX40" fmla="*/ 1738265 w 2498756"/>
              <a:gd name="connsiteY40" fmla="*/ 1819747 h 1822564"/>
              <a:gd name="connsiteX41" fmla="*/ 2498756 w 2498756"/>
              <a:gd name="connsiteY41" fmla="*/ 1819747 h 18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98756" h="1822564">
                <a:moveTo>
                  <a:pt x="0" y="0"/>
                </a:moveTo>
                <a:cubicBezTo>
                  <a:pt x="6036" y="48285"/>
                  <a:pt x="14640" y="96319"/>
                  <a:pt x="18107" y="144856"/>
                </a:cubicBezTo>
                <a:cubicBezTo>
                  <a:pt x="23701" y="223178"/>
                  <a:pt x="21566" y="301924"/>
                  <a:pt x="27160" y="380246"/>
                </a:cubicBezTo>
                <a:cubicBezTo>
                  <a:pt x="31441" y="440175"/>
                  <a:pt x="40699" y="509070"/>
                  <a:pt x="54321" y="570368"/>
                </a:cubicBezTo>
                <a:cubicBezTo>
                  <a:pt x="57020" y="582515"/>
                  <a:pt x="59956" y="594618"/>
                  <a:pt x="63374" y="606582"/>
                </a:cubicBezTo>
                <a:cubicBezTo>
                  <a:pt x="76203" y="651485"/>
                  <a:pt x="77684" y="639070"/>
                  <a:pt x="108642" y="697117"/>
                </a:cubicBezTo>
                <a:cubicBezTo>
                  <a:pt x="127695" y="732842"/>
                  <a:pt x="144855" y="769545"/>
                  <a:pt x="162962" y="805759"/>
                </a:cubicBezTo>
                <a:cubicBezTo>
                  <a:pt x="168998" y="817830"/>
                  <a:pt x="177796" y="828879"/>
                  <a:pt x="181069" y="841972"/>
                </a:cubicBezTo>
                <a:cubicBezTo>
                  <a:pt x="184087" y="854043"/>
                  <a:pt x="184558" y="867057"/>
                  <a:pt x="190123" y="878186"/>
                </a:cubicBezTo>
                <a:cubicBezTo>
                  <a:pt x="196871" y="891682"/>
                  <a:pt x="208513" y="902121"/>
                  <a:pt x="217283" y="914400"/>
                </a:cubicBezTo>
                <a:cubicBezTo>
                  <a:pt x="274448" y="994432"/>
                  <a:pt x="190095" y="884190"/>
                  <a:pt x="262550" y="968721"/>
                </a:cubicBezTo>
                <a:cubicBezTo>
                  <a:pt x="279395" y="988374"/>
                  <a:pt x="293487" y="1010599"/>
                  <a:pt x="307818" y="1032095"/>
                </a:cubicBezTo>
                <a:cubicBezTo>
                  <a:pt x="328575" y="1094371"/>
                  <a:pt x="300183" y="1018734"/>
                  <a:pt x="344032" y="1095469"/>
                </a:cubicBezTo>
                <a:cubicBezTo>
                  <a:pt x="348767" y="1103755"/>
                  <a:pt x="347226" y="1115097"/>
                  <a:pt x="353085" y="1122630"/>
                </a:cubicBezTo>
                <a:cubicBezTo>
                  <a:pt x="368806" y="1142843"/>
                  <a:pt x="391685" y="1156738"/>
                  <a:pt x="407406" y="1176951"/>
                </a:cubicBezTo>
                <a:cubicBezTo>
                  <a:pt x="428531" y="1204111"/>
                  <a:pt x="446449" y="1234102"/>
                  <a:pt x="470780" y="1258432"/>
                </a:cubicBezTo>
                <a:cubicBezTo>
                  <a:pt x="479834" y="1267485"/>
                  <a:pt x="489609" y="1275871"/>
                  <a:pt x="497941" y="1285592"/>
                </a:cubicBezTo>
                <a:cubicBezTo>
                  <a:pt x="507761" y="1297048"/>
                  <a:pt x="513745" y="1311870"/>
                  <a:pt x="525101" y="1321806"/>
                </a:cubicBezTo>
                <a:cubicBezTo>
                  <a:pt x="538344" y="1333393"/>
                  <a:pt x="556478" y="1338163"/>
                  <a:pt x="570368" y="1348966"/>
                </a:cubicBezTo>
                <a:cubicBezTo>
                  <a:pt x="583843" y="1359447"/>
                  <a:pt x="592378" y="1375710"/>
                  <a:pt x="606582" y="1385180"/>
                </a:cubicBezTo>
                <a:cubicBezTo>
                  <a:pt x="620104" y="1394195"/>
                  <a:pt x="636998" y="1396687"/>
                  <a:pt x="651849" y="1403287"/>
                </a:cubicBezTo>
                <a:cubicBezTo>
                  <a:pt x="664182" y="1408768"/>
                  <a:pt x="676345" y="1414698"/>
                  <a:pt x="688063" y="1421394"/>
                </a:cubicBezTo>
                <a:cubicBezTo>
                  <a:pt x="697510" y="1426793"/>
                  <a:pt x="705492" y="1434635"/>
                  <a:pt x="715224" y="1439501"/>
                </a:cubicBezTo>
                <a:cubicBezTo>
                  <a:pt x="729760" y="1446769"/>
                  <a:pt x="745955" y="1450340"/>
                  <a:pt x="760491" y="1457608"/>
                </a:cubicBezTo>
                <a:cubicBezTo>
                  <a:pt x="770223" y="1462474"/>
                  <a:pt x="777650" y="1471429"/>
                  <a:pt x="787651" y="1475715"/>
                </a:cubicBezTo>
                <a:cubicBezTo>
                  <a:pt x="804836" y="1483080"/>
                  <a:pt x="865938" y="1491781"/>
                  <a:pt x="878186" y="1493822"/>
                </a:cubicBezTo>
                <a:cubicBezTo>
                  <a:pt x="893275" y="1499858"/>
                  <a:pt x="908036" y="1506790"/>
                  <a:pt x="923453" y="1511929"/>
                </a:cubicBezTo>
                <a:cubicBezTo>
                  <a:pt x="935257" y="1515864"/>
                  <a:pt x="948864" y="1514809"/>
                  <a:pt x="959667" y="1520982"/>
                </a:cubicBezTo>
                <a:cubicBezTo>
                  <a:pt x="1041603" y="1567802"/>
                  <a:pt x="921520" y="1535082"/>
                  <a:pt x="1032095" y="1557196"/>
                </a:cubicBezTo>
                <a:cubicBezTo>
                  <a:pt x="1047184" y="1563232"/>
                  <a:pt x="1063023" y="1567655"/>
                  <a:pt x="1077362" y="1575303"/>
                </a:cubicBezTo>
                <a:cubicBezTo>
                  <a:pt x="1083101" y="1578364"/>
                  <a:pt x="1173374" y="1636205"/>
                  <a:pt x="1204111" y="1647731"/>
                </a:cubicBezTo>
                <a:cubicBezTo>
                  <a:pt x="1215762" y="1652100"/>
                  <a:pt x="1228254" y="1653766"/>
                  <a:pt x="1240325" y="1656784"/>
                </a:cubicBezTo>
                <a:cubicBezTo>
                  <a:pt x="1252396" y="1662820"/>
                  <a:pt x="1264821" y="1668195"/>
                  <a:pt x="1276539" y="1674891"/>
                </a:cubicBezTo>
                <a:cubicBezTo>
                  <a:pt x="1285986" y="1680289"/>
                  <a:pt x="1293967" y="1688132"/>
                  <a:pt x="1303699" y="1692998"/>
                </a:cubicBezTo>
                <a:cubicBezTo>
                  <a:pt x="1322262" y="1702280"/>
                  <a:pt x="1358904" y="1707661"/>
                  <a:pt x="1376127" y="1711105"/>
                </a:cubicBezTo>
                <a:cubicBezTo>
                  <a:pt x="1388198" y="1717141"/>
                  <a:pt x="1399936" y="1723895"/>
                  <a:pt x="1412341" y="1729212"/>
                </a:cubicBezTo>
                <a:cubicBezTo>
                  <a:pt x="1421112" y="1732971"/>
                  <a:pt x="1430965" y="1733998"/>
                  <a:pt x="1439501" y="1738266"/>
                </a:cubicBezTo>
                <a:cubicBezTo>
                  <a:pt x="1449233" y="1743132"/>
                  <a:pt x="1456929" y="1751506"/>
                  <a:pt x="1466661" y="1756372"/>
                </a:cubicBezTo>
                <a:cubicBezTo>
                  <a:pt x="1479862" y="1762973"/>
                  <a:pt x="1554982" y="1791178"/>
                  <a:pt x="1566249" y="1792586"/>
                </a:cubicBezTo>
                <a:cubicBezTo>
                  <a:pt x="1590392" y="1795604"/>
                  <a:pt x="1614629" y="1797940"/>
                  <a:pt x="1638677" y="1801640"/>
                </a:cubicBezTo>
                <a:cubicBezTo>
                  <a:pt x="1658899" y="1804751"/>
                  <a:pt x="1720116" y="1819545"/>
                  <a:pt x="1738265" y="1819747"/>
                </a:cubicBezTo>
                <a:cubicBezTo>
                  <a:pt x="1991746" y="1822564"/>
                  <a:pt x="2245259" y="1819747"/>
                  <a:pt x="2498756" y="1819747"/>
                </a:cubicBezTo>
              </a:path>
            </a:pathLst>
          </a:cu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7" name="任意多边形 36"/>
          <p:cNvSpPr/>
          <p:nvPr/>
        </p:nvSpPr>
        <p:spPr bwMode="auto">
          <a:xfrm>
            <a:off x="7342360" y="3938257"/>
            <a:ext cx="443620" cy="1849418"/>
          </a:xfrm>
          <a:custGeom>
            <a:avLst/>
            <a:gdLst>
              <a:gd name="connsiteX0" fmla="*/ 443620 w 443620"/>
              <a:gd name="connsiteY0" fmla="*/ 0 h 1849418"/>
              <a:gd name="connsiteX1" fmla="*/ 416460 w 443620"/>
              <a:gd name="connsiteY1" fmla="*/ 9054 h 1849418"/>
              <a:gd name="connsiteX2" fmla="*/ 325925 w 443620"/>
              <a:gd name="connsiteY2" fmla="*/ 99589 h 1849418"/>
              <a:gd name="connsiteX3" fmla="*/ 280658 w 443620"/>
              <a:gd name="connsiteY3" fmla="*/ 172016 h 1849418"/>
              <a:gd name="connsiteX4" fmla="*/ 271604 w 443620"/>
              <a:gd name="connsiteY4" fmla="*/ 199177 h 1849418"/>
              <a:gd name="connsiteX5" fmla="*/ 253497 w 443620"/>
              <a:gd name="connsiteY5" fmla="*/ 235391 h 1849418"/>
              <a:gd name="connsiteX6" fmla="*/ 244444 w 443620"/>
              <a:gd name="connsiteY6" fmla="*/ 262551 h 1849418"/>
              <a:gd name="connsiteX7" fmla="*/ 199177 w 443620"/>
              <a:gd name="connsiteY7" fmla="*/ 334979 h 1849418"/>
              <a:gd name="connsiteX8" fmla="*/ 172016 w 443620"/>
              <a:gd name="connsiteY8" fmla="*/ 416460 h 1849418"/>
              <a:gd name="connsiteX9" fmla="*/ 153909 w 443620"/>
              <a:gd name="connsiteY9" fmla="*/ 443620 h 1849418"/>
              <a:gd name="connsiteX10" fmla="*/ 135802 w 443620"/>
              <a:gd name="connsiteY10" fmla="*/ 497941 h 1849418"/>
              <a:gd name="connsiteX11" fmla="*/ 108642 w 443620"/>
              <a:gd name="connsiteY11" fmla="*/ 561315 h 1849418"/>
              <a:gd name="connsiteX12" fmla="*/ 90535 w 443620"/>
              <a:gd name="connsiteY12" fmla="*/ 633743 h 1849418"/>
              <a:gd name="connsiteX13" fmla="*/ 63375 w 443620"/>
              <a:gd name="connsiteY13" fmla="*/ 751438 h 1849418"/>
              <a:gd name="connsiteX14" fmla="*/ 45268 w 443620"/>
              <a:gd name="connsiteY14" fmla="*/ 787652 h 1849418"/>
              <a:gd name="connsiteX15" fmla="*/ 18107 w 443620"/>
              <a:gd name="connsiteY15" fmla="*/ 923454 h 1849418"/>
              <a:gd name="connsiteX16" fmla="*/ 9054 w 443620"/>
              <a:gd name="connsiteY16" fmla="*/ 968721 h 1849418"/>
              <a:gd name="connsiteX17" fmla="*/ 0 w 443620"/>
              <a:gd name="connsiteY17" fmla="*/ 1041149 h 1849418"/>
              <a:gd name="connsiteX18" fmla="*/ 9054 w 443620"/>
              <a:gd name="connsiteY18" fmla="*/ 1620571 h 1849418"/>
              <a:gd name="connsiteX19" fmla="*/ 54321 w 443620"/>
              <a:gd name="connsiteY19" fmla="*/ 1720159 h 1849418"/>
              <a:gd name="connsiteX20" fmla="*/ 72428 w 443620"/>
              <a:gd name="connsiteY20" fmla="*/ 1792587 h 1849418"/>
              <a:gd name="connsiteX21" fmla="*/ 117695 w 443620"/>
              <a:gd name="connsiteY21" fmla="*/ 1846907 h 184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20" h="1849418">
                <a:moveTo>
                  <a:pt x="443620" y="0"/>
                </a:moveTo>
                <a:cubicBezTo>
                  <a:pt x="434567" y="3018"/>
                  <a:pt x="423745" y="2890"/>
                  <a:pt x="416460" y="9054"/>
                </a:cubicBezTo>
                <a:cubicBezTo>
                  <a:pt x="383880" y="36622"/>
                  <a:pt x="325925" y="99589"/>
                  <a:pt x="325925" y="99589"/>
                </a:cubicBezTo>
                <a:cubicBezTo>
                  <a:pt x="279210" y="239731"/>
                  <a:pt x="338046" y="100280"/>
                  <a:pt x="280658" y="172016"/>
                </a:cubicBezTo>
                <a:cubicBezTo>
                  <a:pt x="274696" y="179468"/>
                  <a:pt x="275363" y="190405"/>
                  <a:pt x="271604" y="199177"/>
                </a:cubicBezTo>
                <a:cubicBezTo>
                  <a:pt x="266288" y="211582"/>
                  <a:pt x="258813" y="222986"/>
                  <a:pt x="253497" y="235391"/>
                </a:cubicBezTo>
                <a:cubicBezTo>
                  <a:pt x="249738" y="244162"/>
                  <a:pt x="248203" y="253780"/>
                  <a:pt x="244444" y="262551"/>
                </a:cubicBezTo>
                <a:cubicBezTo>
                  <a:pt x="227875" y="301213"/>
                  <a:pt x="225171" y="300320"/>
                  <a:pt x="199177" y="334979"/>
                </a:cubicBezTo>
                <a:cubicBezTo>
                  <a:pt x="190532" y="369556"/>
                  <a:pt x="189062" y="382369"/>
                  <a:pt x="172016" y="416460"/>
                </a:cubicBezTo>
                <a:cubicBezTo>
                  <a:pt x="167150" y="426192"/>
                  <a:pt x="159945" y="434567"/>
                  <a:pt x="153909" y="443620"/>
                </a:cubicBezTo>
                <a:cubicBezTo>
                  <a:pt x="147873" y="461727"/>
                  <a:pt x="142891" y="480220"/>
                  <a:pt x="135802" y="497941"/>
                </a:cubicBezTo>
                <a:cubicBezTo>
                  <a:pt x="114602" y="550941"/>
                  <a:pt x="121132" y="515518"/>
                  <a:pt x="108642" y="561315"/>
                </a:cubicBezTo>
                <a:cubicBezTo>
                  <a:pt x="102094" y="585324"/>
                  <a:pt x="94626" y="609196"/>
                  <a:pt x="90535" y="633743"/>
                </a:cubicBezTo>
                <a:cubicBezTo>
                  <a:pt x="82333" y="682955"/>
                  <a:pt x="81183" y="702465"/>
                  <a:pt x="63375" y="751438"/>
                </a:cubicBezTo>
                <a:cubicBezTo>
                  <a:pt x="58763" y="764122"/>
                  <a:pt x="51304" y="775581"/>
                  <a:pt x="45268" y="787652"/>
                </a:cubicBezTo>
                <a:lnTo>
                  <a:pt x="18107" y="923454"/>
                </a:lnTo>
                <a:cubicBezTo>
                  <a:pt x="15089" y="938543"/>
                  <a:pt x="10963" y="953452"/>
                  <a:pt x="9054" y="968721"/>
                </a:cubicBezTo>
                <a:lnTo>
                  <a:pt x="0" y="1041149"/>
                </a:lnTo>
                <a:cubicBezTo>
                  <a:pt x="3018" y="1234290"/>
                  <a:pt x="1012" y="1427574"/>
                  <a:pt x="9054" y="1620571"/>
                </a:cubicBezTo>
                <a:cubicBezTo>
                  <a:pt x="11821" y="1686973"/>
                  <a:pt x="19055" y="1684892"/>
                  <a:pt x="54321" y="1720159"/>
                </a:cubicBezTo>
                <a:cubicBezTo>
                  <a:pt x="56828" y="1732694"/>
                  <a:pt x="63730" y="1776931"/>
                  <a:pt x="72428" y="1792587"/>
                </a:cubicBezTo>
                <a:cubicBezTo>
                  <a:pt x="104001" y="1849418"/>
                  <a:pt x="87756" y="1846907"/>
                  <a:pt x="117695" y="1846907"/>
                </a:cubicBezTo>
              </a:path>
            </a:pathLst>
          </a:custGeom>
          <a:noFill/>
          <a:ln w="34925" cap="flat" cmpd="sng" algn="ctr">
            <a:solidFill>
              <a:schemeClr val="accent2">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9134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79490425"/>
              </p:ext>
            </p:extLst>
          </p:nvPr>
        </p:nvGraphicFramePr>
        <p:xfrm>
          <a:off x="1060450" y="1524000"/>
          <a:ext cx="6940550" cy="4594948"/>
        </p:xfrm>
        <a:graphic>
          <a:graphicData uri="http://schemas.openxmlformats.org/presentationml/2006/ole">
            <mc:AlternateContent xmlns:mc="http://schemas.openxmlformats.org/markup-compatibility/2006">
              <mc:Choice xmlns:v="urn:schemas-microsoft-com:vml" Requires="v">
                <p:oleObj name="公式" r:id="rId3" imgW="3721100" imgH="2463800" progId="">
                  <p:embed/>
                </p:oleObj>
              </mc:Choice>
              <mc:Fallback>
                <p:oleObj name="公式" r:id="rId3" imgW="3721100" imgH="2463800" progId="">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450" y="1524000"/>
                        <a:ext cx="6940550" cy="45949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47112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b="1" dirty="0">
                <a:latin typeface="宋体" pitchFamily="2" charset="-122"/>
                <a:ea typeface="宋体" pitchFamily="2" charset="-122"/>
              </a:rPr>
              <a:t>在</a:t>
            </a:r>
            <a:r>
              <a:rPr lang="en-US" altLang="zh-CN" sz="2400" b="1" dirty="0">
                <a:latin typeface="宋体" pitchFamily="2" charset="-122"/>
                <a:ea typeface="宋体" pitchFamily="2" charset="-122"/>
              </a:rPr>
              <a:t>Ford-Fulkerson</a:t>
            </a:r>
            <a:r>
              <a:rPr lang="zh-CN" altLang="en-US" sz="2400" b="1" dirty="0">
                <a:latin typeface="宋体" pitchFamily="2" charset="-122"/>
                <a:ea typeface="宋体" pitchFamily="2" charset="-122"/>
              </a:rPr>
              <a:t>方法的每次迭代中，找出任意增广路径</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，沿</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每条边的流</a:t>
            </a:r>
            <a:r>
              <a:rPr lang="en-US" altLang="zh-CN" sz="2400" b="1" dirty="0">
                <a:latin typeface="宋体" pitchFamily="2" charset="-122"/>
                <a:ea typeface="宋体" pitchFamily="2" charset="-122"/>
              </a:rPr>
              <a:t>f</a:t>
            </a:r>
            <a:r>
              <a:rPr lang="zh-CN" altLang="en-US" sz="2400" b="1" dirty="0">
                <a:latin typeface="宋体" pitchFamily="2" charset="-122"/>
                <a:ea typeface="宋体" pitchFamily="2" charset="-122"/>
              </a:rPr>
              <a:t>加上其残留容量 </a:t>
            </a:r>
            <a:endParaRPr lang="en-US" altLang="zh-CN" sz="2400" b="1" dirty="0">
              <a:latin typeface="宋体" pitchFamily="2" charset="-122"/>
              <a:ea typeface="宋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TextBox 3"/>
          <p:cNvSpPr txBox="1"/>
          <p:nvPr/>
        </p:nvSpPr>
        <p:spPr>
          <a:xfrm>
            <a:off x="990600" y="2438400"/>
            <a:ext cx="7467600" cy="3785652"/>
          </a:xfrm>
          <a:prstGeom prst="rect">
            <a:avLst/>
          </a:prstGeom>
          <a:noFill/>
        </p:spPr>
        <p:txBody>
          <a:bodyPr wrap="square" rtlCol="0">
            <a:spAutoFit/>
          </a:bodyPr>
          <a:lstStyle/>
          <a:p>
            <a:r>
              <a:rPr lang="en-US" altLang="zh-CN" sz="2400" dirty="0">
                <a:latin typeface="+mj-lt"/>
                <a:ea typeface="黑体" pitchFamily="2" charset="-122"/>
              </a:rPr>
              <a:t>Ford-Fulkerson(</a:t>
            </a:r>
            <a:r>
              <a:rPr lang="en-US" altLang="zh-CN" sz="2400" dirty="0" err="1">
                <a:latin typeface="+mj-lt"/>
                <a:ea typeface="黑体" pitchFamily="2" charset="-122"/>
              </a:rPr>
              <a:t>G,s,t</a:t>
            </a:r>
            <a:r>
              <a:rPr lang="en-US" altLang="zh-CN" sz="2400" dirty="0">
                <a:latin typeface="+mj-lt"/>
                <a:ea typeface="黑体" pitchFamily="2" charset="-122"/>
              </a:rPr>
              <a:t>)</a:t>
            </a:r>
          </a:p>
          <a:p>
            <a:r>
              <a:rPr lang="en-US" altLang="zh-CN" sz="2400" dirty="0">
                <a:latin typeface="+mj-lt"/>
                <a:ea typeface="黑体" pitchFamily="2" charset="-122"/>
              </a:rPr>
              <a:t>1 for each(</a:t>
            </a:r>
            <a:r>
              <a:rPr lang="en-US" altLang="zh-CN" sz="2400" dirty="0" err="1">
                <a:latin typeface="+mj-lt"/>
                <a:ea typeface="黑体" pitchFamily="2" charset="-122"/>
              </a:rPr>
              <a:t>u,v</a:t>
            </a:r>
            <a:r>
              <a:rPr lang="en-US" altLang="zh-CN" sz="2400" dirty="0">
                <a:latin typeface="+mj-lt"/>
                <a:ea typeface="黑体" pitchFamily="2" charset="-122"/>
              </a:rPr>
              <a:t>)∈E(G)</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while there exists a path p from s to t in the residual network </a:t>
            </a:r>
            <a:r>
              <a:rPr lang="en-US" altLang="zh-CN" sz="2400" dirty="0" err="1">
                <a:latin typeface="+mj-lt"/>
                <a:ea typeface="黑体" pitchFamily="2" charset="-122"/>
              </a:rPr>
              <a:t>G</a:t>
            </a:r>
            <a:r>
              <a:rPr lang="en-US" altLang="zh-CN" sz="2400" baseline="-25000" dirty="0" err="1">
                <a:latin typeface="+mj-lt"/>
                <a:ea typeface="黑体" pitchFamily="2" charset="-122"/>
              </a:rPr>
              <a:t>f</a:t>
            </a:r>
            <a:r>
              <a:rPr lang="en-US" altLang="zh-CN" sz="2400" dirty="0">
                <a:latin typeface="+mj-lt"/>
                <a:ea typeface="黑体" pitchFamily="2" charset="-122"/>
              </a:rPr>
              <a:t> </a:t>
            </a:r>
          </a:p>
          <a:p>
            <a:pPr marL="514350" indent="-514350">
              <a:buAutoNum type="arabicPlain" startAt="2"/>
            </a:pPr>
            <a:r>
              <a:rPr lang="en-US" altLang="zh-CN" sz="2400" dirty="0">
                <a:latin typeface="+mj-lt"/>
                <a:ea typeface="黑体" pitchFamily="2" charset="-122"/>
              </a:rPr>
              <a:t>   do       ←min{</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a:latin typeface="+mj-lt"/>
                <a:ea typeface="黑体" pitchFamily="2" charset="-122"/>
                <a:sym typeface="Wingdings" pitchFamily="2" charset="2"/>
              </a:rPr>
              <a:t>:(</a:t>
            </a:r>
            <a:r>
              <a:rPr lang="en-US" altLang="zh-CN" sz="2400" dirty="0" err="1">
                <a:latin typeface="+mj-lt"/>
                <a:ea typeface="黑体" pitchFamily="2" charset="-122"/>
                <a:sym typeface="Wingdings" pitchFamily="2" charset="2"/>
              </a:rPr>
              <a:t>u,v</a:t>
            </a:r>
            <a:r>
              <a:rPr lang="en-US" altLang="zh-CN" sz="2400" dirty="0">
                <a:latin typeface="+mj-lt"/>
                <a:ea typeface="黑体" pitchFamily="2" charset="-122"/>
                <a:sym typeface="Wingdings" pitchFamily="2" charset="2"/>
              </a:rPr>
              <a:t>)is in p</a:t>
            </a:r>
            <a:r>
              <a:rPr lang="en-US" altLang="zh-CN" sz="2400" dirty="0">
                <a:latin typeface="+mj-lt"/>
                <a:ea typeface="黑体" pitchFamily="2" charset="-122"/>
              </a:rPr>
              <a:t>}</a:t>
            </a:r>
          </a:p>
          <a:p>
            <a:pPr marL="514350" indent="-514350">
              <a:buAutoNum type="arabicPlain" startAt="2"/>
            </a:pPr>
            <a:r>
              <a:rPr lang="en-US" altLang="zh-CN" sz="2400" dirty="0">
                <a:latin typeface="+mj-lt"/>
                <a:ea typeface="黑体" pitchFamily="2" charset="-122"/>
              </a:rPr>
              <a:t>for each (</a:t>
            </a:r>
            <a:r>
              <a:rPr lang="en-US" altLang="zh-CN" sz="2400" dirty="0" err="1">
                <a:latin typeface="+mj-lt"/>
                <a:ea typeface="黑体" pitchFamily="2" charset="-122"/>
              </a:rPr>
              <a:t>u,v</a:t>
            </a:r>
            <a:r>
              <a:rPr lang="en-US" altLang="zh-CN" sz="2400" dirty="0">
                <a:latin typeface="+mj-lt"/>
                <a:ea typeface="黑体" pitchFamily="2" charset="-122"/>
              </a:rPr>
              <a:t>) in p</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(p)</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 -f[</a:t>
            </a:r>
            <a:r>
              <a:rPr lang="en-US" altLang="zh-CN" sz="2400" dirty="0" err="1">
                <a:latin typeface="+mj-lt"/>
                <a:ea typeface="黑体" pitchFamily="2" charset="-122"/>
              </a:rPr>
              <a:t>u,v</a:t>
            </a:r>
            <a:r>
              <a:rPr lang="en-US" altLang="zh-CN" sz="2400" dirty="0">
                <a:latin typeface="+mj-lt"/>
                <a:ea typeface="黑体" pitchFamily="2" charset="-122"/>
              </a:rPr>
              <a:t>]   </a:t>
            </a:r>
          </a:p>
        </p:txBody>
      </p:sp>
    </p:spTree>
    <p:extLst>
      <p:ext uri="{BB962C8B-B14F-4D97-AF65-F5344CB8AC3E}">
        <p14:creationId xmlns:p14="http://schemas.microsoft.com/office/powerpoint/2010/main" val="26208162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算法分析</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基本的</a:t>
            </a:r>
            <a:r>
              <a:rPr lang="en-US" altLang="zh-CN" sz="2400" dirty="0">
                <a:latin typeface="+mj-lt"/>
                <a:ea typeface="黑体" pitchFamily="2" charset="-122"/>
              </a:rPr>
              <a:t>Ford-Fulkerson</a:t>
            </a:r>
            <a:r>
              <a:rPr lang="zh-CN" altLang="en-US" sz="2400" dirty="0">
                <a:latin typeface="+mj-lt"/>
                <a:ea typeface="黑体" pitchFamily="2" charset="-122"/>
              </a:rPr>
              <a:t>算法的时间最坏时间复杂度为：</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r>
              <a:rPr lang="zh-CN" altLang="en-US" sz="2400" dirty="0">
                <a:latin typeface="+mj-lt"/>
                <a:ea typeface="黑体" pitchFamily="2" charset="-122"/>
              </a:rPr>
              <a:t>    其中</a:t>
            </a:r>
            <a:r>
              <a:rPr lang="en-US" altLang="zh-CN" sz="2400" i="1" dirty="0">
                <a:latin typeface="+mj-lt"/>
                <a:ea typeface="黑体" pitchFamily="2" charset="-122"/>
              </a:rPr>
              <a:t>f</a:t>
            </a:r>
            <a:r>
              <a:rPr lang="en-US" altLang="zh-CN" sz="2400" i="1" baseline="30000" dirty="0">
                <a:latin typeface="+mj-lt"/>
                <a:ea typeface="黑体" pitchFamily="2" charset="-122"/>
              </a:rPr>
              <a:t>*</a:t>
            </a:r>
            <a:r>
              <a:rPr lang="zh-CN" altLang="en-US" sz="2400" dirty="0">
                <a:latin typeface="+mj-lt"/>
                <a:ea typeface="黑体" pitchFamily="2" charset="-122"/>
              </a:rPr>
              <a:t>是最大流。</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013253"/>
              </p:ext>
            </p:extLst>
          </p:nvPr>
        </p:nvGraphicFramePr>
        <p:xfrm>
          <a:off x="2895600" y="1905000"/>
          <a:ext cx="1752600" cy="595610"/>
        </p:xfrm>
        <a:graphic>
          <a:graphicData uri="http://schemas.openxmlformats.org/presentationml/2006/ole">
            <mc:AlternateContent xmlns:mc="http://schemas.openxmlformats.org/markup-compatibility/2006">
              <mc:Choice xmlns:v="urn:schemas-microsoft-com:vml" Requires="v">
                <p:oleObj name="Equation" r:id="rId3" imgW="672808" imgH="228501" progId="Equation.DSMT4">
                  <p:embed/>
                </p:oleObj>
              </mc:Choice>
              <mc:Fallback>
                <p:oleObj name="Equation" r:id="rId3" imgW="672808" imgH="228501" progId="Equation.DSMT4">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905000"/>
                        <a:ext cx="1752600" cy="595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341350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如果在基本</a:t>
            </a:r>
            <a:r>
              <a:rPr lang="en-US" altLang="zh-CN" sz="2400" dirty="0">
                <a:latin typeface="+mj-lt"/>
                <a:ea typeface="黑体" pitchFamily="2" charset="-122"/>
              </a:rPr>
              <a:t>Ford-Fulkerson</a:t>
            </a:r>
            <a:r>
              <a:rPr lang="zh-CN" altLang="en-US" sz="2400" dirty="0">
                <a:latin typeface="+mj-lt"/>
                <a:ea typeface="黑体" pitchFamily="2" charset="-122"/>
              </a:rPr>
              <a:t>算法中第</a:t>
            </a:r>
            <a:r>
              <a:rPr lang="en-US" altLang="zh-CN" sz="2400" dirty="0">
                <a:latin typeface="+mj-lt"/>
                <a:ea typeface="黑体" pitchFamily="2" charset="-122"/>
              </a:rPr>
              <a:t>4</a:t>
            </a:r>
            <a:r>
              <a:rPr lang="zh-CN" altLang="en-US" sz="2400" dirty="0">
                <a:latin typeface="+mj-lt"/>
                <a:ea typeface="黑体" pitchFamily="2" charset="-122"/>
              </a:rPr>
              <a:t>行中用广度优先搜索来实现对增广路径</a:t>
            </a:r>
            <a:r>
              <a:rPr lang="en-US" altLang="zh-CN" sz="2400" i="1" dirty="0">
                <a:latin typeface="+mj-lt"/>
                <a:ea typeface="黑体" pitchFamily="2" charset="-122"/>
              </a:rPr>
              <a:t>p</a:t>
            </a:r>
            <a:r>
              <a:rPr lang="zh-CN" altLang="en-US" sz="2400" dirty="0">
                <a:latin typeface="+mj-lt"/>
                <a:ea typeface="黑体" pitchFamily="2" charset="-122"/>
              </a:rPr>
              <a:t>的计算，即如果增广路径是残留网络中从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的最短路径（其中每条边为单位距离，或权），则能够改进</a:t>
            </a:r>
            <a:r>
              <a:rPr lang="en-US" altLang="zh-CN" sz="2400" dirty="0">
                <a:latin typeface="+mj-lt"/>
                <a:ea typeface="黑体" pitchFamily="2" charset="-122"/>
              </a:rPr>
              <a:t>Ford-Fulkerson</a:t>
            </a:r>
            <a:r>
              <a:rPr lang="zh-CN" altLang="en-US" sz="2400" dirty="0">
                <a:latin typeface="+mj-lt"/>
                <a:ea typeface="黑体" pitchFamily="2" charset="-122"/>
              </a:rPr>
              <a:t>的界。即</a:t>
            </a:r>
            <a:r>
              <a:rPr lang="en-US" altLang="zh-CN" sz="2400" dirty="0">
                <a:latin typeface="+mj-lt"/>
                <a:ea typeface="黑体" pitchFamily="2" charset="-122"/>
              </a:rPr>
              <a:t>Edmonds-Karp</a:t>
            </a:r>
            <a:r>
              <a:rPr lang="zh-CN" altLang="en-US" sz="2400" dirty="0">
                <a:latin typeface="+mj-lt"/>
                <a:ea typeface="黑体" pitchFamily="2" charset="-122"/>
              </a:rPr>
              <a:t>算法。其运行时间为             </a:t>
            </a:r>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05926306"/>
              </p:ext>
            </p:extLst>
          </p:nvPr>
        </p:nvGraphicFramePr>
        <p:xfrm>
          <a:off x="2209800" y="2853068"/>
          <a:ext cx="2103437" cy="503920"/>
        </p:xfrm>
        <a:graphic>
          <a:graphicData uri="http://schemas.openxmlformats.org/presentationml/2006/ole">
            <mc:AlternateContent xmlns:mc="http://schemas.openxmlformats.org/markup-compatibility/2006">
              <mc:Choice xmlns:v="urn:schemas-microsoft-com:vml" Requires="v">
                <p:oleObj name="公式" r:id="rId3" imgW="952087" imgH="228501" progId="">
                  <p:embed/>
                </p:oleObj>
              </mc:Choice>
              <mc:Fallback>
                <p:oleObj name="公式" r:id="rId3" imgW="952087" imgH="228501" progId="">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853068"/>
                        <a:ext cx="2103437" cy="503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37082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8.</a:t>
            </a:r>
            <a:r>
              <a:rPr lang="en-US" altLang="zh-CN" sz="2400" dirty="0">
                <a:solidFill>
                  <a:srgbClr val="FF0000"/>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算法，则对所有顶点</a:t>
            </a:r>
            <a:r>
              <a:rPr lang="en-US" altLang="zh-CN" sz="2400" i="1" dirty="0" err="1">
                <a:latin typeface="+mj-lt"/>
                <a:ea typeface="黑体" pitchFamily="2" charset="-122"/>
              </a:rPr>
              <a:t>v∈V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中的最短路径长度</a:t>
            </a:r>
            <a:r>
              <a:rPr lang="el-GR" altLang="zh-CN" sz="2400" i="1" dirty="0">
                <a:latin typeface="+mj-lt"/>
                <a:ea typeface="黑体" pitchFamily="2" charset="-122"/>
              </a:rPr>
              <a:t>δ</a:t>
            </a:r>
            <a:r>
              <a:rPr lang="en-US" altLang="zh-CN" sz="2400" i="1" baseline="-25000" dirty="0">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随着每个流的增加而单调递增。</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定理</a:t>
            </a:r>
            <a:r>
              <a:rPr lang="en-US" altLang="zh-CN" sz="2400" dirty="0">
                <a:solidFill>
                  <a:srgbClr val="C00000"/>
                </a:solidFill>
                <a:latin typeface="+mj-lt"/>
                <a:ea typeface="黑体" pitchFamily="2" charset="-122"/>
              </a:rPr>
              <a:t>9.</a:t>
            </a:r>
            <a:r>
              <a:rPr lang="en-US" altLang="zh-CN" sz="2400" b="1" dirty="0">
                <a:solidFill>
                  <a:schemeClr val="tx2"/>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的一个流网络</a:t>
            </a:r>
            <a:r>
              <a:rPr lang="en-US" altLang="zh-CN" sz="2400" i="1"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算法，对流进行增加的全部次数为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。由于在用广度优先搜索寻找增广路径时，</a:t>
            </a:r>
            <a:r>
              <a:rPr lang="en-US" altLang="zh-CN" sz="2400" dirty="0">
                <a:latin typeface="+mj-lt"/>
                <a:ea typeface="黑体" pitchFamily="2" charset="-122"/>
              </a:rPr>
              <a:t>Ford-Fulkerson</a:t>
            </a:r>
            <a:r>
              <a:rPr lang="zh-CN" altLang="en-US" sz="2400" dirty="0">
                <a:latin typeface="+mj-lt"/>
                <a:ea typeface="黑体" pitchFamily="2" charset="-122"/>
              </a:rPr>
              <a:t>中的每次迭代都可以在</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时间内完成，所以</a:t>
            </a:r>
            <a:r>
              <a:rPr lang="en-US" altLang="zh-CN" sz="2400" dirty="0">
                <a:latin typeface="+mj-lt"/>
                <a:ea typeface="黑体" pitchFamily="2" charset="-122"/>
              </a:rPr>
              <a:t>Edmonds-Karp</a:t>
            </a:r>
            <a:r>
              <a:rPr lang="zh-CN" altLang="en-US" sz="2400" dirty="0">
                <a:latin typeface="+mj-lt"/>
                <a:ea typeface="黑体" pitchFamily="2" charset="-122"/>
              </a:rPr>
              <a:t>算法的全部运行时间为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i="1" baseline="30000" dirty="0">
                <a:latin typeface="+mj-lt"/>
                <a:ea typeface="黑体" pitchFamily="2" charset="-122"/>
              </a:rPr>
              <a:t>2</a:t>
            </a:r>
            <a:r>
              <a:rPr lang="en-US" altLang="zh-CN" sz="2400" dirty="0">
                <a:latin typeface="+mj-lt"/>
                <a:ea typeface="黑体" pitchFamily="2" charset="-122"/>
              </a:rPr>
              <a:t>)</a:t>
            </a:r>
            <a:r>
              <a:rPr lang="zh-CN" altLang="en-US" sz="2400" dirty="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4831141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an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0"/>
            <a:ext cx="6781800" cy="693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 name="Group 2"/>
          <p:cNvGrpSpPr>
            <a:grpSpLocks/>
          </p:cNvGrpSpPr>
          <p:nvPr/>
        </p:nvGrpSpPr>
        <p:grpSpPr bwMode="auto">
          <a:xfrm>
            <a:off x="4518025" y="16764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5" name="Text Box 23"/>
            <p:cNvSpPr txBox="1">
              <a:spLocks noChangeArrowheads="1"/>
            </p:cNvSpPr>
            <p:nvPr/>
          </p:nvSpPr>
          <p:spPr bwMode="auto">
            <a:xfrm>
              <a:off x="361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1" name="矩形 30"/>
          <p:cNvSpPr/>
          <p:nvPr/>
        </p:nvSpPr>
        <p:spPr bwMode="auto">
          <a:xfrm>
            <a:off x="304800" y="1905000"/>
            <a:ext cx="3886200" cy="1295400"/>
          </a:xfrm>
          <a:prstGeom prst="rect">
            <a:avLst/>
          </a:prstGeom>
          <a:noFill/>
          <a:ln w="31750"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2" name="矩形 31"/>
          <p:cNvSpPr/>
          <p:nvPr/>
        </p:nvSpPr>
        <p:spPr bwMode="auto">
          <a:xfrm>
            <a:off x="304800" y="3200400"/>
            <a:ext cx="3886200" cy="1066800"/>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3" name="圆角矩形标注 32"/>
          <p:cNvSpPr/>
          <p:nvPr/>
        </p:nvSpPr>
        <p:spPr bwMode="auto">
          <a:xfrm>
            <a:off x="4343400" y="1524000"/>
            <a:ext cx="1219200" cy="457200"/>
          </a:xfrm>
          <a:prstGeom prst="wedgeRoundRectCallout">
            <a:avLst>
              <a:gd name="adj1" fmla="val -56477"/>
              <a:gd name="adj2" fmla="val 743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4" name="圆角矩形标注 33"/>
          <p:cNvSpPr/>
          <p:nvPr/>
        </p:nvSpPr>
        <p:spPr bwMode="auto">
          <a:xfrm>
            <a:off x="4267200" y="4038600"/>
            <a:ext cx="1219200" cy="457200"/>
          </a:xfrm>
          <a:prstGeom prst="wedgeRoundRectCallout">
            <a:avLst>
              <a:gd name="adj1" fmla="val -52764"/>
              <a:gd name="adj2" fmla="val -7611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5" name="矩形 34"/>
          <p:cNvSpPr/>
          <p:nvPr/>
        </p:nvSpPr>
        <p:spPr bwMode="auto">
          <a:xfrm>
            <a:off x="304800" y="3200400"/>
            <a:ext cx="38862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6" name="矩形 35"/>
          <p:cNvSpPr/>
          <p:nvPr/>
        </p:nvSpPr>
        <p:spPr bwMode="auto">
          <a:xfrm>
            <a:off x="1066800" y="5562600"/>
            <a:ext cx="3048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5862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5" grpId="1" animBg="1"/>
      <p:bldP spid="3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zh-CN" altLang="en-US" dirty="0"/>
              <a:t>练习：标注每次迭代的节点</a:t>
            </a:r>
          </a:p>
        </p:txBody>
      </p:sp>
      <p:pic>
        <p:nvPicPr>
          <p:cNvPr id="493570" name="Picture 2" descr="“maximum flow”的图片搜索结果"/>
          <p:cNvPicPr>
            <a:picLocks noChangeAspect="1" noChangeArrowheads="1"/>
          </p:cNvPicPr>
          <p:nvPr/>
        </p:nvPicPr>
        <p:blipFill>
          <a:blip r:embed="rId2" cstate="print"/>
          <a:srcRect/>
          <a:stretch>
            <a:fillRect/>
          </a:stretch>
        </p:blipFill>
        <p:spPr bwMode="auto">
          <a:xfrm>
            <a:off x="381000" y="1905000"/>
            <a:ext cx="8655594" cy="44196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3"/>
          <p:cNvSpPr>
            <a:spLocks noGrp="1"/>
          </p:cNvSpPr>
          <p:nvPr>
            <p:ph type="title"/>
          </p:nvPr>
        </p:nvSpPr>
        <p:spPr>
          <a:xfrm>
            <a:off x="685800" y="304800"/>
            <a:ext cx="7772400" cy="914400"/>
          </a:xfrm>
        </p:spPr>
        <p:txBody>
          <a:bodyPr/>
          <a:lstStyle/>
          <a:p>
            <a:r>
              <a:rPr lang="zh-CN" altLang="en-US" sz="3600" b="1" dirty="0">
                <a:solidFill>
                  <a:srgbClr val="0000CC"/>
                </a:solidFill>
              </a:rPr>
              <a:t>树</a:t>
            </a:r>
            <a:endParaRPr lang="en-US" sz="3600" b="1" dirty="0">
              <a:solidFill>
                <a:srgbClr val="0000CC"/>
              </a:solidFill>
            </a:endParaRPr>
          </a:p>
        </p:txBody>
      </p:sp>
      <p:sp>
        <p:nvSpPr>
          <p:cNvPr id="21507" name="Rectangle 3"/>
          <p:cNvSpPr>
            <a:spLocks noGrp="1" noChangeArrowheads="1"/>
          </p:cNvSpPr>
          <p:nvPr>
            <p:ph idx="1"/>
          </p:nvPr>
        </p:nvSpPr>
        <p:spPr>
          <a:xfrm>
            <a:off x="533400" y="1524000"/>
            <a:ext cx="7772400" cy="4724400"/>
          </a:xfrm>
        </p:spPr>
        <p:txBody>
          <a:bodyPr/>
          <a:lstStyle/>
          <a:p>
            <a:pPr>
              <a:lnSpc>
                <a:spcPct val="90000"/>
              </a:lnSpc>
            </a:pPr>
            <a:r>
              <a:rPr lang="zh-CN" altLang="en-US" sz="2400" b="1" dirty="0"/>
              <a:t>一颗</a:t>
            </a:r>
            <a:r>
              <a:rPr lang="zh-CN" altLang="en-US" sz="2400" b="1" i="1" dirty="0">
                <a:solidFill>
                  <a:srgbClr val="FF0000"/>
                </a:solidFill>
              </a:rPr>
              <a:t>自由树</a:t>
            </a:r>
            <a:r>
              <a:rPr lang="zh-CN" altLang="en-US" sz="2400" b="1" dirty="0"/>
              <a:t>为一个无环、连通的无向图</a:t>
            </a:r>
            <a:endParaRPr lang="en-US" sz="2400" b="1" dirty="0"/>
          </a:p>
          <a:p>
            <a:pPr>
              <a:lnSpc>
                <a:spcPct val="90000"/>
              </a:lnSpc>
            </a:pPr>
            <a:r>
              <a:rPr lang="zh-CN" altLang="en-US" sz="2400" b="1" dirty="0"/>
              <a:t>一个</a:t>
            </a:r>
            <a:r>
              <a:rPr lang="zh-CN" altLang="en-US" sz="2400" b="1" i="1" dirty="0">
                <a:solidFill>
                  <a:srgbClr val="FF0000"/>
                </a:solidFill>
              </a:rPr>
              <a:t>森林</a:t>
            </a:r>
            <a:r>
              <a:rPr lang="zh-CN" altLang="en-US" sz="2400" b="1" dirty="0"/>
              <a:t>为一个无环无向图</a:t>
            </a:r>
            <a:endParaRPr lang="en-US" sz="2400" b="1" dirty="0"/>
          </a:p>
          <a:p>
            <a:pPr>
              <a:lnSpc>
                <a:spcPct val="90000"/>
              </a:lnSpc>
            </a:pPr>
            <a:r>
              <a:rPr lang="zh-CN" altLang="en-US" sz="2400" b="1" dirty="0"/>
              <a:t>一颗</a:t>
            </a:r>
            <a:r>
              <a:rPr lang="zh-CN" altLang="en-US" sz="2400" b="1" i="1" dirty="0">
                <a:solidFill>
                  <a:srgbClr val="FF0000"/>
                </a:solidFill>
              </a:rPr>
              <a:t>有根树</a:t>
            </a:r>
            <a:r>
              <a:rPr lang="zh-CN" altLang="en-US" sz="2400" b="1" dirty="0"/>
              <a:t>指的是树中有一个节点被设置为</a:t>
            </a:r>
            <a:r>
              <a:rPr lang="zh-CN" altLang="en-US" sz="2400" b="1" i="1" dirty="0">
                <a:solidFill>
                  <a:srgbClr val="FF0000"/>
                </a:solidFill>
              </a:rPr>
              <a:t>根节点</a:t>
            </a:r>
            <a:endParaRPr lang="en-US" sz="2400" b="1" i="1" dirty="0">
              <a:solidFill>
                <a:srgbClr val="FF0000"/>
              </a:solidFill>
            </a:endParaRPr>
          </a:p>
        </p:txBody>
      </p:sp>
      <p:sp>
        <p:nvSpPr>
          <p:cNvPr id="21508" name="Line 4"/>
          <p:cNvSpPr>
            <a:spLocks noChangeShapeType="1"/>
          </p:cNvSpPr>
          <p:nvPr/>
        </p:nvSpPr>
        <p:spPr bwMode="auto">
          <a:xfrm flipH="1">
            <a:off x="3962400" y="3657600"/>
            <a:ext cx="2286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09" name="Line 5"/>
          <p:cNvSpPr>
            <a:spLocks noChangeShapeType="1"/>
          </p:cNvSpPr>
          <p:nvPr/>
        </p:nvSpPr>
        <p:spPr bwMode="auto">
          <a:xfrm>
            <a:off x="3962400" y="40386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0" name="Line 6"/>
          <p:cNvSpPr>
            <a:spLocks noChangeShapeType="1"/>
          </p:cNvSpPr>
          <p:nvPr/>
        </p:nvSpPr>
        <p:spPr bwMode="auto">
          <a:xfrm>
            <a:off x="3962400" y="4038600"/>
            <a:ext cx="685800" cy="304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1" name="Line 7"/>
          <p:cNvSpPr>
            <a:spLocks noChangeShapeType="1"/>
          </p:cNvSpPr>
          <p:nvPr/>
        </p:nvSpPr>
        <p:spPr bwMode="auto">
          <a:xfrm flipH="1">
            <a:off x="4572000" y="4343400"/>
            <a:ext cx="76200" cy="685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2" name="Line 8"/>
          <p:cNvSpPr>
            <a:spLocks noChangeShapeType="1"/>
          </p:cNvSpPr>
          <p:nvPr/>
        </p:nvSpPr>
        <p:spPr bwMode="auto">
          <a:xfrm flipH="1">
            <a:off x="3505200" y="4648200"/>
            <a:ext cx="533400" cy="76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3" name="Line 9"/>
          <p:cNvSpPr>
            <a:spLocks noChangeShapeType="1"/>
          </p:cNvSpPr>
          <p:nvPr/>
        </p:nvSpPr>
        <p:spPr bwMode="auto">
          <a:xfrm>
            <a:off x="4038600" y="46482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p:cNvSpPr>
            <a:spLocks noChangeShapeType="1"/>
          </p:cNvSpPr>
          <p:nvPr/>
        </p:nvSpPr>
        <p:spPr bwMode="auto">
          <a:xfrm flipH="1">
            <a:off x="5638800" y="4038600"/>
            <a:ext cx="2286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1"/>
          <p:cNvSpPr>
            <a:spLocks noChangeShapeType="1"/>
          </p:cNvSpPr>
          <p:nvPr/>
        </p:nvSpPr>
        <p:spPr bwMode="auto">
          <a:xfrm flipH="1">
            <a:off x="1981200" y="3962400"/>
            <a:ext cx="3048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2"/>
          <p:cNvSpPr>
            <a:spLocks noChangeShapeType="1"/>
          </p:cNvSpPr>
          <p:nvPr/>
        </p:nvSpPr>
        <p:spPr bwMode="auto">
          <a:xfrm>
            <a:off x="2286000" y="3962400"/>
            <a:ext cx="5334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3"/>
          <p:cNvSpPr>
            <a:spLocks noChangeShapeType="1"/>
          </p:cNvSpPr>
          <p:nvPr/>
        </p:nvSpPr>
        <p:spPr bwMode="auto">
          <a:xfrm flipH="1">
            <a:off x="2743200" y="4343400"/>
            <a:ext cx="76200" cy="457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59381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最大二分匹配问题</a:t>
            </a:r>
            <a:r>
              <a:rPr lang="zh-CN" altLang="en-US" sz="2400" dirty="0">
                <a:latin typeface="+mj-lt"/>
                <a:ea typeface="黑体" pitchFamily="2" charset="-122"/>
              </a:rPr>
              <a:t>：给定一个无向图</a:t>
            </a:r>
            <a:r>
              <a:rPr lang="en-US" altLang="zh-CN" sz="2400" i="1" dirty="0">
                <a:latin typeface="+mj-lt"/>
                <a:ea typeface="黑体" pitchFamily="2" charset="-122"/>
              </a:rPr>
              <a:t>G=(V,E)</a:t>
            </a:r>
            <a:r>
              <a:rPr lang="zh-CN" altLang="en-US" sz="2400" dirty="0">
                <a:latin typeface="+mj-lt"/>
                <a:ea typeface="黑体" pitchFamily="2" charset="-122"/>
              </a:rPr>
              <a:t>，一个匹配是一个边的子集</a:t>
            </a:r>
            <a:r>
              <a:rPr lang="en-US" altLang="zh-CN" sz="2400" i="1" dirty="0">
                <a:latin typeface="+mj-lt"/>
                <a:ea typeface="黑体" pitchFamily="2" charset="-122"/>
              </a:rPr>
              <a:t>M</a:t>
            </a:r>
            <a:r>
              <a:rPr lang="en-US" altLang="zh-CN" sz="2400" dirty="0">
                <a:latin typeface="+mj-lt"/>
                <a:ea typeface="黑体" pitchFamily="2" charset="-122"/>
              </a:rPr>
              <a:t>     </a:t>
            </a:r>
            <a:r>
              <a:rPr lang="en-US" altLang="zh-CN" sz="2400" i="1" dirty="0">
                <a:latin typeface="+mj-lt"/>
                <a:ea typeface="黑体" pitchFamily="2" charset="-122"/>
              </a:rPr>
              <a:t>E</a:t>
            </a:r>
            <a:r>
              <a:rPr lang="zh-CN" altLang="en-US" sz="2400" dirty="0">
                <a:latin typeface="+mj-lt"/>
                <a:ea typeface="黑体" pitchFamily="2" charset="-122"/>
              </a:rPr>
              <a:t>，且满足对所有的顶点</a:t>
            </a:r>
            <a:r>
              <a:rPr lang="en-US" altLang="zh-CN" sz="2400" i="1" dirty="0" err="1">
                <a:latin typeface="+mj-lt"/>
                <a:ea typeface="黑体" pitchFamily="2" charset="-122"/>
              </a:rPr>
              <a:t>v∈V</a:t>
            </a:r>
            <a:r>
              <a:rPr lang="zh-CN" altLang="en-US" sz="2400" i="1" dirty="0">
                <a:latin typeface="+mj-lt"/>
                <a:ea typeface="黑体" pitchFamily="2" charset="-122"/>
              </a:rPr>
              <a:t>，</a:t>
            </a:r>
            <a:r>
              <a:rPr lang="en-US" altLang="zh-CN" sz="2400" i="1" dirty="0">
                <a:latin typeface="+mj-lt"/>
                <a:ea typeface="黑体" pitchFamily="2" charset="-122"/>
              </a:rPr>
              <a:t>M</a:t>
            </a:r>
            <a:r>
              <a:rPr lang="zh-CN" altLang="en-US" sz="2400" dirty="0">
                <a:latin typeface="+mj-lt"/>
                <a:ea typeface="黑体" pitchFamily="2" charset="-122"/>
              </a:rPr>
              <a:t>中至多有一条边与</a:t>
            </a:r>
            <a:r>
              <a:rPr lang="en-US" altLang="zh-CN" sz="2400" i="1" dirty="0">
                <a:latin typeface="+mj-lt"/>
                <a:ea typeface="黑体" pitchFamily="2" charset="-122"/>
              </a:rPr>
              <a:t>v</a:t>
            </a:r>
            <a:r>
              <a:rPr lang="zh-CN" altLang="en-US" sz="2400" dirty="0">
                <a:latin typeface="+mj-lt"/>
                <a:ea typeface="黑体" pitchFamily="2" charset="-122"/>
              </a:rPr>
              <a:t>关联。如果</a:t>
            </a:r>
            <a:r>
              <a:rPr lang="en-US" altLang="zh-CN" sz="2400" i="1" dirty="0">
                <a:latin typeface="+mj-lt"/>
                <a:ea typeface="黑体" pitchFamily="2" charset="-122"/>
              </a:rPr>
              <a:t>M</a:t>
            </a:r>
            <a:r>
              <a:rPr lang="zh-CN" altLang="en-US" sz="2400" dirty="0">
                <a:latin typeface="+mj-lt"/>
                <a:ea typeface="黑体" pitchFamily="2" charset="-122"/>
              </a:rPr>
              <a:t>中某条边与</a:t>
            </a:r>
            <a:r>
              <a:rPr lang="en-US" altLang="zh-CN" sz="2400" i="1" dirty="0">
                <a:latin typeface="+mj-lt"/>
                <a:ea typeface="黑体" pitchFamily="2" charset="-122"/>
              </a:rPr>
              <a:t>v</a:t>
            </a:r>
            <a:r>
              <a:rPr lang="zh-CN" altLang="en-US" sz="2400" dirty="0">
                <a:latin typeface="+mj-lt"/>
                <a:ea typeface="黑体" pitchFamily="2" charset="-122"/>
              </a:rPr>
              <a:t>关联，则说顶点</a:t>
            </a:r>
            <a:r>
              <a:rPr lang="en-US" altLang="zh-CN" sz="2400" i="1" dirty="0">
                <a:latin typeface="+mj-lt"/>
                <a:ea typeface="黑体" pitchFamily="2" charset="-122"/>
              </a:rPr>
              <a:t>v</a:t>
            </a:r>
            <a:r>
              <a:rPr lang="zh-CN" altLang="en-US" sz="2400" dirty="0">
                <a:latin typeface="+mj-lt"/>
                <a:ea typeface="黑体" pitchFamily="2" charset="-122"/>
              </a:rPr>
              <a:t>被匹配，否则说</a:t>
            </a:r>
            <a:r>
              <a:rPr lang="en-US" altLang="zh-CN" sz="2400" i="1" dirty="0">
                <a:latin typeface="+mj-lt"/>
                <a:ea typeface="黑体" pitchFamily="2" charset="-122"/>
              </a:rPr>
              <a:t>v</a:t>
            </a:r>
            <a:r>
              <a:rPr lang="zh-CN" altLang="en-US" sz="2400" dirty="0">
                <a:latin typeface="+mj-lt"/>
                <a:ea typeface="黑体" pitchFamily="2" charset="-122"/>
              </a:rPr>
              <a:t>是无匹配的。最大匹配是最大势的匹配。也就是说，是满足对任意匹配</a:t>
            </a:r>
            <a:r>
              <a:rPr lang="en-US" altLang="zh-CN" sz="2400" i="1" dirty="0">
                <a:latin typeface="+mj-lt"/>
                <a:ea typeface="黑体" pitchFamily="2" charset="-122"/>
              </a:rPr>
              <a:t>M’</a:t>
            </a:r>
            <a:r>
              <a:rPr lang="zh-CN" altLang="en-US" sz="2400" dirty="0">
                <a:latin typeface="+mj-lt"/>
                <a:ea typeface="黑体" pitchFamily="2" charset="-122"/>
              </a:rPr>
              <a:t>，有</a:t>
            </a:r>
            <a:r>
              <a:rPr lang="en-US" altLang="zh-CN" sz="2400" i="1" dirty="0">
                <a:latin typeface="+mj-lt"/>
                <a:ea typeface="黑体" pitchFamily="2" charset="-122"/>
              </a:rPr>
              <a:t>|M|≥|M’|</a:t>
            </a:r>
            <a:r>
              <a:rPr lang="zh-CN" altLang="en-US" sz="2400" i="1" dirty="0">
                <a:latin typeface="+mj-lt"/>
                <a:ea typeface="黑体" pitchFamily="2" charset="-122"/>
              </a:rPr>
              <a: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8070433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name="公式" r:id="rId3" imgW="152268" imgH="152268" progId="">
                  <p:embed/>
                </p:oleObj>
              </mc:Choice>
              <mc:Fallback>
                <p:oleObj name="公式" r:id="rId3" imgW="152268" imgH="152268" progId="">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071522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7913214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name="公式" r:id="rId3" imgW="152268" imgH="152268" progId="">
                  <p:embed/>
                </p:oleObj>
              </mc:Choice>
              <mc:Fallback>
                <p:oleObj name="公式" r:id="rId3" imgW="152268" imgH="152268" progId="">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p:cNvPicPr>
            <a:picLocks noChangeAspect="1" noChangeArrowheads="1"/>
          </p:cNvPicPr>
          <p:nvPr/>
        </p:nvPicPr>
        <p:blipFill>
          <a:blip r:embed="rId5" cstate="print"/>
          <a:srcRect/>
          <a:stretch>
            <a:fillRect/>
          </a:stretch>
        </p:blipFill>
        <p:spPr bwMode="auto">
          <a:xfrm>
            <a:off x="1828800" y="1447800"/>
            <a:ext cx="6102424" cy="4068283"/>
          </a:xfrm>
          <a:prstGeom prst="rect">
            <a:avLst/>
          </a:prstGeom>
          <a:noFill/>
          <a:ln w="9525">
            <a:noFill/>
            <a:miter lim="800000"/>
            <a:headEnd/>
            <a:tailEnd/>
          </a:ln>
        </p:spPr>
      </p:pic>
    </p:spTree>
    <p:extLst>
      <p:ext uri="{BB962C8B-B14F-4D97-AF65-F5344CB8AC3E}">
        <p14:creationId xmlns:p14="http://schemas.microsoft.com/office/powerpoint/2010/main" val="4395963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在本节中，我们将关注寻找二分图的最大匹配。假设顶点集合可被划分为</a:t>
            </a:r>
            <a:r>
              <a:rPr lang="en-US" altLang="zh-CN" sz="2400" i="1" dirty="0">
                <a:latin typeface="+mj-lt"/>
                <a:ea typeface="黑体" pitchFamily="2" charset="-122"/>
              </a:rPr>
              <a:t>V=L∪R</a:t>
            </a:r>
            <a:r>
              <a:rPr lang="en-US" altLang="zh-CN" sz="2400"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L</a:t>
            </a:r>
            <a:r>
              <a:rPr lang="zh-CN" altLang="en-US" sz="2400" dirty="0">
                <a:latin typeface="+mj-lt"/>
                <a:ea typeface="黑体" pitchFamily="2" charset="-122"/>
              </a:rPr>
              <a:t>和</a:t>
            </a:r>
            <a:r>
              <a:rPr lang="en-US" altLang="zh-CN" sz="2400" i="1" dirty="0">
                <a:latin typeface="+mj-lt"/>
                <a:ea typeface="黑体" pitchFamily="2" charset="-122"/>
              </a:rPr>
              <a:t>R</a:t>
            </a:r>
            <a:r>
              <a:rPr lang="zh-CN" altLang="en-US" sz="2400" dirty="0">
                <a:latin typeface="+mj-lt"/>
                <a:ea typeface="黑体" pitchFamily="2" charset="-122"/>
              </a:rPr>
              <a:t>是不相交的，且</a:t>
            </a:r>
            <a:r>
              <a:rPr lang="en-US" altLang="zh-CN" sz="2400" i="1" dirty="0">
                <a:latin typeface="+mj-lt"/>
                <a:ea typeface="黑体" pitchFamily="2" charset="-122"/>
              </a:rPr>
              <a:t>E</a:t>
            </a:r>
            <a:r>
              <a:rPr lang="zh-CN" altLang="en-US" sz="2400" dirty="0">
                <a:latin typeface="+mj-lt"/>
                <a:ea typeface="黑体" pitchFamily="2" charset="-122"/>
              </a:rPr>
              <a:t>中的所有边的一个端点在</a:t>
            </a:r>
            <a:r>
              <a:rPr lang="en-US" altLang="zh-CN" sz="2400" i="1" dirty="0">
                <a:latin typeface="+mj-lt"/>
                <a:ea typeface="黑体" pitchFamily="2" charset="-122"/>
              </a:rPr>
              <a:t>R</a:t>
            </a:r>
            <a:r>
              <a:rPr lang="zh-CN" altLang="en-US" sz="2400" dirty="0">
                <a:latin typeface="+mj-lt"/>
                <a:ea typeface="黑体" pitchFamily="2" charset="-122"/>
              </a:rPr>
              <a:t>中，另一个端点在</a:t>
            </a:r>
            <a:r>
              <a:rPr lang="en-US" altLang="zh-CN" sz="2400" i="1" dirty="0">
                <a:latin typeface="+mj-lt"/>
                <a:ea typeface="黑体" pitchFamily="2" charset="-122"/>
              </a:rPr>
              <a:t>L</a:t>
            </a:r>
            <a:r>
              <a:rPr lang="zh-CN" altLang="en-US" sz="2400" dirty="0">
                <a:latin typeface="+mj-lt"/>
                <a:ea typeface="黑体" pitchFamily="2" charset="-122"/>
              </a:rPr>
              <a:t>中。二分图的最大匹配问题有着许多应用。例如，把一个机器集合</a:t>
            </a:r>
            <a:r>
              <a:rPr lang="en-US" altLang="zh-CN" sz="2400" i="1" dirty="0">
                <a:latin typeface="+mj-lt"/>
                <a:ea typeface="黑体" pitchFamily="2" charset="-122"/>
              </a:rPr>
              <a:t>L</a:t>
            </a:r>
            <a:r>
              <a:rPr lang="zh-CN" altLang="en-US" sz="2400" dirty="0">
                <a:latin typeface="+mj-lt"/>
                <a:ea typeface="黑体" pitchFamily="2" charset="-122"/>
              </a:rPr>
              <a:t>和分同时执行的任务集合</a:t>
            </a:r>
            <a:r>
              <a:rPr lang="en-US" altLang="zh-CN" sz="2400" i="1" dirty="0">
                <a:latin typeface="+mj-lt"/>
                <a:ea typeface="黑体" pitchFamily="2" charset="-122"/>
              </a:rPr>
              <a:t>R</a:t>
            </a:r>
            <a:r>
              <a:rPr lang="zh-CN" altLang="en-US" sz="2400" dirty="0">
                <a:latin typeface="+mj-lt"/>
                <a:ea typeface="黑体" pitchFamily="2" charset="-122"/>
              </a:rPr>
              <a:t>相匹配。</a:t>
            </a:r>
            <a:r>
              <a:rPr lang="en-US" altLang="zh-CN" sz="2400" i="1" dirty="0">
                <a:latin typeface="+mj-lt"/>
                <a:ea typeface="黑体" pitchFamily="2" charset="-122"/>
              </a:rPr>
              <a:t>E</a:t>
            </a:r>
            <a:r>
              <a:rPr lang="zh-CN" altLang="en-US" sz="2400" dirty="0">
                <a:latin typeface="+mj-lt"/>
                <a:ea typeface="黑体" pitchFamily="2" charset="-122"/>
              </a:rPr>
              <a:t>中有边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就说明一台特定机器</a:t>
            </a:r>
            <a:r>
              <a:rPr lang="en-US" altLang="zh-CN" sz="2400" i="1" dirty="0">
                <a:latin typeface="+mj-lt"/>
                <a:ea typeface="黑体" pitchFamily="2" charset="-122"/>
              </a:rPr>
              <a:t>u</a:t>
            </a:r>
            <a:r>
              <a:rPr lang="zh-CN" altLang="en-US" sz="2400" dirty="0">
                <a:latin typeface="+mj-lt"/>
                <a:ea typeface="黑体" pitchFamily="2" charset="-122"/>
              </a:rPr>
              <a:t>能完成一项特定任务</a:t>
            </a:r>
            <a:r>
              <a:rPr lang="en-US" altLang="zh-CN" sz="2400" i="1" dirty="0">
                <a:latin typeface="+mj-lt"/>
                <a:ea typeface="黑体" pitchFamily="2" charset="-122"/>
              </a:rPr>
              <a:t>v</a:t>
            </a:r>
            <a:r>
              <a:rPr lang="zh-CN" altLang="en-US" sz="2400" dirty="0">
                <a:latin typeface="+mj-lt"/>
                <a:ea typeface="黑体" pitchFamily="2" charset="-122"/>
              </a:rPr>
              <a:t>。</a:t>
            </a:r>
          </a:p>
        </p:txBody>
      </p:sp>
    </p:spTree>
    <p:extLst>
      <p:ext uri="{BB962C8B-B14F-4D97-AF65-F5344CB8AC3E}">
        <p14:creationId xmlns:p14="http://schemas.microsoft.com/office/powerpoint/2010/main" val="40673740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利用</a:t>
            </a:r>
            <a:r>
              <a:rPr lang="en-US" altLang="zh-CN" sz="2400" dirty="0">
                <a:latin typeface="+mj-lt"/>
                <a:ea typeface="黑体" pitchFamily="2" charset="-122"/>
              </a:rPr>
              <a:t>Ford-Fulkerson</a:t>
            </a:r>
            <a:r>
              <a:rPr lang="zh-CN" altLang="en-US" sz="2400" dirty="0">
                <a:latin typeface="+mj-lt"/>
                <a:ea typeface="黑体" pitchFamily="2" charset="-122"/>
              </a:rPr>
              <a:t>方法可以在关于</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的多项式时间内，找出无向二分图的最大匹配。解决这一问题的关键技巧在于建立一个流网络，其中流对应于匹配。</a:t>
            </a:r>
          </a:p>
        </p:txBody>
      </p:sp>
      <p:pic>
        <p:nvPicPr>
          <p:cNvPr id="4" name="Picture 2"/>
          <p:cNvPicPr>
            <a:picLocks noChangeAspect="1" noChangeArrowheads="1"/>
          </p:cNvPicPr>
          <p:nvPr/>
        </p:nvPicPr>
        <p:blipFill>
          <a:blip r:embed="rId3" cstate="print"/>
          <a:srcRect/>
          <a:stretch>
            <a:fillRect/>
          </a:stretch>
        </p:blipFill>
        <p:spPr bwMode="auto">
          <a:xfrm>
            <a:off x="2590800" y="2743200"/>
            <a:ext cx="3960440" cy="2986386"/>
          </a:xfrm>
          <a:prstGeom prst="rect">
            <a:avLst/>
          </a:prstGeom>
          <a:noFill/>
          <a:ln w="9525">
            <a:noFill/>
            <a:miter lim="800000"/>
            <a:headEnd/>
            <a:tailEnd/>
          </a:ln>
        </p:spPr>
      </p:pic>
    </p:spTree>
    <p:extLst>
      <p:ext uri="{BB962C8B-B14F-4D97-AF65-F5344CB8AC3E}">
        <p14:creationId xmlns:p14="http://schemas.microsoft.com/office/powerpoint/2010/main" val="37605830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对二分图 </a:t>
            </a:r>
            <a:r>
              <a:rPr lang="en-US" altLang="zh-CN" sz="2400" i="1" dirty="0">
                <a:latin typeface="+mj-lt"/>
                <a:ea typeface="黑体" pitchFamily="2" charset="-122"/>
              </a:rPr>
              <a:t>G </a:t>
            </a:r>
            <a:r>
              <a:rPr lang="zh-CN" altLang="en-US" sz="2400" dirty="0">
                <a:latin typeface="+mj-lt"/>
                <a:ea typeface="黑体" pitchFamily="2" charset="-122"/>
              </a:rPr>
              <a:t>的相应流网络 </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定义如下。</a:t>
            </a:r>
            <a:endParaRPr lang="en-US" altLang="zh-CN" sz="2400" dirty="0">
              <a:latin typeface="+mj-lt"/>
              <a:ea typeface="黑体" pitchFamily="2" charset="-122"/>
            </a:endParaRPr>
          </a:p>
          <a:p>
            <a:pPr marL="0" indent="0">
              <a:buNone/>
            </a:pPr>
            <a:r>
              <a:rPr lang="zh-CN" altLang="en-US" sz="2400" dirty="0">
                <a:latin typeface="+mj-lt"/>
                <a:ea typeface="黑体" pitchFamily="2" charset="-122"/>
              </a:rPr>
              <a:t>    设源点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是不属于</a:t>
            </a:r>
            <a:r>
              <a:rPr lang="en-US" altLang="zh-CN" sz="2400" i="1" dirty="0">
                <a:latin typeface="+mj-lt"/>
                <a:ea typeface="黑体" pitchFamily="2" charset="-122"/>
              </a:rPr>
              <a:t>V</a:t>
            </a:r>
            <a:r>
              <a:rPr lang="zh-CN" altLang="en-US" sz="2400" dirty="0">
                <a:latin typeface="+mj-lt"/>
                <a:ea typeface="黑体" pitchFamily="2" charset="-122"/>
              </a:rPr>
              <a:t>的新顶点，</a:t>
            </a:r>
            <a:r>
              <a:rPr lang="en-US" altLang="zh-CN" sz="2400" i="1" dirty="0">
                <a:latin typeface="+mj-lt"/>
                <a:ea typeface="黑体" pitchFamily="2" charset="-122"/>
              </a:rPr>
              <a:t>V’=V∪{</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。如果</a:t>
            </a:r>
            <a:r>
              <a:rPr lang="en-US" altLang="zh-CN" sz="2400" i="1" dirty="0">
                <a:latin typeface="+mj-lt"/>
                <a:ea typeface="黑体" pitchFamily="2" charset="-122"/>
              </a:rPr>
              <a:t>G </a:t>
            </a:r>
          </a:p>
          <a:p>
            <a:pPr marL="0" indent="0">
              <a:buNone/>
            </a:pPr>
            <a:r>
              <a:rPr lang="en-US" altLang="zh-CN" sz="2400" i="1" dirty="0">
                <a:latin typeface="+mj-lt"/>
                <a:ea typeface="黑体" pitchFamily="2" charset="-122"/>
              </a:rPr>
              <a:t>    </a:t>
            </a:r>
            <a:r>
              <a:rPr lang="zh-CN" altLang="en-US" sz="2400" dirty="0">
                <a:latin typeface="+mj-lt"/>
                <a:ea typeface="黑体" pitchFamily="2" charset="-122"/>
              </a:rPr>
              <a:t>的顶点划分为</a:t>
            </a:r>
            <a:r>
              <a:rPr lang="en-US" altLang="zh-CN" sz="2400" i="1" dirty="0">
                <a:latin typeface="+mj-lt"/>
                <a:ea typeface="黑体" pitchFamily="2" charset="-122"/>
              </a:rPr>
              <a:t>V=L∪R</a:t>
            </a:r>
            <a:r>
              <a:rPr lang="zh-CN" altLang="en-US" sz="2400" i="1" dirty="0">
                <a:latin typeface="+mj-lt"/>
                <a:ea typeface="黑体" pitchFamily="2" charset="-122"/>
              </a:rPr>
              <a:t>，</a:t>
            </a:r>
            <a:r>
              <a:rPr lang="en-US" altLang="zh-CN" sz="2400" i="1" dirty="0">
                <a:latin typeface="+mj-lt"/>
                <a:ea typeface="黑体" pitchFamily="2" charset="-122"/>
              </a:rPr>
              <a:t>G’ </a:t>
            </a:r>
            <a:r>
              <a:rPr lang="zh-CN" altLang="en-US" sz="2400" dirty="0">
                <a:latin typeface="+mj-lt"/>
                <a:ea typeface="黑体" pitchFamily="2" charset="-122"/>
              </a:rPr>
              <a:t>的有向边为 </a:t>
            </a:r>
            <a:r>
              <a:rPr lang="en-US" altLang="zh-CN" sz="2400" i="1" dirty="0">
                <a:latin typeface="+mj-lt"/>
                <a:ea typeface="黑体" pitchFamily="2" charset="-122"/>
              </a:rPr>
              <a:t>E </a:t>
            </a:r>
            <a:r>
              <a:rPr lang="zh-CN" altLang="en-US" sz="2400" dirty="0">
                <a:latin typeface="+mj-lt"/>
                <a:ea typeface="黑体" pitchFamily="2" charset="-122"/>
              </a:rPr>
              <a:t>中的边，从</a:t>
            </a:r>
            <a:r>
              <a:rPr lang="en-US" altLang="zh-CN" sz="2400" i="1" dirty="0">
                <a:latin typeface="+mj-lt"/>
                <a:ea typeface="黑体" pitchFamily="2" charset="-122"/>
              </a:rPr>
              <a:t>L</a:t>
            </a:r>
            <a:r>
              <a:rPr lang="zh-CN" altLang="en-US" sz="2400" dirty="0">
                <a:latin typeface="+mj-lt"/>
                <a:ea typeface="黑体" pitchFamily="2" charset="-122"/>
              </a:rPr>
              <a:t>指向</a:t>
            </a:r>
            <a:endParaRPr lang="en-US" altLang="zh-CN" sz="2400" dirty="0">
              <a:latin typeface="+mj-lt"/>
              <a:ea typeface="黑体" pitchFamily="2" charset="-122"/>
            </a:endParaRPr>
          </a:p>
          <a:p>
            <a:pPr marL="0" indent="0">
              <a:buNone/>
            </a:pPr>
            <a:r>
              <a:rPr lang="en-US" altLang="zh-CN" sz="2400" dirty="0">
                <a:latin typeface="+mj-lt"/>
                <a:ea typeface="黑体" pitchFamily="2" charset="-122"/>
              </a:rPr>
              <a:t>  </a:t>
            </a:r>
            <a:r>
              <a:rPr lang="zh-CN" altLang="en-US" sz="2400" dirty="0">
                <a:latin typeface="+mj-lt"/>
                <a:ea typeface="黑体" pitchFamily="2" charset="-122"/>
              </a:rPr>
              <a:t>  </a:t>
            </a:r>
            <a:r>
              <a:rPr lang="en-US" altLang="zh-CN" sz="2400" i="1" dirty="0">
                <a:latin typeface="+mj-lt"/>
                <a:ea typeface="黑体" pitchFamily="2" charset="-122"/>
              </a:rPr>
              <a:t>R</a:t>
            </a:r>
            <a:r>
              <a:rPr lang="zh-CN" altLang="en-US" sz="2400" dirty="0">
                <a:latin typeface="+mj-lt"/>
                <a:ea typeface="黑体" pitchFamily="2" charset="-122"/>
              </a:rPr>
              <a:t>，再加上</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条新边：</a:t>
            </a:r>
            <a:endParaRPr lang="en-US" altLang="zh-CN" sz="2400" dirty="0">
              <a:latin typeface="+mj-lt"/>
              <a:ea typeface="黑体" pitchFamily="2" charset="-122"/>
            </a:endParaRPr>
          </a:p>
          <a:p>
            <a:pPr marL="0" indent="0">
              <a:buNone/>
            </a:pPr>
            <a:r>
              <a:rPr lang="en-US" altLang="zh-CN" sz="2400" i="1" dirty="0">
                <a:solidFill>
                  <a:srgbClr val="C00000"/>
                </a:solidFill>
                <a:latin typeface="+mj-lt"/>
                <a:ea typeface="黑体" pitchFamily="2" charset="-122"/>
              </a:rPr>
              <a:t>    E’={(</a:t>
            </a:r>
            <a:r>
              <a:rPr lang="en-US" altLang="zh-CN" sz="2400" i="1" dirty="0" err="1">
                <a:solidFill>
                  <a:srgbClr val="C00000"/>
                </a:solidFill>
                <a:latin typeface="+mj-lt"/>
                <a:ea typeface="黑体" pitchFamily="2" charset="-122"/>
              </a:rPr>
              <a:t>s,u</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u∈L,v∈R</a:t>
            </a:r>
            <a:r>
              <a:rPr lang="zh-CN" altLang="en-US" sz="2400" i="1" dirty="0">
                <a:solidFill>
                  <a:srgbClr val="C00000"/>
                </a:solidFill>
                <a:latin typeface="+mj-lt"/>
                <a:ea typeface="黑体" pitchFamily="2" charset="-122"/>
              </a:rPr>
              <a:t>且</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)∈E}∪{(</a:t>
            </a:r>
            <a:r>
              <a:rPr lang="en-US" altLang="zh-CN" sz="2400" i="1" dirty="0" err="1">
                <a:solidFill>
                  <a:srgbClr val="C00000"/>
                </a:solidFill>
                <a:latin typeface="+mj-lt"/>
                <a:ea typeface="黑体" pitchFamily="2" charset="-122"/>
              </a:rPr>
              <a:t>v,t</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v∈R</a:t>
            </a:r>
            <a:r>
              <a:rPr lang="en-US" altLang="zh-CN" sz="2400" i="1" dirty="0">
                <a:solidFill>
                  <a:srgbClr val="C00000"/>
                </a:solidFill>
                <a:latin typeface="+mj-lt"/>
                <a:ea typeface="黑体" pitchFamily="2" charset="-122"/>
              </a:rPr>
              <a:t>}</a:t>
            </a:r>
          </a:p>
          <a:p>
            <a:endParaRPr lang="en-US" altLang="zh-CN" sz="2400" dirty="0">
              <a:latin typeface="+mj-lt"/>
              <a:ea typeface="黑体" pitchFamily="2" charset="-122"/>
            </a:endParaRPr>
          </a:p>
          <a:p>
            <a:r>
              <a:rPr lang="zh-CN" altLang="en-US" sz="2400" dirty="0">
                <a:latin typeface="+mj-lt"/>
                <a:ea typeface="黑体" pitchFamily="2" charset="-122"/>
              </a:rPr>
              <a:t>对</a:t>
            </a:r>
            <a:r>
              <a:rPr lang="en-US" altLang="zh-CN" sz="2400" i="1" dirty="0">
                <a:latin typeface="+mj-lt"/>
                <a:ea typeface="黑体" pitchFamily="2" charset="-122"/>
              </a:rPr>
              <a:t>E’</a:t>
            </a:r>
            <a:r>
              <a:rPr lang="zh-CN" altLang="en-US" sz="2400" dirty="0">
                <a:latin typeface="+mj-lt"/>
                <a:ea typeface="黑体" pitchFamily="2" charset="-122"/>
              </a:rPr>
              <a:t>中的边赋予单位容量。因为</a:t>
            </a:r>
            <a:r>
              <a:rPr lang="en-US" altLang="zh-CN" sz="2400" i="1" dirty="0">
                <a:latin typeface="+mj-lt"/>
                <a:ea typeface="黑体" pitchFamily="2" charset="-122"/>
              </a:rPr>
              <a:t>V</a:t>
            </a:r>
            <a:r>
              <a:rPr lang="zh-CN" altLang="en-US" sz="2400" dirty="0">
                <a:latin typeface="+mj-lt"/>
                <a:ea typeface="黑体" pitchFamily="2" charset="-122"/>
              </a:rPr>
              <a:t>中的每个顶点至少有一条关联边，因此</a:t>
            </a:r>
            <a:r>
              <a:rPr lang="en-US" altLang="zh-CN" sz="2400" i="1" dirty="0">
                <a:latin typeface="+mj-lt"/>
                <a:ea typeface="黑体" pitchFamily="2" charset="-122"/>
              </a:rPr>
              <a:t>|E|≥|V|/2</a:t>
            </a:r>
            <a:r>
              <a:rPr lang="zh-CN" altLang="en-US" sz="2400" i="1" dirty="0">
                <a:latin typeface="+mj-lt"/>
                <a:ea typeface="黑体" pitchFamily="2" charset="-122"/>
              </a:rPr>
              <a:t>。</a:t>
            </a:r>
            <a:endParaRPr lang="en-US" altLang="zh-CN" sz="2400" i="1" dirty="0">
              <a:latin typeface="+mj-lt"/>
              <a:ea typeface="黑体" pitchFamily="2" charset="-122"/>
            </a:endParaRPr>
          </a:p>
          <a:p>
            <a:r>
              <a:rPr lang="en-US" altLang="zh-CN" sz="2400" i="1" dirty="0">
                <a:latin typeface="+mj-lt"/>
                <a:ea typeface="黑体" pitchFamily="2" charset="-122"/>
              </a:rPr>
              <a:t>|E|≤|E’|=|E|+|V|≤3|E|</a:t>
            </a:r>
            <a:r>
              <a:rPr lang="zh-CN" altLang="en-US" sz="2400" dirty="0">
                <a:latin typeface="+mj-lt"/>
                <a:ea typeface="黑体" pitchFamily="2" charset="-122"/>
              </a:rPr>
              <a:t>，即</a:t>
            </a:r>
            <a:r>
              <a:rPr lang="en-US" altLang="zh-CN" sz="2400" i="1" dirty="0">
                <a:latin typeface="+mj-lt"/>
                <a:ea typeface="黑体" pitchFamily="2" charset="-122"/>
              </a:rPr>
              <a:t>|E’|=</a:t>
            </a:r>
            <a:r>
              <a:rPr lang="el-GR" altLang="zh-CN" sz="2400" i="1" dirty="0">
                <a:latin typeface="+mj-lt"/>
                <a:ea typeface="黑体" pitchFamily="2" charset="-122"/>
              </a:rPr>
              <a:t>Θ</a:t>
            </a:r>
            <a:r>
              <a:rPr lang="en-US" altLang="zh-CN" sz="2400" i="1" dirty="0">
                <a:latin typeface="+mj-lt"/>
                <a:ea typeface="黑体" pitchFamily="2" charset="-122"/>
              </a:rPr>
              <a:t>(|E|)</a:t>
            </a:r>
            <a:endParaRPr lang="zh-CN" altLang="en-US" sz="2400" i="1" dirty="0">
              <a:latin typeface="+mj-lt"/>
              <a:ea typeface="黑体" pitchFamily="2" charset="-122"/>
            </a:endParaRPr>
          </a:p>
        </p:txBody>
      </p:sp>
    </p:spTree>
    <p:extLst>
      <p:ext uri="{BB962C8B-B14F-4D97-AF65-F5344CB8AC3E}">
        <p14:creationId xmlns:p14="http://schemas.microsoft.com/office/powerpoint/2010/main" val="27741857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10.  </a:t>
            </a:r>
            <a:r>
              <a:rPr lang="zh-CN" altLang="en-US" sz="2400" dirty="0">
                <a:latin typeface="+mj-lt"/>
                <a:ea typeface="黑体" pitchFamily="2" charset="-122"/>
              </a:rPr>
              <a:t>二分图</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i="1" dirty="0">
                <a:latin typeface="+mj-lt"/>
                <a:ea typeface="黑体" pitchFamily="2" charset="-122"/>
              </a:rPr>
              <a:t>V=L∪R</a:t>
            </a:r>
            <a:r>
              <a:rPr lang="zh-CN" altLang="en-US" sz="2400" dirty="0">
                <a:latin typeface="+mj-lt"/>
                <a:ea typeface="黑体" pitchFamily="2" charset="-122"/>
              </a:rPr>
              <a:t>，</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是它相应的流网络。如果</a:t>
            </a:r>
            <a:r>
              <a:rPr lang="en-US" altLang="zh-CN" sz="2400" i="1" dirty="0">
                <a:latin typeface="+mj-lt"/>
                <a:ea typeface="黑体" pitchFamily="2" charset="-122"/>
              </a:rPr>
              <a:t>M</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的匹配，则有</a:t>
            </a:r>
            <a:r>
              <a:rPr lang="en-US" altLang="zh-CN" sz="2400" i="1" dirty="0">
                <a:latin typeface="+mj-lt"/>
                <a:ea typeface="黑体" pitchFamily="2" charset="-122"/>
              </a:rPr>
              <a:t>G’</a:t>
            </a:r>
            <a:r>
              <a:rPr lang="zh-CN" altLang="en-US" sz="2400" dirty="0">
                <a:latin typeface="+mj-lt"/>
                <a:ea typeface="黑体" pitchFamily="2" charset="-122"/>
              </a:rPr>
              <a:t>中的整数值流</a:t>
            </a:r>
            <a:r>
              <a:rPr lang="en-US" altLang="zh-CN" sz="2400" i="1" dirty="0">
                <a:latin typeface="+mj-lt"/>
                <a:ea typeface="黑体" pitchFamily="2" charset="-122"/>
              </a:rPr>
              <a:t>f</a:t>
            </a:r>
            <a:r>
              <a:rPr lang="zh-CN" altLang="en-US" sz="2400" dirty="0">
                <a:latin typeface="+mj-lt"/>
                <a:ea typeface="黑体" pitchFamily="2" charset="-122"/>
              </a:rPr>
              <a:t>，且</a:t>
            </a:r>
            <a:r>
              <a:rPr lang="en-US" altLang="zh-CN" sz="2400" i="1" dirty="0">
                <a:latin typeface="+mj-lt"/>
                <a:ea typeface="黑体" pitchFamily="2" charset="-122"/>
              </a:rPr>
              <a:t>|f|=|M|</a:t>
            </a:r>
            <a:r>
              <a:rPr lang="zh-CN" altLang="en-US" sz="2400" dirty="0">
                <a:latin typeface="+mj-lt"/>
                <a:ea typeface="黑体" pitchFamily="2" charset="-122"/>
              </a:rPr>
              <a:t>。相反地，如果 </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中的整数值流，则</a:t>
            </a:r>
            <a:r>
              <a:rPr lang="en-US" altLang="zh-CN" sz="2400" i="1" dirty="0">
                <a:latin typeface="+mj-lt"/>
                <a:ea typeface="黑体" pitchFamily="2" charset="-122"/>
              </a:rPr>
              <a:t>G</a:t>
            </a:r>
            <a:r>
              <a:rPr lang="zh-CN" altLang="en-US" sz="2400" dirty="0">
                <a:latin typeface="+mj-lt"/>
                <a:ea typeface="黑体" pitchFamily="2" charset="-122"/>
              </a:rPr>
              <a:t>存在一匹配</a:t>
            </a:r>
            <a:r>
              <a:rPr lang="en-US" altLang="zh-CN" sz="2400" i="1" dirty="0">
                <a:latin typeface="+mj-lt"/>
                <a:ea typeface="黑体" pitchFamily="2" charset="-122"/>
              </a:rPr>
              <a:t>M</a:t>
            </a:r>
            <a:r>
              <a:rPr lang="zh-CN" altLang="en-US" sz="2400" dirty="0">
                <a:latin typeface="+mj-lt"/>
                <a:ea typeface="黑体" pitchFamily="2" charset="-122"/>
              </a:rPr>
              <a:t>满足</a:t>
            </a:r>
            <a:r>
              <a:rPr lang="en-US" altLang="zh-CN" sz="2400" i="1" dirty="0">
                <a:latin typeface="+mj-lt"/>
                <a:ea typeface="黑体" pitchFamily="2" charset="-122"/>
              </a:rPr>
              <a:t>|M|=|f|</a:t>
            </a:r>
            <a:r>
              <a:rPr lang="zh-CN" altLang="en-US" sz="2400" dirty="0">
                <a:latin typeface="+mj-lt"/>
                <a:ea typeface="黑体" pitchFamily="2" charset="-122"/>
              </a:rPr>
              <a:t>。</a:t>
            </a:r>
          </a:p>
          <a:p>
            <a:pPr marL="0" indent="0">
              <a:buNone/>
            </a:pPr>
            <a:endParaRPr lang="zh-CN" altLang="en-US" sz="2400" i="1"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339752" y="3171392"/>
            <a:ext cx="4392488" cy="2619808"/>
          </a:xfrm>
          <a:prstGeom prst="rect">
            <a:avLst/>
          </a:prstGeom>
          <a:noFill/>
          <a:ln w="9525">
            <a:noFill/>
            <a:miter lim="800000"/>
            <a:headEnd/>
            <a:tailEnd/>
          </a:ln>
        </p:spPr>
      </p:pic>
    </p:spTree>
    <p:extLst>
      <p:ext uri="{BB962C8B-B14F-4D97-AF65-F5344CB8AC3E}">
        <p14:creationId xmlns:p14="http://schemas.microsoft.com/office/powerpoint/2010/main" val="38583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3"/>
          <p:cNvSpPr>
            <a:spLocks noGrp="1"/>
          </p:cNvSpPr>
          <p:nvPr>
            <p:ph type="title"/>
          </p:nvPr>
        </p:nvSpPr>
        <p:spPr>
          <a:xfrm>
            <a:off x="685800" y="228600"/>
            <a:ext cx="7772400" cy="990600"/>
          </a:xfrm>
        </p:spPr>
        <p:txBody>
          <a:bodyPr/>
          <a:lstStyle/>
          <a:p>
            <a:r>
              <a:rPr lang="zh-CN" altLang="en-US" sz="3600" b="1" dirty="0">
                <a:solidFill>
                  <a:srgbClr val="0000CC"/>
                </a:solidFill>
              </a:rPr>
              <a:t>树的性质</a:t>
            </a:r>
            <a:endParaRPr lang="en-US" sz="3600" b="1" dirty="0">
              <a:solidFill>
                <a:srgbClr val="0000CC"/>
              </a:solidFill>
            </a:endParaRPr>
          </a:p>
        </p:txBody>
      </p:sp>
      <p:sp>
        <p:nvSpPr>
          <p:cNvPr id="22531" name="Rectangle 3"/>
          <p:cNvSpPr>
            <a:spLocks noGrp="1" noChangeArrowheads="1"/>
          </p:cNvSpPr>
          <p:nvPr>
            <p:ph idx="1"/>
          </p:nvPr>
        </p:nvSpPr>
        <p:spPr>
          <a:xfrm>
            <a:off x="228600" y="1371600"/>
            <a:ext cx="8763000" cy="5029200"/>
          </a:xfrm>
        </p:spPr>
        <p:txBody>
          <a:bodyPr/>
          <a:lstStyle/>
          <a:p>
            <a:pPr>
              <a:lnSpc>
                <a:spcPct val="90000"/>
              </a:lnSpc>
              <a:buFont typeface="Wingdings" charset="2"/>
              <a:buNone/>
            </a:pPr>
            <a:r>
              <a:rPr lang="zh-CN" altLang="en-US" sz="2400" b="1" dirty="0"/>
              <a:t>令</a:t>
            </a:r>
            <a:r>
              <a:rPr lang="en-US" sz="2400" b="1" i="1" dirty="0"/>
              <a:t>G </a:t>
            </a:r>
            <a:r>
              <a:rPr lang="en-US" sz="2400" b="1" dirty="0"/>
              <a:t>= (</a:t>
            </a:r>
            <a:r>
              <a:rPr lang="en-US" sz="2400" b="1" i="1" dirty="0"/>
              <a:t>V</a:t>
            </a:r>
            <a:r>
              <a:rPr lang="en-US" sz="2400" b="1" dirty="0"/>
              <a:t>, </a:t>
            </a:r>
            <a:r>
              <a:rPr lang="en-US" sz="2400" b="1" i="1" dirty="0"/>
              <a:t>E</a:t>
            </a:r>
            <a:r>
              <a:rPr lang="en-US" sz="2400" b="1" dirty="0"/>
              <a:t> ) </a:t>
            </a:r>
            <a:r>
              <a:rPr lang="zh-CN" altLang="en-US" sz="2400" b="1" dirty="0"/>
              <a:t>为一个无向图</a:t>
            </a:r>
            <a:endParaRPr lang="en-US" sz="2400" b="1" dirty="0"/>
          </a:p>
          <a:p>
            <a:pPr>
              <a:lnSpc>
                <a:spcPct val="90000"/>
              </a:lnSpc>
            </a:pPr>
            <a:r>
              <a:rPr lang="zh-CN" altLang="en-US" sz="2400" b="1" dirty="0"/>
              <a:t>如果</a:t>
            </a:r>
            <a:r>
              <a:rPr lang="en-US" altLang="zh-CN" sz="2400" b="1" dirty="0"/>
              <a:t>G</a:t>
            </a:r>
            <a:r>
              <a:rPr lang="zh-CN" altLang="en-US" sz="2400" b="1" dirty="0"/>
              <a:t>是一颗树，则满足以下性质：</a:t>
            </a:r>
            <a:endParaRPr lang="en-US" sz="2400" b="1" dirty="0"/>
          </a:p>
          <a:p>
            <a:pPr marL="0" indent="0">
              <a:lnSpc>
                <a:spcPct val="90000"/>
              </a:lnSpc>
              <a:buNone/>
            </a:pPr>
            <a:r>
              <a:rPr lang="en-US" sz="2400" b="1" dirty="0"/>
              <a:t>    1. </a:t>
            </a:r>
            <a:r>
              <a:rPr lang="en-US" sz="2400" b="1" i="1" dirty="0"/>
              <a:t>G</a:t>
            </a:r>
            <a:r>
              <a:rPr lang="zh-CN" altLang="en-US" sz="2400" b="1" dirty="0"/>
              <a:t>是无环连通图</a:t>
            </a:r>
            <a:r>
              <a:rPr lang="en-US" sz="2400" b="1" dirty="0"/>
              <a:t>.</a:t>
            </a:r>
          </a:p>
          <a:p>
            <a:pPr marL="640080">
              <a:lnSpc>
                <a:spcPct val="90000"/>
              </a:lnSpc>
              <a:buFont typeface="Wingdings" charset="2"/>
              <a:buNone/>
            </a:pPr>
            <a:r>
              <a:rPr lang="en-US" sz="2400" b="1" dirty="0">
                <a:solidFill>
                  <a:srgbClr val="FF0000"/>
                </a:solidFill>
              </a:rPr>
              <a:t>2. </a:t>
            </a:r>
            <a:r>
              <a:rPr lang="en-US" sz="2400" b="1" i="1" dirty="0">
                <a:solidFill>
                  <a:srgbClr val="FF0000"/>
                </a:solidFill>
              </a:rPr>
              <a:t>G</a:t>
            </a:r>
            <a:r>
              <a:rPr lang="zh-CN" altLang="en-US" sz="2400" b="1" dirty="0">
                <a:solidFill>
                  <a:srgbClr val="FF0000"/>
                </a:solidFill>
              </a:rPr>
              <a:t>中的任意</a:t>
            </a:r>
            <a:r>
              <a:rPr lang="en-US" altLang="zh-CN" sz="2400" b="1" dirty="0">
                <a:solidFill>
                  <a:srgbClr val="FF0000"/>
                </a:solidFill>
              </a:rPr>
              <a:t>2</a:t>
            </a:r>
            <a:r>
              <a:rPr lang="zh-CN" altLang="en-US" sz="2400" b="1" dirty="0">
                <a:solidFill>
                  <a:srgbClr val="FF0000"/>
                </a:solidFill>
              </a:rPr>
              <a:t>个节点都有唯一的连通路径连通</a:t>
            </a:r>
            <a:r>
              <a:rPr lang="en-US" sz="2400" b="1" dirty="0">
                <a:solidFill>
                  <a:srgbClr val="FF0000"/>
                </a:solidFill>
              </a:rPr>
              <a:t> </a:t>
            </a:r>
          </a:p>
          <a:p>
            <a:pPr marL="640080">
              <a:lnSpc>
                <a:spcPct val="90000"/>
              </a:lnSpc>
              <a:buFont typeface="Wingdings" charset="2"/>
              <a:buNone/>
            </a:pPr>
            <a:r>
              <a:rPr lang="en-US" sz="2400" b="1" dirty="0"/>
              <a:t>3. </a:t>
            </a:r>
            <a:r>
              <a:rPr lang="zh-CN" altLang="en-US" sz="2400" b="1" dirty="0"/>
              <a:t>是连通的，但是从</a:t>
            </a:r>
            <a:r>
              <a:rPr lang="en-US" altLang="zh-CN" sz="2400" b="1" dirty="0"/>
              <a:t>G</a:t>
            </a:r>
            <a:r>
              <a:rPr lang="zh-CN" altLang="en-US" sz="2400" b="1" dirty="0"/>
              <a:t>中删除任意一条边后</a:t>
            </a:r>
            <a:r>
              <a:rPr lang="en-US" altLang="zh-CN" sz="2400" b="1" dirty="0"/>
              <a:t>G</a:t>
            </a:r>
            <a:r>
              <a:rPr lang="zh-CN" altLang="en-US" sz="2400" b="1" dirty="0"/>
              <a:t>都将不连通</a:t>
            </a:r>
            <a:r>
              <a:rPr lang="en-US" sz="2400" b="1" dirty="0"/>
              <a:t> </a:t>
            </a:r>
          </a:p>
          <a:p>
            <a:pPr marL="640080">
              <a:lnSpc>
                <a:spcPct val="90000"/>
              </a:lnSpc>
              <a:buFont typeface="Wingdings" charset="2"/>
              <a:buNone/>
            </a:pPr>
            <a:r>
              <a:rPr lang="en-US" sz="2400" b="1" dirty="0"/>
              <a:t>4.</a:t>
            </a:r>
            <a:r>
              <a:rPr lang="en-US" altLang="zh-CN" sz="2400" b="1" i="1" dirty="0"/>
              <a:t> G</a:t>
            </a:r>
            <a:r>
              <a:rPr lang="zh-CN" altLang="en-US" sz="2400" b="1" dirty="0"/>
              <a:t>是连通的，且</a:t>
            </a:r>
            <a:r>
              <a:rPr lang="en-US" sz="2400" b="1" dirty="0"/>
              <a:t>| </a:t>
            </a:r>
            <a:r>
              <a:rPr lang="en-US" sz="2400" b="1" i="1" dirty="0"/>
              <a:t>E</a:t>
            </a:r>
            <a:r>
              <a:rPr lang="en-US" sz="2400" b="1" dirty="0"/>
              <a:t> | = | </a:t>
            </a:r>
            <a:r>
              <a:rPr lang="en-US" sz="2400" b="1" i="1" dirty="0"/>
              <a:t>V</a:t>
            </a:r>
            <a:r>
              <a:rPr lang="en-US" sz="2400" b="1" dirty="0"/>
              <a:t> | – 1.</a:t>
            </a:r>
          </a:p>
          <a:p>
            <a:pPr marL="640080">
              <a:lnSpc>
                <a:spcPct val="90000"/>
              </a:lnSpc>
              <a:buFont typeface="Wingdings" charset="2"/>
              <a:buNone/>
            </a:pPr>
            <a:r>
              <a:rPr lang="en-US" sz="2400" b="1" dirty="0"/>
              <a:t>5. </a:t>
            </a:r>
            <a:r>
              <a:rPr lang="en-US" sz="2400" b="1" i="1" dirty="0"/>
              <a:t>G</a:t>
            </a:r>
            <a:r>
              <a:rPr lang="zh-CN" altLang="en-US" sz="2400" b="1" dirty="0"/>
              <a:t>是无环的</a:t>
            </a:r>
            <a:r>
              <a:rPr lang="en-US" sz="2400" b="1" i="1" dirty="0"/>
              <a:t> </a:t>
            </a:r>
            <a:r>
              <a:rPr lang="zh-CN" altLang="en-US" sz="2400" b="1" dirty="0"/>
              <a:t>，且</a:t>
            </a:r>
            <a:r>
              <a:rPr lang="en-US" sz="2400" b="1" dirty="0"/>
              <a:t>| </a:t>
            </a:r>
            <a:r>
              <a:rPr lang="en-US" sz="2400" b="1" i="1" dirty="0"/>
              <a:t>E</a:t>
            </a:r>
            <a:r>
              <a:rPr lang="en-US" sz="2400" b="1" dirty="0"/>
              <a:t> | = | </a:t>
            </a:r>
            <a:r>
              <a:rPr lang="en-US" sz="2400" b="1" i="1" dirty="0"/>
              <a:t>V</a:t>
            </a:r>
            <a:r>
              <a:rPr lang="en-US" sz="2400" b="1" dirty="0"/>
              <a:t> | – 1.</a:t>
            </a:r>
          </a:p>
          <a:p>
            <a:pPr marL="640080" indent="-347472">
              <a:lnSpc>
                <a:spcPct val="90000"/>
              </a:lnSpc>
              <a:buNone/>
            </a:pPr>
            <a:r>
              <a:rPr lang="en-US" sz="2400" b="1" dirty="0"/>
              <a:t>6.</a:t>
            </a:r>
            <a:r>
              <a:rPr lang="en-US" sz="2400" b="1" i="1" dirty="0"/>
              <a:t> G</a:t>
            </a:r>
            <a:r>
              <a:rPr lang="zh-CN" altLang="en-US" sz="2400" b="1" dirty="0"/>
              <a:t>是无环的，但是如果任意加一条边至</a:t>
            </a:r>
            <a:r>
              <a:rPr lang="en-US" altLang="zh-CN" sz="2400" b="1" dirty="0"/>
              <a:t>G</a:t>
            </a:r>
            <a:r>
              <a:rPr lang="zh-CN" altLang="en-US" sz="2400" b="1" dirty="0"/>
              <a:t>中，则会在</a:t>
            </a:r>
            <a:r>
              <a:rPr lang="en-US" altLang="zh-CN" sz="2400" b="1" dirty="0"/>
              <a:t>G</a:t>
            </a:r>
            <a:r>
              <a:rPr lang="zh-CN" altLang="en-US" sz="2400" b="1" dirty="0"/>
              <a:t>中生成一个有环</a:t>
            </a:r>
            <a:endParaRPr lang="en-US" sz="2400" b="1" dirty="0"/>
          </a:p>
        </p:txBody>
      </p:sp>
    </p:spTree>
    <p:extLst>
      <p:ext uri="{BB962C8B-B14F-4D97-AF65-F5344CB8AC3E}">
        <p14:creationId xmlns:p14="http://schemas.microsoft.com/office/powerpoint/2010/main" val="42039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228600"/>
            <a:ext cx="7772400" cy="990600"/>
          </a:xfrm>
        </p:spPr>
        <p:txBody>
          <a:bodyPr/>
          <a:lstStyle/>
          <a:p>
            <a:r>
              <a:rPr lang="zh-CN" altLang="en-US" sz="3500" b="1" dirty="0">
                <a:solidFill>
                  <a:srgbClr val="0000CC"/>
                </a:solidFill>
              </a:rPr>
              <a:t>图的实现</a:t>
            </a:r>
            <a:r>
              <a:rPr lang="en-US" sz="3500" b="1" dirty="0">
                <a:solidFill>
                  <a:srgbClr val="0000CC"/>
                </a:solidFill>
              </a:rPr>
              <a:t>: </a:t>
            </a:r>
            <a:r>
              <a:rPr lang="zh-CN" altLang="en-US" sz="3500" b="1" dirty="0">
                <a:solidFill>
                  <a:srgbClr val="0000CC"/>
                </a:solidFill>
              </a:rPr>
              <a:t>邻接表</a:t>
            </a:r>
            <a:endParaRPr lang="en-US" sz="3500" b="1" dirty="0">
              <a:solidFill>
                <a:srgbClr val="0000CC"/>
              </a:solidFill>
            </a:endParaRPr>
          </a:p>
        </p:txBody>
      </p:sp>
      <p:pic>
        <p:nvPicPr>
          <p:cNvPr id="2088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170" b="13809"/>
          <a:stretch/>
        </p:blipFill>
        <p:spPr bwMode="auto">
          <a:xfrm>
            <a:off x="668866" y="2286000"/>
            <a:ext cx="8246533" cy="240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内容占位符 1"/>
          <p:cNvSpPr>
            <a:spLocks noGrp="1"/>
          </p:cNvSpPr>
          <p:nvPr>
            <p:ph idx="1"/>
          </p:nvPr>
        </p:nvSpPr>
        <p:spPr>
          <a:xfrm>
            <a:off x="685800" y="1447800"/>
            <a:ext cx="7772400" cy="4114800"/>
          </a:xfrm>
        </p:spPr>
        <p:txBody>
          <a:bodyPr/>
          <a:lstStyle/>
          <a:p>
            <a:r>
              <a:rPr lang="zh-CN" altLang="en-US" b="1" i="1" dirty="0">
                <a:solidFill>
                  <a:srgbClr val="FF0000"/>
                </a:solidFill>
              </a:rPr>
              <a:t>无向图</a:t>
            </a:r>
          </a:p>
        </p:txBody>
      </p:sp>
      <p:sp>
        <p:nvSpPr>
          <p:cNvPr id="6"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164642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r>
              <a:rPr lang="zh-CN" altLang="en-US" sz="3600" b="1" dirty="0">
                <a:solidFill>
                  <a:srgbClr val="0000CC"/>
                </a:solidFill>
              </a:rPr>
              <a:t>图的实现</a:t>
            </a:r>
            <a:r>
              <a:rPr lang="en-US" altLang="zh-CN" sz="3600" b="1" dirty="0">
                <a:solidFill>
                  <a:srgbClr val="0000CC"/>
                </a:solidFill>
              </a:rPr>
              <a:t>: </a:t>
            </a:r>
            <a:r>
              <a:rPr lang="zh-CN" altLang="en-US" sz="3600" b="1" dirty="0">
                <a:solidFill>
                  <a:srgbClr val="0000CC"/>
                </a:solidFill>
              </a:rPr>
              <a:t>邻接表</a:t>
            </a:r>
            <a:endParaRPr lang="en-US" sz="3600" b="1" dirty="0">
              <a:solidFill>
                <a:srgbClr val="0000CC"/>
              </a:solidFill>
            </a:endParaRPr>
          </a:p>
        </p:txBody>
      </p:sp>
      <p:sp>
        <p:nvSpPr>
          <p:cNvPr id="24644" name="Rectangle 68"/>
          <p:cNvSpPr>
            <a:spLocks noChangeArrowheads="1"/>
          </p:cNvSpPr>
          <p:nvPr/>
        </p:nvSpPr>
        <p:spPr bwMode="auto">
          <a:xfrm>
            <a:off x="982134" y="5943600"/>
            <a:ext cx="29145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i="1" dirty="0">
                <a:solidFill>
                  <a:srgbClr val="FF0000"/>
                </a:solidFill>
              </a:rPr>
              <a:t>变形</a:t>
            </a:r>
            <a:r>
              <a:rPr lang="en-US" sz="2000" i="1" dirty="0">
                <a:solidFill>
                  <a:srgbClr val="FF0000"/>
                </a:solidFill>
              </a:rPr>
              <a:t>: </a:t>
            </a:r>
            <a:r>
              <a:rPr lang="zh-CN" altLang="en-US" sz="2000" i="1" dirty="0"/>
              <a:t>存储入边的邻接表</a:t>
            </a:r>
            <a:endParaRPr lang="en-US" sz="2400" i="1" dirty="0"/>
          </a:p>
        </p:txBody>
      </p:sp>
      <p:grpSp>
        <p:nvGrpSpPr>
          <p:cNvPr id="2" name="组合 1"/>
          <p:cNvGrpSpPr/>
          <p:nvPr/>
        </p:nvGrpSpPr>
        <p:grpSpPr>
          <a:xfrm>
            <a:off x="1205565" y="2133600"/>
            <a:ext cx="7152623" cy="2941637"/>
            <a:chOff x="1205565" y="2819400"/>
            <a:chExt cx="7152623" cy="2941637"/>
          </a:xfrm>
        </p:grpSpPr>
        <p:pic>
          <p:nvPicPr>
            <p:cNvPr id="2099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2" name="Rectangle 3"/>
          <p:cNvSpPr txBox="1">
            <a:spLocks noChangeArrowheads="1"/>
          </p:cNvSpPr>
          <p:nvPr/>
        </p:nvSpPr>
        <p:spPr bwMode="auto">
          <a:xfrm>
            <a:off x="457200" y="1371600"/>
            <a:ext cx="8001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i="1" kern="0" dirty="0">
                <a:solidFill>
                  <a:srgbClr val="FF0000"/>
                </a:solidFill>
              </a:rPr>
              <a:t>有向图</a:t>
            </a:r>
            <a:endParaRPr lang="en-US" sz="2400" b="1" i="1" kern="0" dirty="0">
              <a:solidFill>
                <a:srgbClr val="FF0000"/>
              </a:solidFill>
            </a:endParaRPr>
          </a:p>
        </p:txBody>
      </p:sp>
      <p:sp>
        <p:nvSpPr>
          <p:cNvPr id="8"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364402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邻接表的优缺点</a:t>
            </a:r>
            <a:endParaRPr lang="en-US" sz="3600" b="1" dirty="0">
              <a:solidFill>
                <a:srgbClr val="0000CC"/>
              </a:solidFill>
            </a:endParaRPr>
          </a:p>
        </p:txBody>
      </p:sp>
      <p:sp>
        <p:nvSpPr>
          <p:cNvPr id="25603" name="Rectangle 3"/>
          <p:cNvSpPr>
            <a:spLocks noGrp="1" noChangeArrowheads="1"/>
          </p:cNvSpPr>
          <p:nvPr>
            <p:ph type="body" idx="1"/>
          </p:nvPr>
        </p:nvSpPr>
        <p:spPr>
          <a:xfrm>
            <a:off x="685800" y="1524000"/>
            <a:ext cx="7772400" cy="4876800"/>
          </a:xfrm>
        </p:spPr>
        <p:txBody>
          <a:bodyPr/>
          <a:lstStyle/>
          <a:p>
            <a:pPr>
              <a:lnSpc>
                <a:spcPct val="90000"/>
              </a:lnSpc>
            </a:pPr>
            <a:r>
              <a:rPr lang="zh-CN" altLang="en-US" sz="2400" b="1" dirty="0"/>
              <a:t>优点</a:t>
            </a:r>
            <a:r>
              <a:rPr lang="en-US" sz="2400" b="1" dirty="0"/>
              <a:t>: </a:t>
            </a:r>
          </a:p>
          <a:p>
            <a:pPr lvl="1">
              <a:lnSpc>
                <a:spcPct val="90000"/>
              </a:lnSpc>
            </a:pPr>
            <a:r>
              <a:rPr lang="zh-CN" altLang="en-US" sz="2200" b="1" dirty="0"/>
              <a:t>对于稀疏图，可以节约空间；</a:t>
            </a:r>
            <a:r>
              <a:rPr lang="en-US" sz="2200" b="1" dirty="0"/>
              <a:t> </a:t>
            </a:r>
            <a:r>
              <a:rPr lang="zh-CN" altLang="en-US" sz="2200" b="1" dirty="0"/>
              <a:t>现实中，大多数为稀疏图</a:t>
            </a:r>
            <a:endParaRPr lang="en-US" altLang="zh-CN" sz="2200" b="1" dirty="0"/>
          </a:p>
          <a:p>
            <a:pPr lvl="1">
              <a:lnSpc>
                <a:spcPct val="90000"/>
              </a:lnSpc>
            </a:pPr>
            <a:r>
              <a:rPr lang="zh-CN" altLang="en-US" sz="2200" b="1" dirty="0"/>
              <a:t>访问一个节点</a:t>
            </a:r>
            <a:r>
              <a:rPr lang="en-US" altLang="zh-CN" sz="2200" b="1" i="1" dirty="0"/>
              <a:t>v</a:t>
            </a:r>
            <a:r>
              <a:rPr lang="zh-CN" altLang="en-US" sz="2200" b="1" dirty="0"/>
              <a:t>的所有邻居节点时，只需</a:t>
            </a:r>
            <a:r>
              <a:rPr lang="en-US" altLang="zh-CN" sz="2200" b="1" i="1" dirty="0">
                <a:sym typeface="Symbol"/>
              </a:rPr>
              <a:t>O</a:t>
            </a:r>
            <a:r>
              <a:rPr lang="en-US" altLang="zh-CN" sz="2200" b="1" dirty="0"/>
              <a:t>(degree(</a:t>
            </a:r>
            <a:r>
              <a:rPr lang="en-US" altLang="zh-CN" sz="2200" b="1" i="1" dirty="0"/>
              <a:t>v</a:t>
            </a:r>
            <a:r>
              <a:rPr lang="en-US" altLang="zh-CN" sz="2200" b="1" dirty="0"/>
              <a:t>))</a:t>
            </a:r>
            <a:r>
              <a:rPr lang="zh-CN" altLang="en-US" sz="2200" b="1" dirty="0"/>
              <a:t>的复杂度</a:t>
            </a:r>
            <a:endParaRPr lang="en-US" altLang="zh-CN" sz="2200" b="1" dirty="0"/>
          </a:p>
          <a:p>
            <a:pPr lvl="1">
              <a:lnSpc>
                <a:spcPct val="90000"/>
              </a:lnSpc>
            </a:pPr>
            <a:endParaRPr lang="en-US" sz="2200" b="1" dirty="0"/>
          </a:p>
          <a:p>
            <a:pPr>
              <a:lnSpc>
                <a:spcPct val="90000"/>
              </a:lnSpc>
            </a:pPr>
            <a:endParaRPr lang="en-US" altLang="zh-CN" sz="2400" b="1" dirty="0"/>
          </a:p>
          <a:p>
            <a:pPr>
              <a:lnSpc>
                <a:spcPct val="90000"/>
              </a:lnSpc>
            </a:pPr>
            <a:r>
              <a:rPr lang="zh-CN" altLang="en-US" sz="2400" b="1" dirty="0"/>
              <a:t>缺点</a:t>
            </a:r>
            <a:r>
              <a:rPr lang="en-US" sz="2400" b="1" dirty="0"/>
              <a:t>:</a:t>
            </a:r>
          </a:p>
          <a:p>
            <a:pPr lvl="1">
              <a:lnSpc>
                <a:spcPct val="90000"/>
              </a:lnSpc>
            </a:pPr>
            <a:r>
              <a:rPr lang="zh-CN" altLang="en-US" sz="2200" b="1" dirty="0"/>
              <a:t>判断边</a:t>
            </a:r>
            <a:r>
              <a:rPr lang="en-US" sz="2200" b="1" dirty="0"/>
              <a:t>(</a:t>
            </a:r>
            <a:r>
              <a:rPr lang="en-US" sz="2200" b="1" i="1" dirty="0"/>
              <a:t>v</a:t>
            </a:r>
            <a:r>
              <a:rPr lang="en-US" sz="2200" b="1" dirty="0"/>
              <a:t>, </a:t>
            </a:r>
            <a:r>
              <a:rPr lang="en-US" sz="2200" b="1" i="1" dirty="0"/>
              <a:t>u</a:t>
            </a:r>
            <a:r>
              <a:rPr lang="en-US" sz="2200" b="1" dirty="0"/>
              <a:t>)</a:t>
            </a:r>
            <a:r>
              <a:rPr lang="zh-CN" altLang="en-US" sz="2200" b="1" dirty="0"/>
              <a:t>是否存在时比较耗时，复杂度为</a:t>
            </a:r>
            <a:r>
              <a:rPr lang="en-US" altLang="zh-CN" sz="2200" b="1" i="1" dirty="0">
                <a:sym typeface="Symbol"/>
              </a:rPr>
              <a:t>O</a:t>
            </a:r>
            <a:r>
              <a:rPr lang="en-US" altLang="zh-CN" sz="2200" b="1" dirty="0"/>
              <a:t>(degree(</a:t>
            </a:r>
            <a:r>
              <a:rPr lang="en-US" altLang="zh-CN" sz="2200" b="1" i="1" dirty="0"/>
              <a:t>v</a:t>
            </a:r>
            <a:r>
              <a:rPr lang="en-US" altLang="zh-CN" sz="2200" b="1" dirty="0"/>
              <a:t>))</a:t>
            </a:r>
          </a:p>
          <a:p>
            <a:pPr lvl="1">
              <a:lnSpc>
                <a:spcPct val="90000"/>
              </a:lnSpc>
            </a:pPr>
            <a:r>
              <a:rPr lang="zh-CN" altLang="en-US" sz="2200" b="1" dirty="0"/>
              <a:t>矩阵运算时不太方便</a:t>
            </a:r>
            <a:endParaRPr lang="en-US" sz="2200" b="1" dirty="0"/>
          </a:p>
        </p:txBody>
      </p:sp>
    </p:spTree>
    <p:extLst>
      <p:ext uri="{BB962C8B-B14F-4D97-AF65-F5344CB8AC3E}">
        <p14:creationId xmlns:p14="http://schemas.microsoft.com/office/powerpoint/2010/main" val="24068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381000"/>
            <a:ext cx="7772400" cy="838200"/>
          </a:xfrm>
        </p:spPr>
        <p:txBody>
          <a:bodyPr/>
          <a:lstStyle/>
          <a:p>
            <a:r>
              <a:rPr lang="zh-CN" altLang="en-US" sz="3600" b="1" dirty="0">
                <a:solidFill>
                  <a:srgbClr val="0000CC"/>
                </a:solidFill>
              </a:rPr>
              <a:t>大纲</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447799"/>
            <a:ext cx="3733800" cy="5029201"/>
          </a:xfrm>
        </p:spPr>
        <p:txBody>
          <a:bodyPr>
            <a:normAutofit/>
          </a:bodyPr>
          <a:lstStyle/>
          <a:p>
            <a:r>
              <a:rPr lang="zh-CN" altLang="en-US" sz="2400" b="1" dirty="0"/>
              <a:t>图的基本概念</a:t>
            </a:r>
            <a:endParaRPr lang="en-US" sz="2400" b="1" dirty="0"/>
          </a:p>
          <a:p>
            <a:r>
              <a:rPr lang="zh-CN" altLang="en-US" sz="2400" b="1" dirty="0"/>
              <a:t>图的实现</a:t>
            </a:r>
            <a:endParaRPr lang="en-US" sz="2400" b="1" dirty="0"/>
          </a:p>
          <a:p>
            <a:pPr lvl="1"/>
            <a:r>
              <a:rPr lang="zh-CN" altLang="en-US" sz="2200" b="1" dirty="0"/>
              <a:t>邻接表</a:t>
            </a:r>
            <a:endParaRPr lang="en-US" sz="2200" b="1" dirty="0"/>
          </a:p>
          <a:p>
            <a:pPr lvl="1"/>
            <a:r>
              <a:rPr lang="zh-CN" altLang="en-US" sz="2200" b="1" dirty="0"/>
              <a:t>邻接矩阵</a:t>
            </a:r>
            <a:endParaRPr lang="en-US" sz="2200" b="1" dirty="0"/>
          </a:p>
          <a:p>
            <a:r>
              <a:rPr lang="zh-CN" altLang="en-US" sz="2400" b="1" dirty="0"/>
              <a:t>图的遍历</a:t>
            </a:r>
            <a:endParaRPr lang="en-US" sz="2400" b="1" dirty="0"/>
          </a:p>
          <a:p>
            <a:pPr lvl="1"/>
            <a:r>
              <a:rPr lang="zh-CN" altLang="en-US" sz="2200" b="1" dirty="0"/>
              <a:t>广度优先搜索</a:t>
            </a:r>
            <a:endParaRPr lang="en-US" sz="2200" b="1" dirty="0"/>
          </a:p>
          <a:p>
            <a:pPr lvl="1"/>
            <a:r>
              <a:rPr lang="zh-CN" altLang="en-US" sz="2200" b="1" dirty="0"/>
              <a:t>深度优先搜索</a:t>
            </a:r>
            <a:endParaRPr lang="en-US" sz="2200" b="1" dirty="0"/>
          </a:p>
          <a:p>
            <a:pPr lvl="1"/>
            <a:r>
              <a:rPr lang="zh-CN" altLang="en-US" sz="2200" b="1" dirty="0"/>
              <a:t>拓扑排序</a:t>
            </a:r>
            <a:endParaRPr lang="en-US" altLang="zh-CN" sz="2200" b="1" dirty="0"/>
          </a:p>
          <a:p>
            <a:pPr lvl="1"/>
            <a:r>
              <a:rPr lang="zh-CN" altLang="en-US" sz="2000" b="1" dirty="0"/>
              <a:t>强连通分支</a:t>
            </a:r>
            <a:endParaRPr lang="en-US" sz="2200" b="1" dirty="0"/>
          </a:p>
          <a:p>
            <a:endParaRPr lang="en-US" sz="2400" b="1" dirty="0"/>
          </a:p>
        </p:txBody>
      </p:sp>
      <p:sp>
        <p:nvSpPr>
          <p:cNvPr id="4" name="矩形 3"/>
          <p:cNvSpPr/>
          <p:nvPr/>
        </p:nvSpPr>
        <p:spPr>
          <a:xfrm>
            <a:off x="4114800" y="1447800"/>
            <a:ext cx="4572000" cy="3342453"/>
          </a:xfrm>
          <a:prstGeom prst="rect">
            <a:avLst/>
          </a:prstGeom>
        </p:spPr>
        <p:txBody>
          <a:bodyPr>
            <a:spAutoFit/>
          </a:bodyPr>
          <a:lstStyle/>
          <a:p>
            <a:pPr marL="342900" indent="-342900">
              <a:spcBef>
                <a:spcPct val="20000"/>
              </a:spcBef>
              <a:buFont typeface="Wingdings" pitchFamily="2" charset="2"/>
              <a:buChar char="§"/>
            </a:pPr>
            <a:r>
              <a:rPr lang="zh-CN" altLang="en-US" sz="2400" dirty="0">
                <a:latin typeface="+mn-lt"/>
              </a:rPr>
              <a:t>最小生成树算法</a:t>
            </a:r>
            <a:endParaRPr lang="en-US" altLang="zh-CN" sz="2400" dirty="0">
              <a:latin typeface="+mn-lt"/>
            </a:endParaRPr>
          </a:p>
          <a:p>
            <a:pPr marL="742950" lvl="1" indent="-285750">
              <a:spcBef>
                <a:spcPct val="20000"/>
              </a:spcBef>
              <a:buClr>
                <a:srgbClr val="FF0000"/>
              </a:buClr>
              <a:buFont typeface="Wingdings" pitchFamily="2" charset="2"/>
              <a:buChar char="§"/>
            </a:pPr>
            <a:r>
              <a:rPr lang="en-US" altLang="zh-CN" sz="2200" dirty="0" err="1">
                <a:latin typeface="+mn-lt"/>
              </a:rPr>
              <a:t>Kruskal</a:t>
            </a:r>
            <a:r>
              <a:rPr lang="zh-CN" altLang="en-US" sz="2200" dirty="0">
                <a:latin typeface="+mn-lt"/>
              </a:rPr>
              <a:t>算法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Prim</a:t>
            </a:r>
            <a:r>
              <a:rPr lang="zh-CN" altLang="en-US" sz="2200" dirty="0">
                <a:latin typeface="+mn-lt"/>
              </a:rPr>
              <a:t>算法</a:t>
            </a:r>
            <a:endParaRPr lang="en-US" altLang="zh-CN" sz="2200" dirty="0">
              <a:latin typeface="+mn-lt"/>
            </a:endParaRPr>
          </a:p>
          <a:p>
            <a:pPr marL="342900" indent="-342900">
              <a:spcBef>
                <a:spcPct val="20000"/>
              </a:spcBef>
              <a:buFont typeface="Wingdings" pitchFamily="2" charset="2"/>
              <a:buChar char="§"/>
            </a:pPr>
            <a:r>
              <a:rPr lang="zh-CN" altLang="en-US" sz="2400" dirty="0">
                <a:latin typeface="+mn-lt"/>
              </a:rPr>
              <a:t>网络流算法</a:t>
            </a:r>
            <a:endParaRPr lang="en-US" altLang="zh-CN" sz="2400" dirty="0">
              <a:latin typeface="+mn-lt"/>
            </a:endParaRPr>
          </a:p>
          <a:p>
            <a:pPr marL="742950" lvl="1" indent="-285750">
              <a:spcBef>
                <a:spcPct val="20000"/>
              </a:spcBef>
              <a:buClr>
                <a:srgbClr val="FF0000"/>
              </a:buClr>
              <a:buFont typeface="Wingdings" pitchFamily="2" charset="2"/>
              <a:buChar char="§"/>
            </a:pPr>
            <a:r>
              <a:rPr lang="zh-CN" altLang="en-US" sz="2200" dirty="0">
                <a:latin typeface="+mn-lt"/>
              </a:rPr>
              <a:t>流网络</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Ford-Fulkerson</a:t>
            </a:r>
            <a:r>
              <a:rPr lang="zh-CN" altLang="en-US" sz="2200" dirty="0">
                <a:latin typeface="+mn-lt"/>
              </a:rPr>
              <a:t>方法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Edmonds-Karp</a:t>
            </a:r>
            <a:r>
              <a:rPr lang="zh-CN" altLang="en-US" sz="2200" dirty="0">
                <a:latin typeface="+mn-lt"/>
              </a:rPr>
              <a:t>算法</a:t>
            </a:r>
          </a:p>
          <a:p>
            <a:pPr marL="742950" lvl="1" indent="-285750">
              <a:spcBef>
                <a:spcPct val="20000"/>
              </a:spcBef>
              <a:buClr>
                <a:srgbClr val="FF0000"/>
              </a:buClr>
              <a:buFont typeface="Wingdings" pitchFamily="2" charset="2"/>
              <a:buChar char="§"/>
            </a:pPr>
            <a:r>
              <a:rPr lang="zh-CN" altLang="en-US" sz="2200" dirty="0">
                <a:latin typeface="+mn-lt"/>
              </a:rPr>
              <a:t>最大二分匹配</a:t>
            </a:r>
          </a:p>
        </p:txBody>
      </p:sp>
    </p:spTree>
    <p:extLst>
      <p:ext uri="{BB962C8B-B14F-4D97-AF65-F5344CB8AC3E}">
        <p14:creationId xmlns:p14="http://schemas.microsoft.com/office/powerpoint/2010/main" val="4294793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4478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无向图</a:t>
            </a:r>
            <a:endParaRPr lang="en-US" sz="2400" b="1" i="1" dirty="0">
              <a:solidFill>
                <a:srgbClr val="FF0000"/>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b="1" dirty="0">
                <a:solidFill>
                  <a:srgbClr val="0000CC"/>
                </a:solidFill>
              </a:rPr>
              <a:t>邻接矩阵</a:t>
            </a:r>
            <a:endParaRPr lang="en-US" sz="3400" b="1" dirty="0">
              <a:solidFill>
                <a:srgbClr val="0000CC"/>
              </a:solidFill>
            </a:endParaRPr>
          </a:p>
        </p:txBody>
      </p:sp>
      <p:grpSp>
        <p:nvGrpSpPr>
          <p:cNvPr id="2" name="组合 1"/>
          <p:cNvGrpSpPr/>
          <p:nvPr/>
        </p:nvGrpSpPr>
        <p:grpSpPr>
          <a:xfrm>
            <a:off x="1163812" y="2590800"/>
            <a:ext cx="6760988" cy="2667000"/>
            <a:chOff x="1066800" y="3352800"/>
            <a:chExt cx="6760988" cy="2667000"/>
          </a:xfrm>
        </p:grpSpPr>
        <p:pic>
          <p:nvPicPr>
            <p:cNvPr id="2109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711" t="262" r="-314" b="12452"/>
            <a:stretch/>
          </p:blipFill>
          <p:spPr bwMode="auto">
            <a:xfrm>
              <a:off x="5257800" y="3429000"/>
              <a:ext cx="256998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0" t="11823" r="77717" b="15538"/>
            <a:stretch/>
          </p:blipFill>
          <p:spPr bwMode="auto">
            <a:xfrm>
              <a:off x="1066800" y="3352800"/>
              <a:ext cx="3050742" cy="2353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8844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3716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有向图</a:t>
            </a:r>
            <a:endParaRPr lang="en-US" sz="2400" b="1" dirty="0">
              <a:solidFill>
                <a:schemeClr val="tx1"/>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dirty="0">
                <a:solidFill>
                  <a:srgbClr val="0000CC"/>
                </a:solidFill>
              </a:rPr>
              <a:t>邻接矩阵</a:t>
            </a:r>
            <a:endParaRPr lang="en-US" altLang="zh-CN" sz="3400" dirty="0">
              <a:solidFill>
                <a:srgbClr val="0000CC"/>
              </a:solidFill>
            </a:endParaRPr>
          </a:p>
        </p:txBody>
      </p:sp>
      <p:grpSp>
        <p:nvGrpSpPr>
          <p:cNvPr id="2" name="组合 1"/>
          <p:cNvGrpSpPr/>
          <p:nvPr/>
        </p:nvGrpSpPr>
        <p:grpSpPr>
          <a:xfrm>
            <a:off x="1203168" y="2438400"/>
            <a:ext cx="6874032" cy="2722256"/>
            <a:chOff x="1066800" y="3281065"/>
            <a:chExt cx="6874032" cy="2722256"/>
          </a:xfrm>
        </p:grpSpPr>
        <p:pic>
          <p:nvPicPr>
            <p:cNvPr id="2119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092" b="11349"/>
            <a:stretch/>
          </p:blipFill>
          <p:spPr bwMode="auto">
            <a:xfrm>
              <a:off x="5257800" y="3281065"/>
              <a:ext cx="2683032" cy="2722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859" r="72125" b="13611"/>
            <a:stretch/>
          </p:blipFill>
          <p:spPr bwMode="auto">
            <a:xfrm>
              <a:off x="1066800" y="3604948"/>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3443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邻接矩阵的优缺点</a:t>
            </a:r>
            <a:endParaRPr lang="en-US" altLang="zh-CN" sz="3600" b="1" dirty="0">
              <a:solidFill>
                <a:srgbClr val="0000CC"/>
              </a:solidFill>
            </a:endParaRPr>
          </a:p>
        </p:txBody>
      </p:sp>
      <p:sp>
        <p:nvSpPr>
          <p:cNvPr id="29699" name="Rectangle 3"/>
          <p:cNvSpPr>
            <a:spLocks noGrp="1" noChangeArrowheads="1"/>
          </p:cNvSpPr>
          <p:nvPr>
            <p:ph type="body" idx="1"/>
          </p:nvPr>
        </p:nvSpPr>
        <p:spPr>
          <a:xfrm>
            <a:off x="609600" y="1524000"/>
            <a:ext cx="7848600" cy="4572000"/>
          </a:xfrm>
        </p:spPr>
        <p:txBody>
          <a:bodyPr/>
          <a:lstStyle/>
          <a:p>
            <a:pPr>
              <a:lnSpc>
                <a:spcPct val="90000"/>
              </a:lnSpc>
            </a:pPr>
            <a:r>
              <a:rPr lang="zh-CN" altLang="en-US" sz="2400" b="1" dirty="0"/>
              <a:t>优点</a:t>
            </a:r>
            <a:r>
              <a:rPr lang="en-US" sz="2400" b="1" dirty="0"/>
              <a:t>:</a:t>
            </a:r>
          </a:p>
          <a:p>
            <a:pPr lvl="1">
              <a:lnSpc>
                <a:spcPct val="90000"/>
              </a:lnSpc>
            </a:pPr>
            <a:r>
              <a:rPr lang="zh-CN" altLang="en-US" sz="2200" b="1" dirty="0"/>
              <a:t>对于稠密图可以节约空间（邻接表需要存指针）</a:t>
            </a:r>
            <a:endParaRPr lang="en-US" sz="2200" b="1" dirty="0"/>
          </a:p>
          <a:p>
            <a:pPr lvl="1">
              <a:lnSpc>
                <a:spcPct val="90000"/>
              </a:lnSpc>
            </a:pPr>
            <a:r>
              <a:rPr lang="zh-CN" altLang="en-US" sz="2200" b="1" dirty="0"/>
              <a:t>查询是否边</a:t>
            </a:r>
            <a:r>
              <a:rPr lang="en-US" sz="2200" b="1" dirty="0"/>
              <a:t>(</a:t>
            </a:r>
            <a:r>
              <a:rPr lang="en-US" sz="2200" b="1" i="1" dirty="0"/>
              <a:t>i</a:t>
            </a:r>
            <a:r>
              <a:rPr lang="en-US" sz="2200" b="1" dirty="0"/>
              <a:t>, </a:t>
            </a:r>
            <a:r>
              <a:rPr lang="en-US" sz="2200" b="1" i="1" dirty="0"/>
              <a:t>j</a:t>
            </a:r>
            <a:r>
              <a:rPr lang="en-US" sz="2200" b="1" dirty="0"/>
              <a:t>)</a:t>
            </a:r>
            <a:r>
              <a:rPr lang="zh-CN" altLang="en-US" sz="2200" b="1" dirty="0"/>
              <a:t>存在的复杂度为</a:t>
            </a:r>
            <a:r>
              <a:rPr lang="en-US" altLang="zh-CN" sz="2200" b="1" dirty="0">
                <a:sym typeface="Symbol"/>
              </a:rPr>
              <a:t></a:t>
            </a:r>
            <a:r>
              <a:rPr lang="en-US" altLang="zh-CN" sz="2200" b="1" dirty="0">
                <a:sym typeface="Symbol" pitchFamily="18" charset="2"/>
              </a:rPr>
              <a:t>(1)</a:t>
            </a:r>
          </a:p>
          <a:p>
            <a:pPr lvl="1">
              <a:lnSpc>
                <a:spcPct val="90000"/>
              </a:lnSpc>
            </a:pPr>
            <a:r>
              <a:rPr lang="zh-CN" altLang="en-US" sz="2200" b="1" dirty="0">
                <a:sym typeface="Symbol" pitchFamily="18" charset="2"/>
              </a:rPr>
              <a:t>矩阵运算比较方便</a:t>
            </a:r>
            <a:endParaRPr lang="en-US" sz="2200" b="1" dirty="0"/>
          </a:p>
          <a:p>
            <a:pPr lvl="1">
              <a:lnSpc>
                <a:spcPct val="10000"/>
              </a:lnSpc>
            </a:pPr>
            <a:endParaRPr lang="en-US" b="1" dirty="0"/>
          </a:p>
          <a:p>
            <a:pPr>
              <a:lnSpc>
                <a:spcPct val="90000"/>
              </a:lnSpc>
            </a:pPr>
            <a:r>
              <a:rPr lang="zh-CN" altLang="en-US" sz="2400" b="1" dirty="0"/>
              <a:t>缺点</a:t>
            </a:r>
            <a:r>
              <a:rPr lang="en-US" sz="2400" b="1" dirty="0"/>
              <a:t>:</a:t>
            </a:r>
          </a:p>
          <a:p>
            <a:pPr lvl="1">
              <a:lnSpc>
                <a:spcPct val="90000"/>
              </a:lnSpc>
            </a:pPr>
            <a:r>
              <a:rPr lang="zh-CN" altLang="en-US" sz="2200" b="1" dirty="0"/>
              <a:t>访问节点</a:t>
            </a:r>
            <a:r>
              <a:rPr lang="en-US" altLang="zh-CN" sz="2200" b="1" i="1" dirty="0"/>
              <a:t>v</a:t>
            </a:r>
            <a:r>
              <a:rPr lang="zh-CN" altLang="en-US" sz="2200" b="1" dirty="0"/>
              <a:t>的所有邻居的复杂度为</a:t>
            </a:r>
            <a:r>
              <a:rPr lang="en-US" altLang="zh-CN" sz="2200" b="1" dirty="0">
                <a:sym typeface="Symbol"/>
              </a:rPr>
              <a:t></a:t>
            </a:r>
            <a:r>
              <a:rPr lang="en-US" altLang="zh-CN" sz="2200" b="1" dirty="0"/>
              <a:t>(|</a:t>
            </a:r>
            <a:r>
              <a:rPr lang="en-US" altLang="zh-CN" sz="2200" b="1" i="1" dirty="0"/>
              <a:t>V </a:t>
            </a:r>
            <a:r>
              <a:rPr lang="en-US" altLang="zh-CN" sz="2200" b="1" dirty="0"/>
              <a:t>|)</a:t>
            </a:r>
          </a:p>
          <a:p>
            <a:pPr lvl="1">
              <a:lnSpc>
                <a:spcPct val="90000"/>
              </a:lnSpc>
            </a:pPr>
            <a:r>
              <a:rPr lang="zh-CN" altLang="en-US" sz="2200" b="1" dirty="0"/>
              <a:t>对于稀疏图，非常耗空间</a:t>
            </a:r>
            <a:r>
              <a:rPr lang="en-US" sz="2200" b="1" dirty="0"/>
              <a:t> </a:t>
            </a:r>
          </a:p>
        </p:txBody>
      </p:sp>
    </p:spTree>
    <p:extLst>
      <p:ext uri="{BB962C8B-B14F-4D97-AF65-F5344CB8AC3E}">
        <p14:creationId xmlns:p14="http://schemas.microsoft.com/office/powerpoint/2010/main" val="40411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304800"/>
            <a:ext cx="7772400" cy="914400"/>
          </a:xfrm>
        </p:spPr>
        <p:txBody>
          <a:bodyPr/>
          <a:lstStyle/>
          <a:p>
            <a:r>
              <a:rPr lang="zh-CN" altLang="en-US" sz="3600" dirty="0">
                <a:solidFill>
                  <a:srgbClr val="0000CC"/>
                </a:solidFill>
              </a:rPr>
              <a:t>图的遍历</a:t>
            </a:r>
            <a:endParaRPr lang="en-US" sz="3600" dirty="0">
              <a:solidFill>
                <a:srgbClr val="0000CC"/>
              </a:solidFill>
            </a:endParaRPr>
          </a:p>
        </p:txBody>
      </p:sp>
      <p:sp>
        <p:nvSpPr>
          <p:cNvPr id="31747" name="Rectangle 3"/>
          <p:cNvSpPr>
            <a:spLocks noGrp="1" noChangeArrowheads="1"/>
          </p:cNvSpPr>
          <p:nvPr>
            <p:ph type="body" idx="1"/>
          </p:nvPr>
        </p:nvSpPr>
        <p:spPr>
          <a:xfrm>
            <a:off x="685800" y="1676400"/>
            <a:ext cx="7772400" cy="4419600"/>
          </a:xfrm>
        </p:spPr>
        <p:txBody>
          <a:bodyPr/>
          <a:lstStyle/>
          <a:p>
            <a:pPr marL="0" indent="0">
              <a:buNone/>
            </a:pPr>
            <a:r>
              <a:rPr lang="zh-CN" altLang="en-US" sz="2600" b="1" dirty="0"/>
              <a:t>图的一些算法问题</a:t>
            </a:r>
            <a:r>
              <a:rPr lang="en-US" sz="2600" b="1" dirty="0"/>
              <a:t>:</a:t>
            </a:r>
          </a:p>
          <a:p>
            <a:r>
              <a:rPr lang="en-US" sz="2400" b="1" i="1" dirty="0"/>
              <a:t>G</a:t>
            </a:r>
            <a:r>
              <a:rPr lang="zh-CN" altLang="en-US" sz="2400" b="1" dirty="0"/>
              <a:t>是否连通</a:t>
            </a:r>
            <a:r>
              <a:rPr lang="en-US" sz="2400" b="1" dirty="0"/>
              <a:t>?</a:t>
            </a:r>
          </a:p>
          <a:p>
            <a:r>
              <a:rPr lang="en-US" sz="2400" b="1" i="1" dirty="0"/>
              <a:t>G</a:t>
            </a:r>
            <a:r>
              <a:rPr lang="zh-CN" altLang="en-US" sz="2400" b="1" dirty="0"/>
              <a:t>是否包含一个环</a:t>
            </a:r>
            <a:r>
              <a:rPr lang="en-US" sz="2400" b="1" dirty="0"/>
              <a:t>?</a:t>
            </a:r>
          </a:p>
          <a:p>
            <a:r>
              <a:rPr lang="en-US" sz="2400" b="1" i="1" dirty="0"/>
              <a:t>G</a:t>
            </a:r>
            <a:r>
              <a:rPr lang="zh-CN" altLang="en-US" sz="2400" b="1" dirty="0"/>
              <a:t>是否为一颗树</a:t>
            </a:r>
            <a:r>
              <a:rPr lang="en-US" sz="2400" b="1" dirty="0"/>
              <a:t>?</a:t>
            </a:r>
          </a:p>
          <a:p>
            <a:r>
              <a:rPr lang="zh-CN" altLang="en-US" sz="2400" b="1" dirty="0"/>
              <a:t>寻找图的连通分支</a:t>
            </a:r>
            <a:endParaRPr lang="en-US" sz="2400" b="1" dirty="0"/>
          </a:p>
          <a:p>
            <a:r>
              <a:rPr lang="zh-CN" altLang="en-US" sz="2400" b="1" dirty="0"/>
              <a:t>拓扑排序</a:t>
            </a:r>
            <a:endParaRPr lang="en-US" altLang="zh-CN" sz="2400" b="1" dirty="0"/>
          </a:p>
          <a:p>
            <a:r>
              <a:rPr lang="zh-CN" altLang="en-US" sz="2400" b="1" dirty="0"/>
              <a:t>有向图</a:t>
            </a:r>
            <a:r>
              <a:rPr lang="en-US" sz="2400" b="1" i="1" dirty="0"/>
              <a:t>G</a:t>
            </a:r>
            <a:r>
              <a:rPr lang="en-US" sz="2400" b="1" dirty="0"/>
              <a:t> </a:t>
            </a:r>
            <a:r>
              <a:rPr lang="zh-CN" altLang="en-US" sz="2400" b="1" dirty="0"/>
              <a:t>是否强连通</a:t>
            </a:r>
            <a:r>
              <a:rPr lang="en-US" sz="2400" b="1" dirty="0"/>
              <a:t>?</a:t>
            </a:r>
          </a:p>
        </p:txBody>
      </p:sp>
    </p:spTree>
    <p:extLst>
      <p:ext uri="{BB962C8B-B14F-4D97-AF65-F5344CB8AC3E}">
        <p14:creationId xmlns:p14="http://schemas.microsoft.com/office/powerpoint/2010/main" val="133350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304800"/>
            <a:ext cx="7848600" cy="914400"/>
          </a:xfrm>
          <a:noFill/>
        </p:spPr>
        <p:txBody>
          <a:bodyPr lIns="92075" tIns="46038" rIns="92075" bIns="46038"/>
          <a:lstStyle/>
          <a:p>
            <a:r>
              <a:rPr lang="zh-CN" altLang="en-US" sz="3600" b="1" dirty="0">
                <a:solidFill>
                  <a:srgbClr val="0000CC"/>
                </a:solidFill>
              </a:rPr>
              <a:t>广度优先搜索（</a:t>
            </a:r>
            <a:r>
              <a:rPr lang="en-US" altLang="zh-CN" sz="3600" b="1" dirty="0">
                <a:solidFill>
                  <a:srgbClr val="0000CC"/>
                </a:solidFill>
              </a:rPr>
              <a:t>BFS</a:t>
            </a:r>
            <a:r>
              <a:rPr lang="zh-CN" altLang="en-US" sz="3600" b="1" dirty="0">
                <a:solidFill>
                  <a:srgbClr val="0000CC"/>
                </a:solidFill>
              </a:rPr>
              <a:t>）</a:t>
            </a:r>
            <a:endParaRPr lang="en-US" sz="3600" b="1" dirty="0">
              <a:solidFill>
                <a:srgbClr val="0000CC"/>
              </a:solidFill>
            </a:endParaRPr>
          </a:p>
        </p:txBody>
      </p:sp>
      <p:sp>
        <p:nvSpPr>
          <p:cNvPr id="32771" name="Rectangle 3"/>
          <p:cNvSpPr>
            <a:spLocks noGrp="1" noChangeArrowheads="1"/>
          </p:cNvSpPr>
          <p:nvPr>
            <p:ph type="body" idx="1"/>
          </p:nvPr>
        </p:nvSpPr>
        <p:spPr>
          <a:xfrm>
            <a:off x="685800" y="1524000"/>
            <a:ext cx="7848600" cy="4572000"/>
          </a:xfrm>
          <a:noFill/>
        </p:spPr>
        <p:txBody>
          <a:bodyPr lIns="92075" tIns="46038" rIns="92075" bIns="46038"/>
          <a:lstStyle/>
          <a:p>
            <a:r>
              <a:rPr lang="zh-CN" altLang="en-US" sz="2400" b="1" dirty="0"/>
              <a:t>给定一个</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和一个源节点</a:t>
            </a:r>
            <a:r>
              <a:rPr lang="en-US" sz="2400" b="1" dirty="0"/>
              <a:t> </a:t>
            </a:r>
            <a:r>
              <a:rPr lang="en-US" sz="2400" b="1" i="1" dirty="0">
                <a:solidFill>
                  <a:srgbClr val="FF0000"/>
                </a:solidFill>
              </a:rPr>
              <a:t>s</a:t>
            </a:r>
            <a:r>
              <a:rPr lang="zh-CN" altLang="en-US" sz="2400" b="1" dirty="0"/>
              <a:t>，</a:t>
            </a:r>
            <a:r>
              <a:rPr lang="en-US" sz="2400" b="1" dirty="0"/>
              <a:t>BFS</a:t>
            </a:r>
            <a:r>
              <a:rPr lang="zh-CN" altLang="en-US" sz="2400" b="1" dirty="0"/>
              <a:t>遍历图</a:t>
            </a:r>
            <a:r>
              <a:rPr lang="en-US" sz="2400" b="1" i="1" dirty="0"/>
              <a:t>G</a:t>
            </a:r>
            <a:r>
              <a:rPr lang="en-US" sz="2400" b="1" dirty="0"/>
              <a:t> </a:t>
            </a:r>
            <a:r>
              <a:rPr lang="zh-CN" altLang="en-US" sz="2400" b="1" dirty="0"/>
              <a:t>中所有可以从</a:t>
            </a:r>
            <a:r>
              <a:rPr lang="en-US" altLang="zh-CN" sz="2400" b="1" i="1" dirty="0"/>
              <a:t>s</a:t>
            </a:r>
            <a:r>
              <a:rPr lang="zh-CN" altLang="en-US" sz="2400" b="1" dirty="0"/>
              <a:t>可达的节点</a:t>
            </a:r>
            <a:endParaRPr lang="en-US" altLang="zh-CN" sz="2400" b="1" dirty="0"/>
          </a:p>
          <a:p>
            <a:endParaRPr lang="en-US" sz="2400" b="1" dirty="0"/>
          </a:p>
        </p:txBody>
      </p:sp>
      <p:sp>
        <p:nvSpPr>
          <p:cNvPr id="4" name="Rectangle 3"/>
          <p:cNvSpPr txBox="1">
            <a:spLocks noChangeArrowheads="1"/>
          </p:cNvSpPr>
          <p:nvPr/>
        </p:nvSpPr>
        <p:spPr bwMode="auto">
          <a:xfrm>
            <a:off x="762000" y="2590800"/>
            <a:ext cx="7924800" cy="3886200"/>
          </a:xfrm>
          <a:prstGeom prst="rect">
            <a:avLst/>
          </a:prstGeom>
          <a:solidFill>
            <a:schemeClr val="accent2">
              <a:lumMod val="40000"/>
              <a:lumOff val="60000"/>
            </a:schemeClr>
          </a:solidFill>
          <a:ln>
            <a:noFill/>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kern="0" dirty="0"/>
              <a:t>使用三种颜色</a:t>
            </a:r>
            <a:r>
              <a:rPr lang="en-US" sz="2400" b="1" kern="0" dirty="0"/>
              <a:t> (</a:t>
            </a:r>
            <a:r>
              <a:rPr lang="en-US" sz="2400" b="1" i="1" kern="0" dirty="0"/>
              <a:t>white</a:t>
            </a:r>
            <a:r>
              <a:rPr lang="zh-CN" altLang="en-US" sz="2400" b="1" kern="0" dirty="0"/>
              <a:t>，</a:t>
            </a:r>
            <a:r>
              <a:rPr lang="en-US" sz="2400" b="1" i="1" kern="0" dirty="0"/>
              <a:t>gray</a:t>
            </a:r>
            <a:r>
              <a:rPr lang="en-US" sz="2400" b="1" kern="0" dirty="0"/>
              <a:t> </a:t>
            </a:r>
            <a:r>
              <a:rPr lang="zh-CN" altLang="en-US" sz="2400" b="1" kern="0" dirty="0"/>
              <a:t>，</a:t>
            </a:r>
            <a:r>
              <a:rPr lang="en-US" sz="2400" b="1" i="1" kern="0" dirty="0"/>
              <a:t>black) </a:t>
            </a:r>
            <a:r>
              <a:rPr lang="zh-CN" altLang="en-US" sz="2400" b="1" i="1" kern="0" dirty="0"/>
              <a:t>来描述节点的状态</a:t>
            </a:r>
            <a:endParaRPr lang="en-US" sz="2400" b="1" kern="0" dirty="0"/>
          </a:p>
          <a:p>
            <a:r>
              <a:rPr lang="zh-CN" altLang="en-US" sz="2400" b="1" kern="0" dirty="0"/>
              <a:t>节点为白色</a:t>
            </a:r>
            <a:r>
              <a:rPr lang="en-US" altLang="zh-CN" sz="2400" b="1" i="1" kern="0" dirty="0"/>
              <a:t>(</a:t>
            </a:r>
            <a:r>
              <a:rPr lang="en-US" sz="2400" b="1" i="1" kern="0" dirty="0"/>
              <a:t>white)</a:t>
            </a:r>
            <a:r>
              <a:rPr lang="zh-CN" altLang="en-US" sz="2400" b="1" kern="0" dirty="0"/>
              <a:t>，表示该节点还未被访问</a:t>
            </a:r>
            <a:endParaRPr lang="en-US" sz="2400" b="1" kern="0" dirty="0"/>
          </a:p>
          <a:p>
            <a:r>
              <a:rPr lang="zh-CN" altLang="en-US" sz="2400" b="1" kern="0" dirty="0"/>
              <a:t>被访问过的节点为灰色</a:t>
            </a:r>
            <a:r>
              <a:rPr lang="en-US" altLang="zh-CN" sz="2400" b="1" i="1" kern="0" dirty="0"/>
              <a:t>(gray)</a:t>
            </a:r>
            <a:r>
              <a:rPr lang="zh-CN" altLang="en-US" sz="2400" b="1" kern="0" dirty="0"/>
              <a:t>和黑色</a:t>
            </a:r>
            <a:r>
              <a:rPr lang="en-US" altLang="zh-CN" sz="2400" b="1" i="1" kern="0" dirty="0"/>
              <a:t>(black)</a:t>
            </a:r>
          </a:p>
          <a:p>
            <a:pPr lvl="1"/>
            <a:r>
              <a:rPr lang="zh-CN" altLang="en-US" sz="2200" b="1" i="1" kern="0" dirty="0">
                <a:solidFill>
                  <a:srgbClr val="FF0000"/>
                </a:solidFill>
              </a:rPr>
              <a:t>灰色节点</a:t>
            </a:r>
            <a:r>
              <a:rPr lang="zh-CN" altLang="en-US" sz="2200" b="1" kern="0" dirty="0"/>
              <a:t>表示它被访问过，但是还没有对它的所有邻居进行访问</a:t>
            </a:r>
            <a:endParaRPr lang="en-US" sz="2200" b="1" kern="0" dirty="0"/>
          </a:p>
          <a:p>
            <a:pPr lvl="1"/>
            <a:r>
              <a:rPr lang="zh-CN" altLang="en-US" sz="2200" b="1" i="1" kern="0" dirty="0">
                <a:solidFill>
                  <a:srgbClr val="FF0000"/>
                </a:solidFill>
              </a:rPr>
              <a:t>黑色节点</a:t>
            </a:r>
            <a:r>
              <a:rPr lang="zh-CN" altLang="en-US" sz="2200" b="1" kern="0" dirty="0"/>
              <a:t>表示它被访问过，而且已经访问了它的所有邻居</a:t>
            </a:r>
            <a:endParaRPr lang="en-US" sz="2200" b="1" kern="0" dirty="0"/>
          </a:p>
          <a:p>
            <a:r>
              <a:rPr lang="zh-CN" altLang="en-US" sz="2400" b="1" kern="0" dirty="0"/>
              <a:t>所有节点的颜色变化顺序为</a:t>
            </a:r>
            <a:r>
              <a:rPr lang="en-US" sz="2400" b="1" kern="0" dirty="0"/>
              <a:t>: </a:t>
            </a:r>
            <a:r>
              <a:rPr lang="en-US" sz="2400" b="1" kern="0" dirty="0">
                <a:solidFill>
                  <a:srgbClr val="3333FF"/>
                </a:solidFill>
              </a:rPr>
              <a:t>white </a:t>
            </a:r>
            <a:r>
              <a:rPr lang="en-US" sz="2400" b="1" kern="0" dirty="0">
                <a:solidFill>
                  <a:srgbClr val="3333FF"/>
                </a:solidFill>
                <a:sym typeface="Wingdings" pitchFamily="2" charset="2"/>
              </a:rPr>
              <a:t> gray  black</a:t>
            </a:r>
          </a:p>
        </p:txBody>
      </p:sp>
    </p:spTree>
    <p:extLst>
      <p:ext uri="{BB962C8B-B14F-4D97-AF65-F5344CB8AC3E}">
        <p14:creationId xmlns:p14="http://schemas.microsoft.com/office/powerpoint/2010/main" val="398805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算法描述</a:t>
            </a:r>
            <a:endParaRPr lang="en-US" sz="3600" b="1" dirty="0">
              <a:solidFill>
                <a:srgbClr val="0000CC"/>
              </a:solidFill>
            </a:endParaRPr>
          </a:p>
        </p:txBody>
      </p:sp>
      <p:sp>
        <p:nvSpPr>
          <p:cNvPr id="35843" name="Rectangle 3"/>
          <p:cNvSpPr>
            <a:spLocks noGrp="1" noChangeArrowheads="1"/>
          </p:cNvSpPr>
          <p:nvPr>
            <p:ph type="body" idx="1"/>
          </p:nvPr>
        </p:nvSpPr>
        <p:spPr>
          <a:xfrm>
            <a:off x="609600" y="1524000"/>
            <a:ext cx="8153400" cy="4572000"/>
          </a:xfrm>
          <a:noFill/>
        </p:spPr>
        <p:txBody>
          <a:bodyPr lIns="92075" tIns="46038" rIns="92075" bIns="46038"/>
          <a:lstStyle/>
          <a:p>
            <a:pPr>
              <a:buFont typeface="Monotype Sorts" pitchFamily="2" charset="2"/>
              <a:buNone/>
            </a:pPr>
            <a:r>
              <a:rPr lang="en-US" sz="2400" b="1" i="1" dirty="0"/>
              <a:t>BFS</a:t>
            </a:r>
            <a:r>
              <a:rPr lang="en-US" sz="2400" b="1" dirty="0"/>
              <a:t>(</a:t>
            </a:r>
            <a:r>
              <a:rPr lang="en-US" sz="2400" b="1" i="1" dirty="0"/>
              <a:t>G</a:t>
            </a:r>
            <a:r>
              <a:rPr lang="en-US" sz="2400" b="1" dirty="0"/>
              <a:t>, </a:t>
            </a:r>
            <a:r>
              <a:rPr lang="en-US" sz="2400" b="1" i="1" dirty="0"/>
              <a:t>s</a:t>
            </a:r>
            <a:r>
              <a:rPr lang="en-US" sz="2400" b="1" dirty="0"/>
              <a:t>)   </a:t>
            </a:r>
            <a:endParaRPr lang="en-US" sz="2400" b="1" i="1" dirty="0"/>
          </a:p>
          <a:p>
            <a:pPr>
              <a:buFont typeface="Monotype Sorts" pitchFamily="2" charset="2"/>
              <a:buNone/>
            </a:pPr>
            <a:r>
              <a:rPr lang="en-US" sz="2400" b="1" dirty="0"/>
              <a:t>   for </a:t>
            </a:r>
            <a:r>
              <a:rPr lang="en-US" altLang="zh-CN" sz="2400" b="1" dirty="0"/>
              <a:t>each </a:t>
            </a:r>
            <a:r>
              <a:rPr lang="en-US" sz="2400" b="1" i="1" dirty="0"/>
              <a:t>u</a:t>
            </a:r>
            <a:r>
              <a:rPr lang="en-US" sz="2400" b="1" dirty="0"/>
              <a:t> </a:t>
            </a:r>
            <a:r>
              <a:rPr lang="en-US" sz="2400" b="1" dirty="0">
                <a:sym typeface="Symbol"/>
              </a:rPr>
              <a:t> </a:t>
            </a:r>
            <a:r>
              <a:rPr lang="en-US" sz="2400" b="1" i="1" dirty="0">
                <a:sym typeface="Symbol"/>
              </a:rPr>
              <a:t>G</a:t>
            </a:r>
            <a:r>
              <a:rPr lang="en-US" sz="2400" b="1" dirty="0">
                <a:sym typeface="Symbol"/>
              </a:rPr>
              <a:t>.</a:t>
            </a:r>
            <a:r>
              <a:rPr lang="en-US" sz="2400" b="1" i="1" dirty="0">
                <a:sym typeface="Symbol"/>
              </a:rPr>
              <a:t>V</a:t>
            </a:r>
            <a:r>
              <a:rPr lang="en-US" sz="2400" b="1" dirty="0">
                <a:sym typeface="Symbol"/>
              </a:rPr>
              <a:t> – {</a:t>
            </a:r>
            <a:r>
              <a:rPr lang="en-US" sz="2400" b="1" i="1" dirty="0">
                <a:sym typeface="Symbol"/>
              </a:rPr>
              <a:t>s</a:t>
            </a:r>
            <a:r>
              <a:rPr lang="en-US" sz="2400" b="1" dirty="0">
                <a:sym typeface="Symbol"/>
              </a:rPr>
              <a:t>}</a:t>
            </a:r>
            <a:endParaRPr lang="en-US" sz="2400" b="1" dirty="0"/>
          </a:p>
          <a:p>
            <a:pPr>
              <a:buFont typeface="Monotype Sorts" pitchFamily="2" charset="2"/>
              <a:buNone/>
            </a:pPr>
            <a:r>
              <a:rPr lang="en-US" sz="2400" b="1" dirty="0"/>
              <a:t>      </a:t>
            </a:r>
            <a:r>
              <a:rPr lang="en-US" sz="2400" b="1" i="1" dirty="0" err="1"/>
              <a:t>u</a:t>
            </a:r>
            <a:r>
              <a:rPr lang="en-US" sz="2400" b="1" dirty="0" err="1"/>
              <a:t>.</a:t>
            </a:r>
            <a:r>
              <a:rPr lang="en-US" sz="2400" b="1" i="1" dirty="0" err="1"/>
              <a:t>color</a:t>
            </a:r>
            <a:r>
              <a:rPr lang="en-US" sz="2400" b="1" dirty="0"/>
              <a:t> = white</a:t>
            </a:r>
          </a:p>
          <a:p>
            <a:pPr>
              <a:buFont typeface="Monotype Sorts" pitchFamily="2" charset="2"/>
              <a:buNone/>
            </a:pPr>
            <a:r>
              <a:rPr lang="en-US" sz="2400" b="1" dirty="0"/>
              <a:t>      </a:t>
            </a:r>
            <a:r>
              <a:rPr lang="en-US" sz="2400" b="1" i="1" dirty="0" err="1"/>
              <a:t>u</a:t>
            </a:r>
            <a:r>
              <a:rPr lang="en-US" sz="2400" b="1" dirty="0" err="1"/>
              <a:t>.</a:t>
            </a:r>
            <a:r>
              <a:rPr lang="en-US" sz="2400" b="1" i="1" dirty="0" err="1"/>
              <a:t>d</a:t>
            </a:r>
            <a:r>
              <a:rPr lang="en-US" sz="2400" b="1" dirty="0"/>
              <a:t> = </a:t>
            </a:r>
            <a:r>
              <a:rPr lang="en-US" sz="2400" b="1" dirty="0">
                <a:latin typeface="Symbol" pitchFamily="18" charset="2"/>
              </a:rPr>
              <a:t>¥      // </a:t>
            </a:r>
            <a:r>
              <a:rPr lang="en-US" sz="2200" b="1" i="1" dirty="0" err="1"/>
              <a:t>u</a:t>
            </a:r>
            <a:r>
              <a:rPr lang="en-US" sz="2200" b="1" dirty="0" err="1"/>
              <a:t>.</a:t>
            </a:r>
            <a:r>
              <a:rPr lang="en-US" sz="2200" b="1" i="1" dirty="0" err="1"/>
              <a:t>d</a:t>
            </a:r>
            <a:r>
              <a:rPr lang="en-US" sz="2200" b="1" dirty="0"/>
              <a:t> </a:t>
            </a:r>
            <a:r>
              <a:rPr lang="zh-CN" altLang="en-US" sz="2200" b="1" dirty="0"/>
              <a:t>记录从</a:t>
            </a:r>
            <a:r>
              <a:rPr lang="en-US" sz="2200" b="1" i="1" dirty="0"/>
              <a:t>s</a:t>
            </a:r>
            <a:r>
              <a:rPr lang="zh-CN" altLang="en-US" sz="2200" b="1" dirty="0"/>
              <a:t>到</a:t>
            </a:r>
            <a:r>
              <a:rPr lang="en-US" sz="2200" b="1" i="1" dirty="0"/>
              <a:t>u</a:t>
            </a:r>
            <a:r>
              <a:rPr lang="zh-CN" altLang="en-US" sz="2200" b="1" dirty="0"/>
              <a:t>的距离</a:t>
            </a:r>
            <a:endParaRPr lang="en-US" sz="2200" b="1" dirty="0">
              <a:latin typeface="Symbol" pitchFamily="18" charset="2"/>
            </a:endParaRPr>
          </a:p>
          <a:p>
            <a:pPr>
              <a:buFont typeface="Monotype Sorts" pitchFamily="2" charset="2"/>
              <a:buNone/>
            </a:pPr>
            <a:r>
              <a:rPr lang="en-US" sz="2400" b="1" dirty="0">
                <a:latin typeface="Symbol" pitchFamily="18" charset="2"/>
              </a:rPr>
              <a:t>	  </a:t>
            </a:r>
            <a:r>
              <a:rPr lang="en-US" sz="2400" b="1" i="1" dirty="0"/>
              <a:t>u.</a:t>
            </a:r>
            <a:r>
              <a:rPr lang="en-US" sz="2400" b="1" i="1" dirty="0">
                <a:sym typeface="Symbol"/>
              </a:rPr>
              <a:t></a:t>
            </a:r>
            <a:r>
              <a:rPr lang="en-US" sz="2400" b="1" dirty="0"/>
              <a:t> = NIL // </a:t>
            </a:r>
            <a:r>
              <a:rPr lang="en-US" sz="2400" b="1" i="1" dirty="0"/>
              <a:t>u.</a:t>
            </a:r>
            <a:r>
              <a:rPr lang="en-US" sz="2400" b="1" i="1" dirty="0">
                <a:sym typeface="Symbol"/>
              </a:rPr>
              <a:t></a:t>
            </a:r>
            <a:r>
              <a:rPr lang="en-US" sz="2400" b="1" dirty="0"/>
              <a:t>  </a:t>
            </a:r>
            <a:r>
              <a:rPr lang="zh-CN" altLang="en-US" sz="2400" b="1" dirty="0"/>
              <a:t>记录</a:t>
            </a:r>
            <a:r>
              <a:rPr lang="en-US" sz="2400" b="1" i="1" dirty="0"/>
              <a:t>u</a:t>
            </a:r>
            <a:r>
              <a:rPr lang="en-US" sz="2400" b="1" dirty="0"/>
              <a:t> </a:t>
            </a:r>
            <a:r>
              <a:rPr lang="zh-CN" altLang="en-US" sz="2400" b="1" dirty="0"/>
              <a:t>在</a:t>
            </a:r>
            <a:r>
              <a:rPr lang="en-US" sz="2400" b="1" dirty="0"/>
              <a:t>BFS-</a:t>
            </a:r>
            <a:r>
              <a:rPr lang="zh-CN" altLang="en-US" sz="2400" b="1" dirty="0"/>
              <a:t>树中的前驱节点</a:t>
            </a:r>
            <a:endParaRPr lang="en-US" sz="2400" b="1" dirty="0"/>
          </a:p>
          <a:p>
            <a:pPr>
              <a:buFont typeface="Monotype Sorts" pitchFamily="2" charset="2"/>
              <a:buNone/>
            </a:pPr>
            <a:r>
              <a:rPr lang="en-US" sz="2400" b="1" dirty="0"/>
              <a:t>   </a:t>
            </a:r>
            <a:r>
              <a:rPr lang="en-US" sz="2400" b="1" i="1" dirty="0" err="1"/>
              <a:t>s</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s</a:t>
            </a:r>
            <a:r>
              <a:rPr lang="en-US" sz="2400" b="1" dirty="0" err="1"/>
              <a:t>.</a:t>
            </a:r>
            <a:r>
              <a:rPr lang="en-US" sz="2400" b="1" i="1" dirty="0" err="1"/>
              <a:t>d</a:t>
            </a:r>
            <a:r>
              <a:rPr lang="en-US" sz="2400" b="1" dirty="0"/>
              <a:t> = 0 </a:t>
            </a:r>
          </a:p>
          <a:p>
            <a:pPr>
              <a:buFont typeface="Monotype Sorts" pitchFamily="2" charset="2"/>
              <a:buNone/>
            </a:pPr>
            <a:r>
              <a:rPr lang="en-US" sz="2400" b="1" i="1" dirty="0"/>
              <a:t>   s.</a:t>
            </a:r>
            <a:r>
              <a:rPr lang="en-US" sz="2400" b="1" i="1" dirty="0">
                <a:sym typeface="Symbol"/>
              </a:rPr>
              <a:t></a:t>
            </a:r>
            <a:r>
              <a:rPr lang="en-US" sz="2400" b="1" dirty="0"/>
              <a:t> = NIL </a:t>
            </a:r>
          </a:p>
          <a:p>
            <a:pPr>
              <a:buFont typeface="Monotype Sorts" pitchFamily="2" charset="2"/>
              <a:buNone/>
            </a:pPr>
            <a:r>
              <a:rPr lang="en-US" sz="2400" b="1" dirty="0"/>
              <a:t>   </a:t>
            </a:r>
            <a:r>
              <a:rPr lang="en-US" sz="2400" b="1" i="1" dirty="0"/>
              <a:t>Q = </a:t>
            </a:r>
            <a:r>
              <a:rPr lang="en-US" sz="2400" b="1" i="1" dirty="0">
                <a:sym typeface="Symbol"/>
              </a:rPr>
              <a:t> </a:t>
            </a:r>
            <a:r>
              <a:rPr lang="en-US" sz="2400" b="1" dirty="0"/>
              <a:t> // </a:t>
            </a:r>
            <a:r>
              <a:rPr lang="en-US" sz="2400" b="1" i="1" dirty="0"/>
              <a:t>Q</a:t>
            </a:r>
            <a:r>
              <a:rPr lang="en-US" sz="2400" b="1" dirty="0"/>
              <a:t> </a:t>
            </a:r>
            <a:r>
              <a:rPr lang="zh-CN" altLang="en-US" sz="2400" b="1" dirty="0"/>
              <a:t>是一个先进先出的队列</a:t>
            </a:r>
            <a:r>
              <a:rPr lang="en-US" sz="2400" b="1" dirty="0"/>
              <a:t>   </a:t>
            </a:r>
          </a:p>
          <a:p>
            <a:pPr>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s</a:t>
            </a:r>
            <a:r>
              <a:rPr lang="en-US" sz="2400" b="1" dirty="0"/>
              <a:t>)</a:t>
            </a:r>
          </a:p>
        </p:txBody>
      </p:sp>
    </p:spTree>
    <p:extLst>
      <p:ext uri="{BB962C8B-B14F-4D97-AF65-F5344CB8AC3E}">
        <p14:creationId xmlns:p14="http://schemas.microsoft.com/office/powerpoint/2010/main" val="43886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 </a:t>
            </a:r>
            <a:r>
              <a:rPr lang="zh-CN" altLang="en-US" sz="3600" b="1" dirty="0">
                <a:solidFill>
                  <a:srgbClr val="0000CC"/>
                </a:solidFill>
              </a:rPr>
              <a:t>算法描述</a:t>
            </a:r>
            <a:endParaRPr lang="en-US" sz="3600" b="1" dirty="0">
              <a:solidFill>
                <a:srgbClr val="0000CC"/>
              </a:solidFill>
            </a:endParaRPr>
          </a:p>
        </p:txBody>
      </p:sp>
      <p:sp>
        <p:nvSpPr>
          <p:cNvPr id="1028" name="Rectangle 3"/>
          <p:cNvSpPr>
            <a:spLocks noGrp="1" noChangeArrowheads="1"/>
          </p:cNvSpPr>
          <p:nvPr>
            <p:ph type="body" idx="1"/>
          </p:nvPr>
        </p:nvSpPr>
        <p:spPr>
          <a:xfrm>
            <a:off x="457200" y="1447800"/>
            <a:ext cx="8305800" cy="4876800"/>
          </a:xfrm>
          <a:noFill/>
        </p:spPr>
        <p:txBody>
          <a:bodyPr lIns="92075" tIns="46038" rIns="92075" bIns="46038"/>
          <a:lstStyle/>
          <a:p>
            <a:pPr>
              <a:buFont typeface="Monotype Sorts" pitchFamily="2" charset="2"/>
              <a:buNone/>
            </a:pPr>
            <a:r>
              <a:rPr lang="en-US" sz="2400" b="1" dirty="0"/>
              <a:t>while ( </a:t>
            </a:r>
            <a:r>
              <a:rPr lang="en-US" sz="2400" b="1" i="1" dirty="0"/>
              <a:t>Q ≠ </a:t>
            </a:r>
            <a:r>
              <a:rPr lang="en-US" sz="2400" b="1" i="1" dirty="0">
                <a:sym typeface="Symbol"/>
              </a:rPr>
              <a:t></a:t>
            </a:r>
            <a:r>
              <a:rPr lang="en-US" sz="2400" b="1" dirty="0">
                <a:sym typeface="Symbol"/>
              </a:rPr>
              <a:t> </a:t>
            </a:r>
            <a:r>
              <a:rPr lang="en-US" sz="2400" b="1" dirty="0"/>
              <a:t>)</a:t>
            </a:r>
          </a:p>
          <a:p>
            <a:pPr>
              <a:buFont typeface="Monotype Sorts" pitchFamily="2" charset="2"/>
              <a:buNone/>
            </a:pPr>
            <a:r>
              <a:rPr lang="en-US" sz="2400" b="1" dirty="0"/>
              <a:t>     </a:t>
            </a:r>
            <a:r>
              <a:rPr lang="en-US" sz="2400" b="1" i="1" dirty="0"/>
              <a:t>u</a:t>
            </a:r>
            <a:r>
              <a:rPr lang="en-US" sz="2400" b="1" dirty="0"/>
              <a:t> = </a:t>
            </a:r>
            <a:r>
              <a:rPr lang="en-US" sz="2400" b="1" i="1" dirty="0" err="1"/>
              <a:t>Dequeue</a:t>
            </a:r>
            <a:r>
              <a:rPr lang="en-US" sz="2400" b="1" dirty="0"/>
              <a:t>(</a:t>
            </a:r>
            <a:r>
              <a:rPr lang="en-US" sz="2400" b="1" i="1" dirty="0"/>
              <a:t>Q</a:t>
            </a:r>
            <a:r>
              <a:rPr lang="en-US" sz="2400" b="1" dirty="0"/>
              <a:t>)</a:t>
            </a:r>
          </a:p>
          <a:p>
            <a:pPr>
              <a:buFont typeface="Monotype Sorts" pitchFamily="2" charset="2"/>
              <a:buNone/>
            </a:pPr>
            <a:r>
              <a:rPr lang="en-US" sz="2400" b="1" dirty="0"/>
              <a:t>     for each </a:t>
            </a:r>
            <a:r>
              <a:rPr lang="en-US" sz="2400" b="1" i="1" dirty="0"/>
              <a:t>v</a:t>
            </a:r>
            <a:r>
              <a:rPr lang="en-US" sz="2400" b="1" dirty="0"/>
              <a:t> in </a:t>
            </a:r>
            <a:r>
              <a:rPr lang="en-US" sz="2400" b="1" i="1" dirty="0" err="1"/>
              <a:t>adj</a:t>
            </a:r>
            <a:r>
              <a:rPr lang="en-US" sz="2400" b="1" dirty="0"/>
              <a:t>[</a:t>
            </a:r>
            <a:r>
              <a:rPr lang="en-US" sz="2400" b="1" i="1" dirty="0"/>
              <a:t>u</a:t>
            </a:r>
            <a:r>
              <a:rPr lang="en-US" sz="2400" b="1" dirty="0"/>
              <a:t>]                        </a:t>
            </a:r>
          </a:p>
          <a:p>
            <a:pPr>
              <a:buFont typeface="Monotype Sorts" pitchFamily="2" charset="2"/>
              <a:buNone/>
            </a:pPr>
            <a:r>
              <a:rPr lang="en-US" sz="2400" b="1" dirty="0"/>
              <a:t>          if (</a:t>
            </a:r>
            <a:r>
              <a:rPr lang="en-US" sz="2400" b="1" i="1" dirty="0" err="1"/>
              <a:t>v</a:t>
            </a:r>
            <a:r>
              <a:rPr lang="en-US" sz="2400" b="1" dirty="0" err="1"/>
              <a:t>.</a:t>
            </a:r>
            <a:r>
              <a:rPr lang="en-US" sz="2400" b="1" i="1" dirty="0" err="1"/>
              <a:t>color</a:t>
            </a:r>
            <a:r>
              <a:rPr lang="en-US" sz="2400" b="1" dirty="0"/>
              <a:t> == white)   // </a:t>
            </a:r>
            <a:r>
              <a:rPr lang="en-US" sz="2400" b="1" i="1" dirty="0"/>
              <a:t>v</a:t>
            </a:r>
            <a:r>
              <a:rPr lang="en-US" sz="2400" b="1" dirty="0"/>
              <a:t> </a:t>
            </a:r>
            <a:r>
              <a:rPr lang="zh-CN" altLang="en-US" sz="2400" b="1" dirty="0"/>
              <a:t>还没被访问</a:t>
            </a:r>
            <a:endParaRPr lang="en-US" sz="2400" b="1" dirty="0"/>
          </a:p>
          <a:p>
            <a:pPr>
              <a:spcBef>
                <a:spcPts val="0"/>
              </a:spcBef>
              <a:buFont typeface="Monotype Sorts" pitchFamily="2" charset="2"/>
              <a:buNone/>
            </a:pPr>
            <a:r>
              <a:rPr lang="en-US" sz="2400" b="1" i="1" dirty="0"/>
              <a:t>               </a:t>
            </a:r>
            <a:r>
              <a:rPr lang="en-US" sz="2400" b="1" i="1" dirty="0" err="1"/>
              <a:t>v</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v</a:t>
            </a:r>
            <a:r>
              <a:rPr lang="en-US" sz="2400" b="1" dirty="0" err="1"/>
              <a:t>.</a:t>
            </a:r>
            <a:r>
              <a:rPr lang="en-US" sz="2400" b="1" i="1" dirty="0" err="1"/>
              <a:t>d</a:t>
            </a:r>
            <a:r>
              <a:rPr lang="en-US" sz="2400" b="1" dirty="0"/>
              <a:t> = </a:t>
            </a:r>
            <a:r>
              <a:rPr lang="en-US" sz="2400" b="1" i="1" dirty="0" err="1"/>
              <a:t>u</a:t>
            </a:r>
            <a:r>
              <a:rPr lang="en-US" sz="2400" b="1" dirty="0" err="1"/>
              <a:t>.</a:t>
            </a:r>
            <a:r>
              <a:rPr lang="en-US" sz="2400" b="1" i="1" dirty="0" err="1"/>
              <a:t>d</a:t>
            </a:r>
            <a:r>
              <a:rPr lang="en-US" sz="2400" b="1" dirty="0"/>
              <a:t> +1</a:t>
            </a:r>
          </a:p>
          <a:p>
            <a:pPr>
              <a:buFont typeface="Monotype Sorts" pitchFamily="2" charset="2"/>
              <a:buNone/>
            </a:pPr>
            <a:r>
              <a:rPr lang="en-US" sz="2400" b="1" dirty="0"/>
              <a:t>               </a:t>
            </a:r>
            <a:r>
              <a:rPr lang="en-US" sz="2400" b="1" i="1" dirty="0"/>
              <a:t>v</a:t>
            </a:r>
            <a:r>
              <a:rPr lang="en-US" sz="2400" b="1" dirty="0"/>
              <a:t>.</a:t>
            </a:r>
            <a:r>
              <a:rPr lang="en-US" sz="2400" b="1" i="1" dirty="0">
                <a:sym typeface="Symbol"/>
              </a:rPr>
              <a:t></a:t>
            </a:r>
            <a:r>
              <a:rPr lang="en-US" sz="2400" b="1" dirty="0"/>
              <a:t> = </a:t>
            </a:r>
            <a:r>
              <a:rPr lang="en-US" sz="2400" b="1" i="1" dirty="0"/>
              <a:t>u</a:t>
            </a:r>
            <a:r>
              <a:rPr lang="en-US" sz="2400" b="1" dirty="0"/>
              <a:t>              // </a:t>
            </a:r>
            <a:r>
              <a:rPr lang="en-US" sz="2400" b="1" i="1" dirty="0"/>
              <a:t>u</a:t>
            </a:r>
            <a:r>
              <a:rPr lang="en-US" sz="2400" b="1" dirty="0"/>
              <a:t> </a:t>
            </a:r>
            <a:r>
              <a:rPr lang="zh-CN" altLang="en-US" sz="2400" b="1" dirty="0"/>
              <a:t>为</a:t>
            </a:r>
            <a:r>
              <a:rPr lang="en-US" altLang="zh-CN" sz="2400" b="1" dirty="0"/>
              <a:t>v</a:t>
            </a:r>
            <a:r>
              <a:rPr lang="zh-CN" altLang="en-US" sz="2400" b="1" dirty="0"/>
              <a:t>的前驱（父亲节点）</a:t>
            </a:r>
            <a:endParaRPr lang="en-US" sz="2400" b="1" dirty="0"/>
          </a:p>
          <a:p>
            <a:pPr>
              <a:spcBef>
                <a:spcPts val="0"/>
              </a:spcBef>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v</a:t>
            </a:r>
            <a:r>
              <a:rPr lang="en-US" sz="2400" b="1" dirty="0"/>
              <a:t>) </a:t>
            </a:r>
          </a:p>
          <a:p>
            <a:pPr>
              <a:buFont typeface="Monotype Sorts" pitchFamily="2" charset="2"/>
              <a:buNone/>
            </a:pPr>
            <a:r>
              <a:rPr lang="en-US" sz="2400" b="1" i="1" dirty="0"/>
              <a:t>      </a:t>
            </a:r>
            <a:r>
              <a:rPr lang="en-US" sz="2400" b="1" i="1" dirty="0" err="1"/>
              <a:t>u.color</a:t>
            </a:r>
            <a:r>
              <a:rPr lang="en-US" sz="2400" b="1" dirty="0"/>
              <a:t> = black   // </a:t>
            </a:r>
            <a:r>
              <a:rPr lang="en-US" sz="2400" b="1" i="1" dirty="0"/>
              <a:t>u</a:t>
            </a:r>
            <a:r>
              <a:rPr lang="zh-CN" altLang="en-US" sz="2400" b="1" dirty="0"/>
              <a:t>已经遍历完成</a:t>
            </a:r>
            <a:endParaRPr lang="en-US" sz="2400" b="1" dirty="0"/>
          </a:p>
        </p:txBody>
      </p:sp>
      <p:sp>
        <p:nvSpPr>
          <p:cNvPr id="4" name="矩形 3"/>
          <p:cNvSpPr/>
          <p:nvPr/>
        </p:nvSpPr>
        <p:spPr bwMode="auto">
          <a:xfrm>
            <a:off x="685800" y="2286000"/>
            <a:ext cx="6858000" cy="2590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614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2140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921" b="61106"/>
          <a:stretch/>
        </p:blipFill>
        <p:spPr bwMode="auto">
          <a:xfrm>
            <a:off x="338667" y="1524000"/>
            <a:ext cx="415713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212" b="61106"/>
          <a:stretch/>
        </p:blipFill>
        <p:spPr bwMode="auto">
          <a:xfrm>
            <a:off x="4724400" y="1524000"/>
            <a:ext cx="4221076"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a:extLst>
              <a:ext uri="{FF2B5EF4-FFF2-40B4-BE49-F238E27FC236}">
                <a16:creationId xmlns:a16="http://schemas.microsoft.com/office/drawing/2014/main" id="{0B99EA09-CE37-4DE6-8357-764D13B94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442844"/>
            <a:ext cx="4648200" cy="2415156"/>
          </a:xfrm>
          <a:prstGeom prst="rect">
            <a:avLst/>
          </a:prstGeom>
        </p:spPr>
      </p:pic>
    </p:spTree>
    <p:extLst>
      <p:ext uri="{BB962C8B-B14F-4D97-AF65-F5344CB8AC3E}">
        <p14:creationId xmlns:p14="http://schemas.microsoft.com/office/powerpoint/2010/main" val="2623874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7772400" cy="914400"/>
          </a:xfrm>
          <a:noFill/>
        </p:spPr>
        <p:txBody>
          <a:bodyPr lIns="92075" tIns="46038" rIns="92075" bIns="46038"/>
          <a:lstStyle/>
          <a:p>
            <a:r>
              <a:rPr lang="en-US" altLang="zh-CN"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9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169" t="38651"/>
          <a:stretch/>
        </p:blipFill>
        <p:spPr bwMode="auto">
          <a:xfrm>
            <a:off x="4572000" y="1447800"/>
            <a:ext cx="4094161"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8651" r="52933"/>
          <a:stretch/>
        </p:blipFill>
        <p:spPr bwMode="auto">
          <a:xfrm>
            <a:off x="381000" y="1371600"/>
            <a:ext cx="4114800"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004" name="Rectangle 92"/>
          <p:cNvSpPr>
            <a:spLocks noChangeArrowheads="1"/>
          </p:cNvSpPr>
          <p:nvPr/>
        </p:nvSpPr>
        <p:spPr bwMode="auto">
          <a:xfrm>
            <a:off x="4191000" y="4876800"/>
            <a:ext cx="3886200" cy="4623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p>
            <a:r>
              <a:rPr lang="zh-CN" altLang="en-US" sz="2400" dirty="0"/>
              <a:t>图中加粗的边为</a:t>
            </a:r>
            <a:r>
              <a:rPr lang="en-US" altLang="zh-CN" sz="2400" dirty="0"/>
              <a:t>BFS</a:t>
            </a:r>
            <a:r>
              <a:rPr lang="zh-CN" altLang="en-US" sz="2400" dirty="0"/>
              <a:t>树的边</a:t>
            </a:r>
            <a:endParaRPr lang="en-US" sz="2400" dirty="0">
              <a:solidFill>
                <a:schemeClr val="tx1"/>
              </a:solidFill>
            </a:endParaRPr>
          </a:p>
        </p:txBody>
      </p:sp>
      <p:pic>
        <p:nvPicPr>
          <p:cNvPr id="6" name="图片 5">
            <a:extLst>
              <a:ext uri="{FF2B5EF4-FFF2-40B4-BE49-F238E27FC236}">
                <a16:creationId xmlns:a16="http://schemas.microsoft.com/office/drawing/2014/main" id="{F7451614-AF8D-4439-B8DC-B277225FC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7091" y="4463626"/>
            <a:ext cx="4648200" cy="2415156"/>
          </a:xfrm>
          <a:prstGeom prst="rect">
            <a:avLst/>
          </a:prstGeom>
        </p:spPr>
      </p:pic>
    </p:spTree>
    <p:extLst>
      <p:ext uri="{BB962C8B-B14F-4D97-AF65-F5344CB8AC3E}">
        <p14:creationId xmlns:p14="http://schemas.microsoft.com/office/powerpoint/2010/main" val="28242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的输出</a:t>
            </a:r>
            <a:endParaRPr lang="en-US" sz="3600" b="1" dirty="0">
              <a:solidFill>
                <a:srgbClr val="0000CC"/>
              </a:solidFill>
            </a:endParaRPr>
          </a:p>
        </p:txBody>
      </p:sp>
      <p:sp>
        <p:nvSpPr>
          <p:cNvPr id="33795" name="Rectangle 3"/>
          <p:cNvSpPr>
            <a:spLocks noGrp="1" noChangeArrowheads="1"/>
          </p:cNvSpPr>
          <p:nvPr>
            <p:ph type="body" idx="1"/>
          </p:nvPr>
        </p:nvSpPr>
        <p:spPr>
          <a:xfrm>
            <a:off x="609600" y="1447800"/>
            <a:ext cx="7924800" cy="4724400"/>
          </a:xfrm>
          <a:noFill/>
        </p:spPr>
        <p:txBody>
          <a:bodyPr lIns="92075" tIns="46038" rIns="92075" bIns="46038"/>
          <a:lstStyle/>
          <a:p>
            <a:r>
              <a:rPr lang="zh-CN" altLang="en-US" sz="2400" b="1" dirty="0">
                <a:latin typeface="+mj-lt"/>
              </a:rPr>
              <a:t>输出从</a:t>
            </a:r>
            <a:r>
              <a:rPr lang="en-US" altLang="zh-CN" sz="2400" b="1" i="1" dirty="0">
                <a:latin typeface="+mj-lt"/>
              </a:rPr>
              <a:t>s</a:t>
            </a:r>
            <a:r>
              <a:rPr lang="zh-CN" altLang="en-US" sz="2400" b="1" dirty="0">
                <a:latin typeface="+mj-lt"/>
              </a:rPr>
              <a:t>点出发到达所有其它节点的</a:t>
            </a:r>
            <a:r>
              <a:rPr lang="zh-CN" altLang="en-US" sz="2400" b="1" i="1" dirty="0">
                <a:solidFill>
                  <a:srgbClr val="FF0000"/>
                </a:solidFill>
                <a:latin typeface="+mj-lt"/>
              </a:rPr>
              <a:t>最短路径</a:t>
            </a:r>
            <a:endParaRPr lang="en-US" sz="2400" b="1" i="1" dirty="0">
              <a:solidFill>
                <a:srgbClr val="FF0000"/>
              </a:solidFill>
              <a:latin typeface="+mj-lt"/>
            </a:endParaRPr>
          </a:p>
          <a:p>
            <a:r>
              <a:rPr lang="zh-CN" altLang="en-US" sz="2400" b="1" dirty="0">
                <a:latin typeface="+mj-lt"/>
              </a:rPr>
              <a:t>同时，也可以得到一颗以</a:t>
            </a:r>
            <a:r>
              <a:rPr lang="en-US" altLang="zh-CN" sz="2400" b="1" i="1" dirty="0">
                <a:latin typeface="+mj-lt"/>
              </a:rPr>
              <a:t>s</a:t>
            </a:r>
            <a:r>
              <a:rPr lang="zh-CN" altLang="en-US" sz="2400" b="1" dirty="0">
                <a:latin typeface="+mj-lt"/>
              </a:rPr>
              <a:t>节点为根的</a:t>
            </a:r>
            <a:r>
              <a:rPr lang="en-US" altLang="zh-CN" sz="2400" b="1" i="1" dirty="0">
                <a:solidFill>
                  <a:srgbClr val="FF0000"/>
                </a:solidFill>
                <a:latin typeface="+mj-lt"/>
              </a:rPr>
              <a:t>BFS</a:t>
            </a:r>
            <a:r>
              <a:rPr lang="zh-CN" altLang="en-US" sz="2400" b="1" i="1" dirty="0">
                <a:solidFill>
                  <a:srgbClr val="FF0000"/>
                </a:solidFill>
                <a:latin typeface="+mj-lt"/>
              </a:rPr>
              <a:t>树</a:t>
            </a:r>
            <a:r>
              <a:rPr lang="zh-CN" altLang="en-US" sz="2400" b="1" dirty="0">
                <a:latin typeface="+mj-lt"/>
              </a:rPr>
              <a:t>，这颗树包括了所有从</a:t>
            </a:r>
            <a:r>
              <a:rPr lang="en-US" altLang="zh-CN" sz="2400" b="1" i="1" dirty="0">
                <a:latin typeface="+mj-lt"/>
              </a:rPr>
              <a:t>s</a:t>
            </a:r>
            <a:r>
              <a:rPr lang="zh-CN" altLang="en-US" sz="2400" b="1" dirty="0">
                <a:latin typeface="+mj-lt"/>
              </a:rPr>
              <a:t>可达的节点</a:t>
            </a:r>
            <a:endParaRPr lang="en-US" sz="2400" b="1" dirty="0">
              <a:latin typeface="+mj-lt"/>
            </a:endParaRPr>
          </a:p>
          <a:p>
            <a:r>
              <a:rPr lang="zh-CN" altLang="en-US" sz="2400" b="1" dirty="0">
                <a:latin typeface="+mj-lt"/>
              </a:rPr>
              <a:t>如果是邻接表存图，则</a:t>
            </a:r>
            <a:r>
              <a:rPr lang="en-US" altLang="zh-CN" sz="2400" b="1" dirty="0">
                <a:latin typeface="+mj-lt"/>
              </a:rPr>
              <a:t>BFS</a:t>
            </a:r>
            <a:r>
              <a:rPr lang="zh-CN" altLang="en-US" sz="2400" b="1" dirty="0">
                <a:latin typeface="+mj-lt"/>
              </a:rPr>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 + |</a:t>
            </a:r>
            <a:r>
              <a:rPr lang="en-US" sz="2400" b="1" i="1" dirty="0">
                <a:latin typeface="+mj-lt"/>
              </a:rPr>
              <a:t>E</a:t>
            </a:r>
            <a:r>
              <a:rPr lang="en-US" sz="2400" b="1" dirty="0">
                <a:latin typeface="+mj-lt"/>
              </a:rPr>
              <a:t>|) </a:t>
            </a:r>
          </a:p>
          <a:p>
            <a:r>
              <a:rPr lang="zh-CN" altLang="en-US" sz="2400" b="1" dirty="0">
                <a:latin typeface="+mj-lt"/>
              </a:rPr>
              <a:t>如果是邻接矩阵存图，</a:t>
            </a:r>
            <a:r>
              <a:rPr lang="zh-CN" altLang="en-US" sz="2400" b="1" dirty="0"/>
              <a:t>则</a:t>
            </a:r>
            <a:r>
              <a:rPr lang="en-US" altLang="zh-CN" sz="2400" b="1" dirty="0"/>
              <a:t>BFS</a:t>
            </a:r>
            <a:r>
              <a:rPr lang="zh-CN" altLang="en-US" sz="2400" b="1" dirty="0"/>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a:t>
            </a:r>
            <a:r>
              <a:rPr lang="en-US" sz="2400" b="1" baseline="30000" dirty="0">
                <a:latin typeface="+mj-lt"/>
              </a:rPr>
              <a:t>2</a:t>
            </a:r>
            <a:r>
              <a:rPr lang="en-US" sz="2400" b="1" dirty="0">
                <a:latin typeface="+mj-lt"/>
              </a:rPr>
              <a:t>)</a:t>
            </a:r>
          </a:p>
        </p:txBody>
      </p:sp>
    </p:spTree>
    <p:extLst>
      <p:ext uri="{BB962C8B-B14F-4D97-AF65-F5344CB8AC3E}">
        <p14:creationId xmlns:p14="http://schemas.microsoft.com/office/powerpoint/2010/main" val="149182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什么是图</a:t>
            </a:r>
            <a:r>
              <a:rPr lang="en-US" sz="3600" b="1" dirty="0">
                <a:solidFill>
                  <a:srgbClr val="0000CC"/>
                </a:solidFill>
              </a:rPr>
              <a:t>?</a:t>
            </a:r>
          </a:p>
        </p:txBody>
      </p:sp>
      <p:sp>
        <p:nvSpPr>
          <p:cNvPr id="6147" name="Rectangle 3"/>
          <p:cNvSpPr>
            <a:spLocks noGrp="1" noChangeArrowheads="1"/>
          </p:cNvSpPr>
          <p:nvPr>
            <p:ph type="body" idx="1"/>
          </p:nvPr>
        </p:nvSpPr>
        <p:spPr>
          <a:xfrm>
            <a:off x="533400" y="1600200"/>
            <a:ext cx="7924800" cy="4495800"/>
          </a:xfrm>
        </p:spPr>
        <p:txBody>
          <a:bodyPr/>
          <a:lstStyle/>
          <a:p>
            <a:r>
              <a:rPr lang="zh-CN" altLang="en-US" b="1" dirty="0"/>
              <a:t>一个</a:t>
            </a:r>
            <a:r>
              <a:rPr lang="zh-CN" altLang="en-US" b="1" i="1" dirty="0">
                <a:solidFill>
                  <a:srgbClr val="C00000"/>
                </a:solidFill>
              </a:rPr>
              <a:t>图</a:t>
            </a:r>
            <a:r>
              <a:rPr lang="zh-CN" altLang="en-US" b="1" dirty="0"/>
              <a:t>是由一系列的</a:t>
            </a:r>
            <a:r>
              <a:rPr lang="zh-CN" altLang="en-US" b="1" i="1" dirty="0">
                <a:solidFill>
                  <a:srgbClr val="C00000"/>
                </a:solidFill>
              </a:rPr>
              <a:t>节点</a:t>
            </a:r>
            <a:r>
              <a:rPr lang="zh-CN" altLang="en-US" b="1" dirty="0"/>
              <a:t>和</a:t>
            </a:r>
            <a:r>
              <a:rPr lang="zh-CN" altLang="en-US" b="1" i="1" dirty="0">
                <a:solidFill>
                  <a:srgbClr val="C00000"/>
                </a:solidFill>
              </a:rPr>
              <a:t>边</a:t>
            </a:r>
            <a:r>
              <a:rPr lang="zh-CN" altLang="en-US" b="1" dirty="0"/>
              <a:t>组成</a:t>
            </a:r>
            <a:r>
              <a:rPr lang="en-US" b="1" dirty="0"/>
              <a:t>.</a:t>
            </a:r>
          </a:p>
        </p:txBody>
      </p:sp>
      <p:sp>
        <p:nvSpPr>
          <p:cNvPr id="6148" name="Oval 4"/>
          <p:cNvSpPr>
            <a:spLocks noChangeArrowheads="1"/>
          </p:cNvSpPr>
          <p:nvPr/>
        </p:nvSpPr>
        <p:spPr bwMode="auto">
          <a:xfrm>
            <a:off x="990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9" name="Oval 5"/>
          <p:cNvSpPr>
            <a:spLocks noChangeArrowheads="1"/>
          </p:cNvSpPr>
          <p:nvPr/>
        </p:nvSpPr>
        <p:spPr bwMode="auto">
          <a:xfrm>
            <a:off x="990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0" name="Oval 6"/>
          <p:cNvSpPr>
            <a:spLocks noChangeArrowheads="1"/>
          </p:cNvSpPr>
          <p:nvPr/>
        </p:nvSpPr>
        <p:spPr bwMode="auto">
          <a:xfrm>
            <a:off x="22860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1" name="Oval 7"/>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2" name="Oval 8"/>
          <p:cNvSpPr>
            <a:spLocks noChangeArrowheads="1"/>
          </p:cNvSpPr>
          <p:nvPr/>
        </p:nvSpPr>
        <p:spPr bwMode="auto">
          <a:xfrm>
            <a:off x="3276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3" name="Oval 9"/>
          <p:cNvSpPr>
            <a:spLocks noChangeArrowheads="1"/>
          </p:cNvSpPr>
          <p:nvPr/>
        </p:nvSpPr>
        <p:spPr bwMode="auto">
          <a:xfrm>
            <a:off x="5410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4" name="Oval 10"/>
          <p:cNvSpPr>
            <a:spLocks noChangeArrowheads="1"/>
          </p:cNvSpPr>
          <p:nvPr/>
        </p:nvSpPr>
        <p:spPr bwMode="auto">
          <a:xfrm>
            <a:off x="5410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5" name="Oval 11"/>
          <p:cNvSpPr>
            <a:spLocks noChangeArrowheads="1"/>
          </p:cNvSpPr>
          <p:nvPr/>
        </p:nvSpPr>
        <p:spPr bwMode="auto">
          <a:xfrm>
            <a:off x="67056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6" name="Oval 12"/>
          <p:cNvSpPr>
            <a:spLocks noChangeArrowheads="1"/>
          </p:cNvSpPr>
          <p:nvPr/>
        </p:nvSpPr>
        <p:spPr bwMode="auto">
          <a:xfrm>
            <a:off x="6705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7" name="Oval 13"/>
          <p:cNvSpPr>
            <a:spLocks noChangeArrowheads="1"/>
          </p:cNvSpPr>
          <p:nvPr/>
        </p:nvSpPr>
        <p:spPr bwMode="auto">
          <a:xfrm>
            <a:off x="7696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8" name="Oval 14"/>
          <p:cNvSpPr>
            <a:spLocks noChangeArrowheads="1"/>
          </p:cNvSpPr>
          <p:nvPr/>
        </p:nvSpPr>
        <p:spPr bwMode="auto">
          <a:xfrm>
            <a:off x="7696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9" name="Oval 15"/>
          <p:cNvSpPr>
            <a:spLocks noChangeArrowheads="1"/>
          </p:cNvSpPr>
          <p:nvPr/>
        </p:nvSpPr>
        <p:spPr bwMode="auto">
          <a:xfrm>
            <a:off x="3276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0" name="Line 16"/>
          <p:cNvSpPr>
            <a:spLocks noChangeShapeType="1"/>
          </p:cNvSpPr>
          <p:nvPr/>
        </p:nvSpPr>
        <p:spPr bwMode="auto">
          <a:xfrm flipV="1">
            <a:off x="1219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1" name="Line 17"/>
          <p:cNvSpPr>
            <a:spLocks noChangeShapeType="1"/>
          </p:cNvSpPr>
          <p:nvPr/>
        </p:nvSpPr>
        <p:spPr bwMode="auto">
          <a:xfrm>
            <a:off x="1447800" y="34290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2" name="Line 18"/>
          <p:cNvSpPr>
            <a:spLocks noChangeShapeType="1"/>
          </p:cNvSpPr>
          <p:nvPr/>
        </p:nvSpPr>
        <p:spPr bwMode="auto">
          <a:xfrm flipH="1">
            <a:off x="1447800" y="35814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3" name="Freeform 19"/>
          <p:cNvSpPr>
            <a:spLocks/>
          </p:cNvSpPr>
          <p:nvPr/>
        </p:nvSpPr>
        <p:spPr bwMode="auto">
          <a:xfrm>
            <a:off x="2273300" y="28702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4" name="Freeform 20"/>
          <p:cNvSpPr>
            <a:spLocks/>
          </p:cNvSpPr>
          <p:nvPr/>
        </p:nvSpPr>
        <p:spPr bwMode="auto">
          <a:xfrm>
            <a:off x="1447800" y="42545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5" name="Freeform 21"/>
          <p:cNvSpPr>
            <a:spLocks/>
          </p:cNvSpPr>
          <p:nvPr/>
        </p:nvSpPr>
        <p:spPr bwMode="auto">
          <a:xfrm>
            <a:off x="1447800" y="46482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6" name="Line 22"/>
          <p:cNvSpPr>
            <a:spLocks noChangeShapeType="1"/>
          </p:cNvSpPr>
          <p:nvPr/>
        </p:nvSpPr>
        <p:spPr bwMode="auto">
          <a:xfrm flipV="1">
            <a:off x="3505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7" name="Text Box 23"/>
          <p:cNvSpPr txBox="1">
            <a:spLocks noChangeArrowheads="1"/>
          </p:cNvSpPr>
          <p:nvPr/>
        </p:nvSpPr>
        <p:spPr bwMode="auto">
          <a:xfrm>
            <a:off x="1074738" y="3200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6168" name="Text Box 24"/>
          <p:cNvSpPr txBox="1">
            <a:spLocks noChangeArrowheads="1"/>
          </p:cNvSpPr>
          <p:nvPr/>
        </p:nvSpPr>
        <p:spPr bwMode="auto">
          <a:xfrm>
            <a:off x="5494338" y="3124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6169" name="Text Box 25"/>
          <p:cNvSpPr txBox="1">
            <a:spLocks noChangeArrowheads="1"/>
          </p:cNvSpPr>
          <p:nvPr/>
        </p:nvSpPr>
        <p:spPr bwMode="auto">
          <a:xfrm>
            <a:off x="2381250" y="32766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0" name="Text Box 26"/>
          <p:cNvSpPr txBox="1">
            <a:spLocks noChangeArrowheads="1"/>
          </p:cNvSpPr>
          <p:nvPr/>
        </p:nvSpPr>
        <p:spPr bwMode="auto">
          <a:xfrm>
            <a:off x="3352800" y="32448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1" name="Text Box 27"/>
          <p:cNvSpPr txBox="1">
            <a:spLocks noChangeArrowheads="1"/>
          </p:cNvSpPr>
          <p:nvPr/>
        </p:nvSpPr>
        <p:spPr bwMode="auto">
          <a:xfrm>
            <a:off x="1074738" y="4267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2" name="Text Box 28"/>
          <p:cNvSpPr txBox="1">
            <a:spLocks noChangeArrowheads="1"/>
          </p:cNvSpPr>
          <p:nvPr/>
        </p:nvSpPr>
        <p:spPr bwMode="auto">
          <a:xfrm>
            <a:off x="5486400" y="4311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3" name="Text Box 29"/>
          <p:cNvSpPr txBox="1">
            <a:spLocks noChangeArrowheads="1"/>
          </p:cNvSpPr>
          <p:nvPr/>
        </p:nvSpPr>
        <p:spPr bwMode="auto">
          <a:xfrm>
            <a:off x="23622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4" name="Text Box 30"/>
          <p:cNvSpPr txBox="1">
            <a:spLocks noChangeArrowheads="1"/>
          </p:cNvSpPr>
          <p:nvPr/>
        </p:nvSpPr>
        <p:spPr bwMode="auto">
          <a:xfrm>
            <a:off x="6781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5" name="Text Box 31"/>
          <p:cNvSpPr txBox="1">
            <a:spLocks noChangeArrowheads="1"/>
          </p:cNvSpPr>
          <p:nvPr/>
        </p:nvSpPr>
        <p:spPr bwMode="auto">
          <a:xfrm>
            <a:off x="3352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6" name="Text Box 32"/>
          <p:cNvSpPr txBox="1">
            <a:spLocks noChangeArrowheads="1"/>
          </p:cNvSpPr>
          <p:nvPr/>
        </p:nvSpPr>
        <p:spPr bwMode="auto">
          <a:xfrm>
            <a:off x="7780338" y="4343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7" name="Text Box 33"/>
          <p:cNvSpPr txBox="1">
            <a:spLocks noChangeArrowheads="1"/>
          </p:cNvSpPr>
          <p:nvPr/>
        </p:nvSpPr>
        <p:spPr bwMode="auto">
          <a:xfrm>
            <a:off x="6800850" y="3124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8" name="Text Box 34"/>
          <p:cNvSpPr txBox="1">
            <a:spLocks noChangeArrowheads="1"/>
          </p:cNvSpPr>
          <p:nvPr/>
        </p:nvSpPr>
        <p:spPr bwMode="auto">
          <a:xfrm>
            <a:off x="7772400" y="3124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9" name="Line 35"/>
          <p:cNvSpPr>
            <a:spLocks noChangeShapeType="1"/>
          </p:cNvSpPr>
          <p:nvPr/>
        </p:nvSpPr>
        <p:spPr bwMode="auto">
          <a:xfrm>
            <a:off x="5791200" y="34290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0" name="Line 36"/>
          <p:cNvSpPr>
            <a:spLocks noChangeShapeType="1"/>
          </p:cNvSpPr>
          <p:nvPr/>
        </p:nvSpPr>
        <p:spPr bwMode="auto">
          <a:xfrm>
            <a:off x="5867400" y="3276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1" name="Line 37"/>
          <p:cNvSpPr>
            <a:spLocks noChangeShapeType="1"/>
          </p:cNvSpPr>
          <p:nvPr/>
        </p:nvSpPr>
        <p:spPr bwMode="auto">
          <a:xfrm flipV="1">
            <a:off x="69342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2" name="Line 38"/>
          <p:cNvSpPr>
            <a:spLocks noChangeShapeType="1"/>
          </p:cNvSpPr>
          <p:nvPr/>
        </p:nvSpPr>
        <p:spPr bwMode="auto">
          <a:xfrm flipH="1" flipV="1">
            <a:off x="79248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1456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304800"/>
            <a:ext cx="7772400" cy="914400"/>
          </a:xfrm>
          <a:noFill/>
        </p:spPr>
        <p:txBody>
          <a:bodyPr lIns="92075" tIns="46038" rIns="92075" bIns="46038"/>
          <a:lstStyle/>
          <a:p>
            <a:r>
              <a:rPr lang="en-US" dirty="0"/>
              <a:t> </a:t>
            </a:r>
            <a:r>
              <a:rPr lang="zh-CN" altLang="en-US" sz="3600" b="1" dirty="0">
                <a:solidFill>
                  <a:srgbClr val="0000CC"/>
                </a:solidFill>
              </a:rPr>
              <a:t>深度优先搜索</a:t>
            </a:r>
            <a:endParaRPr lang="en-US" sz="3600" b="1" dirty="0">
              <a:solidFill>
                <a:srgbClr val="0000CC"/>
              </a:solidFill>
            </a:endParaRPr>
          </a:p>
        </p:txBody>
      </p:sp>
      <p:sp>
        <p:nvSpPr>
          <p:cNvPr id="39939" name="Rectangle 3"/>
          <p:cNvSpPr>
            <a:spLocks noGrp="1" noChangeArrowheads="1"/>
          </p:cNvSpPr>
          <p:nvPr>
            <p:ph type="body" idx="1"/>
          </p:nvPr>
        </p:nvSpPr>
        <p:spPr>
          <a:xfrm>
            <a:off x="533400" y="1600200"/>
            <a:ext cx="8001000" cy="4419600"/>
          </a:xfrm>
          <a:noFill/>
        </p:spPr>
        <p:txBody>
          <a:bodyPr lIns="92075" tIns="46038" rIns="92075" bIns="46038"/>
          <a:lstStyle/>
          <a:p>
            <a:r>
              <a:rPr lang="zh-CN" altLang="en-US" sz="2400" b="1" dirty="0">
                <a:solidFill>
                  <a:srgbClr val="FF0000"/>
                </a:solidFill>
                <a:latin typeface="+mj-lt"/>
              </a:rPr>
              <a:t>目标</a:t>
            </a:r>
            <a:r>
              <a:rPr lang="en-US" sz="2400" b="1" dirty="0">
                <a:latin typeface="+mj-lt"/>
              </a:rPr>
              <a:t>: </a:t>
            </a:r>
            <a:r>
              <a:rPr lang="zh-CN" altLang="en-US" sz="2400" b="1" dirty="0">
                <a:latin typeface="+mj-lt"/>
              </a:rPr>
              <a:t>遍历图中所有的节点和边</a:t>
            </a:r>
            <a:endParaRPr lang="en-US" sz="2400" b="1" i="1" dirty="0">
              <a:latin typeface="+mj-lt"/>
            </a:endParaRPr>
          </a:p>
          <a:p>
            <a:r>
              <a:rPr lang="zh-CN" altLang="en-US" sz="2400" b="1" dirty="0">
                <a:solidFill>
                  <a:srgbClr val="FF0000"/>
                </a:solidFill>
                <a:latin typeface="+mj-lt"/>
              </a:rPr>
              <a:t>基本思想</a:t>
            </a:r>
            <a:r>
              <a:rPr lang="en-US" sz="2400" b="1" dirty="0">
                <a:latin typeface="+mj-lt"/>
              </a:rPr>
              <a:t>: </a:t>
            </a:r>
            <a:r>
              <a:rPr lang="zh-CN" altLang="en-US" sz="2400" b="1" dirty="0">
                <a:latin typeface="+mj-lt"/>
              </a:rPr>
              <a:t>每次搜索时优先往更深的节点搜索</a:t>
            </a:r>
            <a:endParaRPr lang="en-US" sz="2400" b="1" dirty="0">
              <a:latin typeface="+mj-lt"/>
            </a:endParaRPr>
          </a:p>
        </p:txBody>
      </p:sp>
    </p:spTree>
    <p:extLst>
      <p:ext uri="{BB962C8B-B14F-4D97-AF65-F5344CB8AC3E}">
        <p14:creationId xmlns:p14="http://schemas.microsoft.com/office/powerpoint/2010/main" val="3425911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a:t>与</a:t>
            </a:r>
            <a:r>
              <a:rPr lang="en-US" altLang="zh-CN" sz="2400" b="1" dirty="0"/>
              <a:t>BFS</a:t>
            </a:r>
            <a:r>
              <a:rPr lang="zh-CN" altLang="en-US" sz="2400" b="1" dirty="0"/>
              <a:t>类似，我们对节点进行分类：</a:t>
            </a:r>
            <a:endParaRPr lang="en-US" sz="2400" b="1" dirty="0"/>
          </a:p>
          <a:p>
            <a:pPr lvl="1"/>
            <a:r>
              <a:rPr lang="en-US" sz="2200" b="1" i="1" dirty="0"/>
              <a:t>white</a:t>
            </a:r>
            <a:r>
              <a:rPr lang="en-US" sz="2200" b="1" dirty="0">
                <a:solidFill>
                  <a:srgbClr val="FF0000"/>
                </a:solidFill>
              </a:rPr>
              <a:t> </a:t>
            </a:r>
            <a:r>
              <a:rPr lang="zh-CN" altLang="en-US" sz="2200" b="1" dirty="0">
                <a:solidFill>
                  <a:srgbClr val="FF0000"/>
                </a:solidFill>
              </a:rPr>
              <a:t>没有被访问的节点</a:t>
            </a:r>
            <a:endParaRPr lang="en-US" sz="2200" b="1" dirty="0"/>
          </a:p>
          <a:p>
            <a:pPr lvl="1"/>
            <a:r>
              <a:rPr lang="en-US" sz="2200" b="1" i="1" dirty="0"/>
              <a:t>gray</a:t>
            </a:r>
            <a:r>
              <a:rPr lang="en-US" sz="2200" b="1" dirty="0"/>
              <a:t> </a:t>
            </a:r>
            <a:r>
              <a:rPr lang="zh-CN" altLang="en-US" sz="2200" b="1" dirty="0"/>
              <a:t>被访问过的节点，但是还没有递归地进入它的所有邻居节点访问</a:t>
            </a:r>
            <a:endParaRPr lang="en-US" sz="2200" b="1" dirty="0"/>
          </a:p>
          <a:p>
            <a:pPr lvl="1"/>
            <a:r>
              <a:rPr lang="en-US" sz="2200" b="1" i="1" dirty="0"/>
              <a:t>Black</a:t>
            </a:r>
            <a:r>
              <a:rPr lang="zh-CN" altLang="en-US" sz="2200" b="1" dirty="0"/>
              <a:t>被访问过的节点，而且已经递归地进入了它的所有邻居节点访问了</a:t>
            </a:r>
            <a:endParaRPr lang="en-US" sz="2200" b="1" dirty="0"/>
          </a:p>
        </p:txBody>
      </p:sp>
    </p:spTree>
    <p:extLst>
      <p:ext uri="{BB962C8B-B14F-4D97-AF65-F5344CB8AC3E}">
        <p14:creationId xmlns:p14="http://schemas.microsoft.com/office/powerpoint/2010/main" val="92484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a:t>
            </a:r>
            <a:endParaRPr lang="en-US" sz="3600" b="1" dirty="0">
              <a:solidFill>
                <a:srgbClr val="0000CC"/>
              </a:solidFill>
            </a:endParaRPr>
          </a:p>
        </p:txBody>
      </p:sp>
      <p:grpSp>
        <p:nvGrpSpPr>
          <p:cNvPr id="5" name="Group 4"/>
          <p:cNvGrpSpPr/>
          <p:nvPr/>
        </p:nvGrpSpPr>
        <p:grpSpPr>
          <a:xfrm>
            <a:off x="990601" y="1600200"/>
            <a:ext cx="4267200" cy="3276599"/>
            <a:chOff x="1371600" y="1752601"/>
            <a:chExt cx="4450435" cy="3779301"/>
          </a:xfrm>
        </p:grpSpPr>
        <p:pic>
          <p:nvPicPr>
            <p:cNvPr id="2160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522"/>
            <a:stretch/>
          </p:blipFill>
          <p:spPr bwMode="auto">
            <a:xfrm>
              <a:off x="1371600" y="1752601"/>
              <a:ext cx="445043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313"/>
            <a:stretch/>
          </p:blipFill>
          <p:spPr bwMode="auto">
            <a:xfrm>
              <a:off x="1371600" y="3733800"/>
              <a:ext cx="4450435" cy="1798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2267964" y="3160244"/>
              <a:ext cx="1699504" cy="584775"/>
              <a:chOff x="2267964" y="3160244"/>
              <a:chExt cx="1699504" cy="584775"/>
            </a:xfrm>
          </p:grpSpPr>
          <p:sp>
            <p:nvSpPr>
              <p:cNvPr id="3" name="TextBox 2"/>
              <p:cNvSpPr txBox="1"/>
              <p:nvPr/>
            </p:nvSpPr>
            <p:spPr>
              <a:xfrm>
                <a:off x="2267964" y="3160244"/>
                <a:ext cx="1699504" cy="584775"/>
              </a:xfrm>
              <a:prstGeom prst="rect">
                <a:avLst/>
              </a:prstGeom>
              <a:noFill/>
            </p:spPr>
            <p:txBody>
              <a:bodyPr wrap="none" rtlCol="0">
                <a:spAutoFit/>
              </a:bodyPr>
              <a:lstStyle/>
              <a:p>
                <a:r>
                  <a:rPr lang="en-US" sz="3200" b="0" dirty="0"/>
                  <a:t>  .</a:t>
                </a:r>
                <a:r>
                  <a:rPr lang="en-US" sz="3200" b="0" dirty="0">
                    <a:sym typeface="Symbol"/>
                  </a:rPr>
                  <a:t></a:t>
                </a:r>
                <a:r>
                  <a:rPr lang="en-US" sz="2800" b="0" dirty="0"/>
                  <a:t> = NIL</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76" t="33233" r="73746" b="57522"/>
              <a:stretch/>
            </p:blipFill>
            <p:spPr bwMode="auto">
              <a:xfrm>
                <a:off x="2286000" y="335908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0" name="TextBox 9"/>
          <p:cNvSpPr txBox="1"/>
          <p:nvPr/>
        </p:nvSpPr>
        <p:spPr>
          <a:xfrm>
            <a:off x="609601" y="5334000"/>
            <a:ext cx="7696200" cy="830997"/>
          </a:xfrm>
          <a:prstGeom prst="rect">
            <a:avLst/>
          </a:prstGeom>
          <a:noFill/>
          <a:ln>
            <a:solidFill>
              <a:srgbClr val="CC3300"/>
            </a:solidFill>
          </a:ln>
        </p:spPr>
        <p:txBody>
          <a:bodyPr wrap="square" rtlCol="0">
            <a:spAutoFit/>
          </a:bodyPr>
          <a:lstStyle/>
          <a:p>
            <a:pPr marL="342900" indent="-342900">
              <a:buFont typeface="Wingdings" pitchFamily="2" charset="2"/>
              <a:buChar char="§"/>
            </a:pPr>
            <a:r>
              <a:rPr lang="zh-CN" altLang="en-US" sz="2400" dirty="0"/>
              <a:t>每次递归调用</a:t>
            </a:r>
            <a:r>
              <a:rPr lang="en-US" sz="2400" dirty="0"/>
              <a:t>DFS-Visit(</a:t>
            </a:r>
            <a:r>
              <a:rPr lang="en-US" sz="2400" i="1" dirty="0"/>
              <a:t>G</a:t>
            </a:r>
            <a:r>
              <a:rPr lang="en-US" sz="2400" dirty="0"/>
              <a:t>, </a:t>
            </a:r>
            <a:r>
              <a:rPr lang="en-US" sz="2400" i="1" dirty="0"/>
              <a:t>u</a:t>
            </a:r>
            <a:r>
              <a:rPr lang="en-US" sz="2400" dirty="0"/>
              <a:t>)</a:t>
            </a:r>
            <a:r>
              <a:rPr lang="zh-CN" altLang="en-US" sz="2400" dirty="0"/>
              <a:t>时，</a:t>
            </a:r>
            <a:r>
              <a:rPr lang="en-US" altLang="zh-CN" sz="2400" i="1" dirty="0"/>
              <a:t>u</a:t>
            </a:r>
            <a:r>
              <a:rPr lang="zh-CN" altLang="en-US" sz="2400" dirty="0"/>
              <a:t>将成为这次递归的所对应的</a:t>
            </a:r>
            <a:r>
              <a:rPr lang="en-US" altLang="zh-CN" sz="2400" dirty="0"/>
              <a:t>DFS</a:t>
            </a:r>
            <a:r>
              <a:rPr lang="zh-CN" altLang="en-US" sz="2400" dirty="0"/>
              <a:t>树的根节点</a:t>
            </a:r>
            <a:endParaRPr lang="en-US" sz="2400" dirty="0"/>
          </a:p>
        </p:txBody>
      </p:sp>
      <p:sp>
        <p:nvSpPr>
          <p:cNvPr id="11" name="矩形 10"/>
          <p:cNvSpPr/>
          <p:nvPr/>
        </p:nvSpPr>
        <p:spPr bwMode="auto">
          <a:xfrm>
            <a:off x="838200" y="3733800"/>
            <a:ext cx="6858000" cy="12192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659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DFS-Visit(</a:t>
            </a:r>
            <a:r>
              <a:rPr lang="en-US" sz="3600" b="1" i="1" dirty="0">
                <a:solidFill>
                  <a:srgbClr val="0000CC"/>
                </a:solidFill>
              </a:rPr>
              <a:t>u</a:t>
            </a:r>
            <a:r>
              <a:rPr lang="en-US" sz="3600" b="1" dirty="0">
                <a:solidFill>
                  <a:srgbClr val="0000CC"/>
                </a:solidFill>
              </a:rPr>
              <a:t>)</a:t>
            </a:r>
            <a:r>
              <a:rPr lang="zh-CN" altLang="en-US" sz="3600" b="1" dirty="0">
                <a:solidFill>
                  <a:srgbClr val="0000CC"/>
                </a:solidFill>
              </a:rPr>
              <a:t>过程</a:t>
            </a:r>
            <a:endParaRPr lang="en-US" sz="3600" b="1" dirty="0">
              <a:solidFill>
                <a:srgbClr val="0000CC"/>
              </a:solidFill>
            </a:endParaRPr>
          </a:p>
        </p:txBody>
      </p:sp>
      <p:grpSp>
        <p:nvGrpSpPr>
          <p:cNvPr id="5" name="Group 4"/>
          <p:cNvGrpSpPr/>
          <p:nvPr/>
        </p:nvGrpSpPr>
        <p:grpSpPr>
          <a:xfrm>
            <a:off x="931863" y="1447800"/>
            <a:ext cx="7373937" cy="4846782"/>
            <a:chOff x="515938" y="1447800"/>
            <a:chExt cx="7373937" cy="4846782"/>
          </a:xfrm>
        </p:grpSpPr>
        <p:grpSp>
          <p:nvGrpSpPr>
            <p:cNvPr id="4" name="Group 3"/>
            <p:cNvGrpSpPr/>
            <p:nvPr/>
          </p:nvGrpSpPr>
          <p:grpSpPr>
            <a:xfrm>
              <a:off x="515938" y="1447800"/>
              <a:ext cx="7373937" cy="4846782"/>
              <a:chOff x="914400" y="1504611"/>
              <a:chExt cx="7373937" cy="4846782"/>
            </a:xfrm>
          </p:grpSpPr>
          <p:pic>
            <p:nvPicPr>
              <p:cNvPr id="2170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757"/>
              <a:stretch/>
            </p:blipFill>
            <p:spPr bwMode="auto">
              <a:xfrm>
                <a:off x="914400" y="4639733"/>
                <a:ext cx="7280275" cy="171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545"/>
              <a:stretch/>
            </p:blipFill>
            <p:spPr bwMode="auto">
              <a:xfrm>
                <a:off x="1008062" y="1504611"/>
                <a:ext cx="7280275" cy="259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2425700" y="4063425"/>
                <a:ext cx="1156117" cy="584775"/>
                <a:chOff x="2425700" y="4063425"/>
                <a:chExt cx="1156117" cy="584775"/>
              </a:xfrm>
            </p:grpSpPr>
            <p:sp>
              <p:nvSpPr>
                <p:cNvPr id="8" name="TextBox 7"/>
                <p:cNvSpPr txBox="1"/>
                <p:nvPr/>
              </p:nvSpPr>
              <p:spPr>
                <a:xfrm>
                  <a:off x="2425700" y="4063425"/>
                  <a:ext cx="1099981" cy="584775"/>
                </a:xfrm>
                <a:prstGeom prst="rect">
                  <a:avLst/>
                </a:prstGeom>
                <a:noFill/>
              </p:spPr>
              <p:txBody>
                <a:bodyPr wrap="none" rtlCol="0">
                  <a:spAutoFit/>
                </a:bodyPr>
                <a:lstStyle/>
                <a:p>
                  <a:r>
                    <a:rPr lang="en-US" sz="3200" b="0" dirty="0"/>
                    <a:t>   </a:t>
                  </a:r>
                  <a:r>
                    <a:rPr lang="en-US" sz="3200" b="0" dirty="0">
                      <a:sym typeface="Symbol"/>
                    </a:rPr>
                    <a:t></a:t>
                  </a:r>
                  <a:r>
                    <a:rPr lang="en-US" sz="2800" b="0" dirty="0"/>
                    <a:t> = </a:t>
                  </a:r>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76" t="33233" r="73746" b="57522"/>
                <a:stretch/>
              </p:blipFill>
              <p:spPr bwMode="auto">
                <a:xfrm>
                  <a:off x="3302417" y="426226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390" t="50817" r="78958" b="40270"/>
                <a:stretch/>
              </p:blipFill>
              <p:spPr bwMode="auto">
                <a:xfrm>
                  <a:off x="2480732" y="4183230"/>
                  <a:ext cx="338668" cy="38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572" t="87260"/>
            <a:stretch/>
          </p:blipFill>
          <p:spPr bwMode="auto">
            <a:xfrm>
              <a:off x="4014258" y="4652665"/>
              <a:ext cx="786342" cy="356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479" t="42147" b="48992"/>
            <a:stretch/>
          </p:blipFill>
          <p:spPr bwMode="auto">
            <a:xfrm>
              <a:off x="4471458" y="4652665"/>
              <a:ext cx="329142" cy="38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矩形 12"/>
          <p:cNvSpPr/>
          <p:nvPr/>
        </p:nvSpPr>
        <p:spPr bwMode="auto">
          <a:xfrm>
            <a:off x="1066800" y="3200400"/>
            <a:ext cx="4572000" cy="1828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3487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(1)</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a:extLst>
              <a:ext uri="{FF2B5EF4-FFF2-40B4-BE49-F238E27FC236}">
                <a16:creationId xmlns:a16="http://schemas.microsoft.com/office/drawing/2014/main" id="{B644693F-A556-49C5-9F44-ECCD577587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5800" y="3962400"/>
            <a:ext cx="4384703" cy="2830338"/>
          </a:xfrm>
          <a:prstGeom prst="rect">
            <a:avLst/>
          </a:prstGeom>
        </p:spPr>
      </p:pic>
    </p:spTree>
    <p:extLst>
      <p:ext uri="{BB962C8B-B14F-4D97-AF65-F5344CB8AC3E}">
        <p14:creationId xmlns:p14="http://schemas.microsoft.com/office/powerpoint/2010/main" val="65010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(1)</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a:extLst>
              <a:ext uri="{FF2B5EF4-FFF2-40B4-BE49-F238E27FC236}">
                <a16:creationId xmlns:a16="http://schemas.microsoft.com/office/drawing/2014/main" id="{B644693F-A556-49C5-9F44-ECCD577587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517" y="3844489"/>
            <a:ext cx="4384703" cy="2830338"/>
          </a:xfrm>
          <a:prstGeom prst="rect">
            <a:avLst/>
          </a:prstGeom>
        </p:spPr>
      </p:pic>
    </p:spTree>
    <p:extLst>
      <p:ext uri="{BB962C8B-B14F-4D97-AF65-F5344CB8AC3E}">
        <p14:creationId xmlns:p14="http://schemas.microsoft.com/office/powerpoint/2010/main" val="34749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(2)</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a:extLst>
              <a:ext uri="{FF2B5EF4-FFF2-40B4-BE49-F238E27FC236}">
                <a16:creationId xmlns:a16="http://schemas.microsoft.com/office/drawing/2014/main" id="{8C67E768-F2CC-4206-A592-4B89CF76FC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6955" y="3999953"/>
            <a:ext cx="4384703" cy="2830338"/>
          </a:xfrm>
          <a:prstGeom prst="rect">
            <a:avLst/>
          </a:prstGeom>
        </p:spPr>
      </p:pic>
    </p:spTree>
    <p:extLst>
      <p:ext uri="{BB962C8B-B14F-4D97-AF65-F5344CB8AC3E}">
        <p14:creationId xmlns:p14="http://schemas.microsoft.com/office/powerpoint/2010/main" val="1305081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(2)</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a:extLst>
              <a:ext uri="{FF2B5EF4-FFF2-40B4-BE49-F238E27FC236}">
                <a16:creationId xmlns:a16="http://schemas.microsoft.com/office/drawing/2014/main" id="{8C67E768-F2CC-4206-A592-4B89CF76FC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3927261"/>
            <a:ext cx="4384703" cy="2830338"/>
          </a:xfrm>
          <a:prstGeom prst="rect">
            <a:avLst/>
          </a:prstGeom>
        </p:spPr>
      </p:pic>
    </p:spTree>
    <p:extLst>
      <p:ext uri="{BB962C8B-B14F-4D97-AF65-F5344CB8AC3E}">
        <p14:creationId xmlns:p14="http://schemas.microsoft.com/office/powerpoint/2010/main" val="2218189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(3)</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51064" b="25000"/>
          <a:stretch/>
        </p:blipFill>
        <p:spPr bwMode="auto">
          <a:xfrm>
            <a:off x="914400" y="1367228"/>
            <a:ext cx="7391400" cy="267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46" t="50000" b="25000"/>
          <a:stretch/>
        </p:blipFill>
        <p:spPr bwMode="auto">
          <a:xfrm>
            <a:off x="685800" y="3964466"/>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866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(4)</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691" r="51419"/>
          <a:stretch/>
        </p:blipFill>
        <p:spPr bwMode="auto">
          <a:xfrm>
            <a:off x="956733" y="1447800"/>
            <a:ext cx="7501467" cy="254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655" t="76691"/>
          <a:stretch/>
        </p:blipFill>
        <p:spPr bwMode="auto">
          <a:xfrm>
            <a:off x="838200" y="3994013"/>
            <a:ext cx="7543800" cy="25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29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1169" y="1143000"/>
            <a:ext cx="8225631" cy="1905000"/>
          </a:xfrm>
        </p:spPr>
        <p:txBody>
          <a:bodyPr/>
          <a:lstStyle/>
          <a:p>
            <a:pPr marL="320040" indent="-320040" algn="l">
              <a:spcBef>
                <a:spcPts val="300"/>
              </a:spcBef>
              <a:buFont typeface="Wingdings" pitchFamily="2" charset="2"/>
              <a:buChar char="§"/>
            </a:pPr>
            <a:r>
              <a:rPr lang="zh-CN" altLang="en-US" sz="2400" b="1" dirty="0">
                <a:solidFill>
                  <a:schemeClr val="tx1"/>
                </a:solidFill>
              </a:rPr>
              <a:t>一个</a:t>
            </a:r>
            <a:r>
              <a:rPr lang="zh-CN" altLang="en-US" sz="2400" b="1" i="1" dirty="0">
                <a:solidFill>
                  <a:srgbClr val="FF0000"/>
                </a:solidFill>
              </a:rPr>
              <a:t>有向图</a:t>
            </a:r>
            <a:r>
              <a:rPr lang="en-US" sz="2400" b="1" i="1" dirty="0">
                <a:solidFill>
                  <a:schemeClr val="tx1"/>
                </a:solidFill>
              </a:rPr>
              <a:t>G</a:t>
            </a:r>
            <a:r>
              <a:rPr lang="en-US" sz="2400" b="1" dirty="0">
                <a:solidFill>
                  <a:schemeClr val="tx1"/>
                </a:solidFill>
              </a:rPr>
              <a:t>= (</a:t>
            </a:r>
            <a:r>
              <a:rPr lang="en-US" sz="2400" b="1" i="1" dirty="0">
                <a:solidFill>
                  <a:schemeClr val="tx1"/>
                </a:solidFill>
              </a:rPr>
              <a:t>V</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其中</a:t>
            </a:r>
            <a:r>
              <a:rPr lang="en-US" sz="2400" b="1" i="1" dirty="0">
                <a:solidFill>
                  <a:schemeClr val="tx1"/>
                </a:solidFill>
              </a:rPr>
              <a:t>V</a:t>
            </a:r>
            <a:r>
              <a:rPr lang="en-US"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sz="2400" b="1" i="1" dirty="0">
                <a:solidFill>
                  <a:schemeClr val="tx1"/>
                </a:solidFill>
              </a:rPr>
              <a:t>V</a:t>
            </a:r>
            <a:r>
              <a:rPr lang="zh-CN" altLang="en-US" sz="2400" b="1" dirty="0">
                <a:solidFill>
                  <a:schemeClr val="tx1"/>
                </a:solidFill>
              </a:rPr>
              <a:t>中节点之间的边的集合。</a:t>
            </a:r>
            <a:r>
              <a:rPr lang="en-US" sz="2400" b="1" i="1" dirty="0">
                <a:solidFill>
                  <a:schemeClr val="tx1"/>
                </a:solidFill>
              </a:rPr>
              <a:t>E</a:t>
            </a:r>
            <a:r>
              <a:rPr lang="zh-CN" altLang="en-US" sz="2400" b="1" dirty="0">
                <a:solidFill>
                  <a:schemeClr val="tx1"/>
                </a:solidFill>
              </a:rPr>
              <a:t>中每条</a:t>
            </a:r>
            <a:r>
              <a:rPr lang="en-US" sz="2400" b="1" dirty="0">
                <a:solidFill>
                  <a:schemeClr val="tx1"/>
                </a:solidFill>
              </a:rPr>
              <a:t> </a:t>
            </a:r>
            <a:r>
              <a:rPr lang="zh-CN" altLang="en-US" sz="2400" b="1" dirty="0">
                <a:solidFill>
                  <a:schemeClr val="tx1"/>
                </a:solidFill>
              </a:rPr>
              <a:t>边为</a:t>
            </a:r>
            <a:r>
              <a:rPr lang="en-US" altLang="zh-CN" sz="2400" b="1" i="1" dirty="0">
                <a:solidFill>
                  <a:schemeClr val="tx1"/>
                </a:solidFill>
              </a:rPr>
              <a:t>V</a:t>
            </a:r>
            <a:r>
              <a:rPr lang="zh-CN" altLang="en-US" sz="2400" b="1" dirty="0">
                <a:solidFill>
                  <a:schemeClr val="tx1"/>
                </a:solidFill>
              </a:rPr>
              <a:t>上一个二值关系</a:t>
            </a:r>
            <a:r>
              <a:rPr lang="en-US" sz="2400" b="1" dirty="0">
                <a:solidFill>
                  <a:schemeClr val="tx1"/>
                </a:solidFill>
              </a:rPr>
              <a:t>: </a:t>
            </a:r>
            <a:r>
              <a:rPr lang="zh-CN" altLang="en-US" sz="2400" b="1" dirty="0">
                <a:solidFill>
                  <a:schemeClr val="tx1"/>
                </a:solidFill>
              </a:rPr>
              <a:t>一条从</a:t>
            </a:r>
            <a:r>
              <a:rPr lang="en-US" altLang="zh-CN" sz="2400" b="1" i="1" dirty="0">
                <a:solidFill>
                  <a:schemeClr val="tx1"/>
                </a:solidFill>
              </a:rPr>
              <a:t>a</a:t>
            </a:r>
            <a:r>
              <a:rPr lang="zh-CN" altLang="en-US" sz="2400" b="1" dirty="0">
                <a:solidFill>
                  <a:schemeClr val="tx1"/>
                </a:solidFill>
              </a:rPr>
              <a:t>出发连向</a:t>
            </a:r>
            <a:r>
              <a:rPr lang="en-US" altLang="zh-CN" sz="2400" b="1" i="1" dirty="0">
                <a:solidFill>
                  <a:schemeClr val="tx1"/>
                </a:solidFill>
              </a:rPr>
              <a:t>b</a:t>
            </a:r>
            <a:r>
              <a:rPr lang="zh-CN" altLang="en-US" sz="2400" b="1" dirty="0">
                <a:solidFill>
                  <a:schemeClr val="tx1"/>
                </a:solidFill>
              </a:rPr>
              <a:t>边</a:t>
            </a:r>
            <a:r>
              <a:rPr lang="en-US" altLang="zh-CN" sz="2400" b="1" i="1" dirty="0">
                <a:solidFill>
                  <a:schemeClr val="tx1"/>
                </a:solidFill>
              </a:rPr>
              <a:t>e</a:t>
            </a:r>
            <a:r>
              <a:rPr lang="zh-CN" altLang="en-US" sz="2400" b="1" dirty="0">
                <a:solidFill>
                  <a:schemeClr val="tx1"/>
                </a:solidFill>
              </a:rPr>
              <a:t>可以表示为一个有序的节点对</a:t>
            </a:r>
            <a:r>
              <a:rPr lang="en-US" sz="2400" b="1" dirty="0">
                <a:solidFill>
                  <a:schemeClr val="tx1"/>
                </a:solidFill>
              </a:rPr>
              <a:t> </a:t>
            </a:r>
            <a:r>
              <a:rPr lang="en-US" sz="2400" b="1" i="1" dirty="0">
                <a:solidFill>
                  <a:schemeClr val="tx1"/>
                </a:solidFill>
              </a:rPr>
              <a:t>e</a:t>
            </a:r>
            <a:r>
              <a:rPr lang="en-US" sz="2400" b="1" dirty="0">
                <a:solidFill>
                  <a:schemeClr val="tx1"/>
                </a:solidFill>
              </a:rPr>
              <a:t> = (</a:t>
            </a:r>
            <a:r>
              <a:rPr lang="en-US" sz="2400" b="1" i="1" dirty="0">
                <a:solidFill>
                  <a:schemeClr val="tx1"/>
                </a:solidFill>
              </a:rPr>
              <a:t>a</a:t>
            </a:r>
            <a:r>
              <a:rPr lang="en-US" sz="2400" b="1" dirty="0">
                <a:solidFill>
                  <a:schemeClr val="tx1"/>
                </a:solidFill>
              </a:rPr>
              <a:t>, </a:t>
            </a:r>
            <a:r>
              <a:rPr lang="en-US" sz="2400" b="1" i="1" dirty="0">
                <a:solidFill>
                  <a:schemeClr val="tx1"/>
                </a:solidFill>
              </a:rPr>
              <a:t>b</a:t>
            </a:r>
            <a:r>
              <a:rPr lang="en-US" sz="2400" b="1" dirty="0">
                <a:solidFill>
                  <a:schemeClr val="tx1"/>
                </a:solidFill>
              </a:rPr>
              <a:t>)</a:t>
            </a:r>
            <a:r>
              <a:rPr lang="zh-CN" altLang="en-US" sz="2400" b="1" dirty="0">
                <a:solidFill>
                  <a:schemeClr val="tx1"/>
                </a:solidFill>
              </a:rPr>
              <a:t>。</a:t>
            </a:r>
            <a:endParaRPr lang="en-US" sz="2400" b="1" dirty="0">
              <a:solidFill>
                <a:schemeClr val="tx1"/>
              </a:solidFill>
            </a:endParaRPr>
          </a:p>
        </p:txBody>
      </p:sp>
      <p:grpSp>
        <p:nvGrpSpPr>
          <p:cNvPr id="2" name="Group 1"/>
          <p:cNvGrpSpPr/>
          <p:nvPr/>
        </p:nvGrpSpPr>
        <p:grpSpPr>
          <a:xfrm>
            <a:off x="914400" y="3200400"/>
            <a:ext cx="7162800" cy="3149263"/>
            <a:chOff x="762000" y="3124200"/>
            <a:chExt cx="7162800" cy="3149263"/>
          </a:xfrm>
        </p:grpSpPr>
        <p:sp>
          <p:nvSpPr>
            <p:cNvPr id="7171" name="Oval 3"/>
            <p:cNvSpPr>
              <a:spLocks noChangeArrowheads="1"/>
            </p:cNvSpPr>
            <p:nvPr/>
          </p:nvSpPr>
          <p:spPr bwMode="auto">
            <a:xfrm>
              <a:off x="762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2" name="Oval 4"/>
            <p:cNvSpPr>
              <a:spLocks noChangeArrowheads="1"/>
            </p:cNvSpPr>
            <p:nvPr/>
          </p:nvSpPr>
          <p:spPr bwMode="auto">
            <a:xfrm>
              <a:off x="762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3" name="Oval 5"/>
            <p:cNvSpPr>
              <a:spLocks noChangeArrowheads="1"/>
            </p:cNvSpPr>
            <p:nvPr/>
          </p:nvSpPr>
          <p:spPr bwMode="auto">
            <a:xfrm>
              <a:off x="20574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4" name="Oval 6"/>
            <p:cNvSpPr>
              <a:spLocks noChangeArrowheads="1"/>
            </p:cNvSpPr>
            <p:nvPr/>
          </p:nvSpPr>
          <p:spPr bwMode="auto">
            <a:xfrm>
              <a:off x="20574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5" name="Oval 7"/>
            <p:cNvSpPr>
              <a:spLocks noChangeArrowheads="1"/>
            </p:cNvSpPr>
            <p:nvPr/>
          </p:nvSpPr>
          <p:spPr bwMode="auto">
            <a:xfrm>
              <a:off x="3048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6" name="Oval 8"/>
            <p:cNvSpPr>
              <a:spLocks noChangeArrowheads="1"/>
            </p:cNvSpPr>
            <p:nvPr/>
          </p:nvSpPr>
          <p:spPr bwMode="auto">
            <a:xfrm>
              <a:off x="3048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7" name="Line 9"/>
            <p:cNvSpPr>
              <a:spLocks noChangeShapeType="1"/>
            </p:cNvSpPr>
            <p:nvPr/>
          </p:nvSpPr>
          <p:spPr bwMode="auto">
            <a:xfrm flipV="1">
              <a:off x="990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Line 10"/>
            <p:cNvSpPr>
              <a:spLocks noChangeShapeType="1"/>
            </p:cNvSpPr>
            <p:nvPr/>
          </p:nvSpPr>
          <p:spPr bwMode="auto">
            <a:xfrm>
              <a:off x="1219200" y="40497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9" name="Line 11"/>
            <p:cNvSpPr>
              <a:spLocks noChangeShapeType="1"/>
            </p:cNvSpPr>
            <p:nvPr/>
          </p:nvSpPr>
          <p:spPr bwMode="auto">
            <a:xfrm flipH="1">
              <a:off x="1219200" y="4202113"/>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Freeform 12"/>
            <p:cNvSpPr>
              <a:spLocks/>
            </p:cNvSpPr>
            <p:nvPr/>
          </p:nvSpPr>
          <p:spPr bwMode="auto">
            <a:xfrm>
              <a:off x="2044700" y="3490913"/>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1" name="Freeform 13"/>
            <p:cNvSpPr>
              <a:spLocks/>
            </p:cNvSpPr>
            <p:nvPr/>
          </p:nvSpPr>
          <p:spPr bwMode="auto">
            <a:xfrm>
              <a:off x="1219200" y="4875213"/>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2" name="Freeform 14"/>
            <p:cNvSpPr>
              <a:spLocks/>
            </p:cNvSpPr>
            <p:nvPr/>
          </p:nvSpPr>
          <p:spPr bwMode="auto">
            <a:xfrm>
              <a:off x="1219200" y="5268913"/>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3" name="Line 15"/>
            <p:cNvSpPr>
              <a:spLocks noChangeShapeType="1"/>
            </p:cNvSpPr>
            <p:nvPr/>
          </p:nvSpPr>
          <p:spPr bwMode="auto">
            <a:xfrm flipV="1">
              <a:off x="3276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4" name="Text Box 16"/>
            <p:cNvSpPr txBox="1">
              <a:spLocks noChangeArrowheads="1"/>
            </p:cNvSpPr>
            <p:nvPr/>
          </p:nvSpPr>
          <p:spPr bwMode="auto">
            <a:xfrm>
              <a:off x="846138" y="3886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1</a:t>
              </a:r>
            </a:p>
          </p:txBody>
        </p:sp>
        <p:sp>
          <p:nvSpPr>
            <p:cNvPr id="7185" name="Text Box 17"/>
            <p:cNvSpPr txBox="1">
              <a:spLocks noChangeArrowheads="1"/>
            </p:cNvSpPr>
            <p:nvPr/>
          </p:nvSpPr>
          <p:spPr bwMode="auto">
            <a:xfrm>
              <a:off x="2152650" y="389731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2</a:t>
              </a:r>
            </a:p>
          </p:txBody>
        </p:sp>
        <p:sp>
          <p:nvSpPr>
            <p:cNvPr id="7186" name="Text Box 18"/>
            <p:cNvSpPr txBox="1">
              <a:spLocks noChangeArrowheads="1"/>
            </p:cNvSpPr>
            <p:nvPr/>
          </p:nvSpPr>
          <p:spPr bwMode="auto">
            <a:xfrm>
              <a:off x="3124200" y="38655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7187" name="Text Box 19"/>
            <p:cNvSpPr txBox="1">
              <a:spLocks noChangeArrowheads="1"/>
            </p:cNvSpPr>
            <p:nvPr/>
          </p:nvSpPr>
          <p:spPr bwMode="auto">
            <a:xfrm>
              <a:off x="846138" y="4921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4</a:t>
              </a:r>
            </a:p>
          </p:txBody>
        </p:sp>
        <p:sp>
          <p:nvSpPr>
            <p:cNvPr id="7188" name="Text Box 20"/>
            <p:cNvSpPr txBox="1">
              <a:spLocks noChangeArrowheads="1"/>
            </p:cNvSpPr>
            <p:nvPr/>
          </p:nvSpPr>
          <p:spPr bwMode="auto">
            <a:xfrm>
              <a:off x="21336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p>
          </p:txBody>
        </p:sp>
        <p:sp>
          <p:nvSpPr>
            <p:cNvPr id="7189" name="Text Box 21"/>
            <p:cNvSpPr txBox="1">
              <a:spLocks noChangeArrowheads="1"/>
            </p:cNvSpPr>
            <p:nvPr/>
          </p:nvSpPr>
          <p:spPr bwMode="auto">
            <a:xfrm>
              <a:off x="31242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p>
          </p:txBody>
        </p:sp>
        <p:sp>
          <p:nvSpPr>
            <p:cNvPr id="7190" name="Text Box 22"/>
            <p:cNvSpPr txBox="1">
              <a:spLocks noChangeArrowheads="1"/>
            </p:cNvSpPr>
            <p:nvPr/>
          </p:nvSpPr>
          <p:spPr bwMode="auto">
            <a:xfrm>
              <a:off x="4611358" y="4419600"/>
              <a:ext cx="26276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1, 2, 3, 4, 5, 6, 7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7</a:t>
              </a:r>
              <a:endParaRPr lang="en-US" sz="2000" i="1" dirty="0">
                <a:solidFill>
                  <a:schemeClr val="tx1"/>
                </a:solidFill>
                <a:latin typeface="+mj-lt"/>
              </a:endParaRPr>
            </a:p>
          </p:txBody>
        </p:sp>
        <p:sp>
          <p:nvSpPr>
            <p:cNvPr id="7191" name="Text Box 23"/>
            <p:cNvSpPr txBox="1">
              <a:spLocks noChangeArrowheads="1"/>
            </p:cNvSpPr>
            <p:nvPr/>
          </p:nvSpPr>
          <p:spPr bwMode="auto">
            <a:xfrm>
              <a:off x="4654353" y="5257800"/>
              <a:ext cx="32704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E</a:t>
              </a:r>
              <a:r>
                <a:rPr lang="en-US" sz="2000" dirty="0">
                  <a:solidFill>
                    <a:schemeClr val="tx1"/>
                  </a:solidFill>
                  <a:latin typeface="+mj-lt"/>
                </a:rPr>
                <a:t> = { (1,2), (2,2), (2,4), (4,5), </a:t>
              </a:r>
            </a:p>
            <a:p>
              <a:r>
                <a:rPr lang="en-US" sz="2000" dirty="0">
                  <a:solidFill>
                    <a:schemeClr val="tx1"/>
                  </a:solidFill>
                  <a:latin typeface="+mj-lt"/>
                </a:rPr>
                <a:t>          (4,1), (5,4),(6,3) }</a:t>
              </a:r>
              <a:br>
                <a:rPr lang="en-US" sz="2000" dirty="0">
                  <a:solidFill>
                    <a:schemeClr val="tx1"/>
                  </a:solidFill>
                  <a:latin typeface="+mj-lt"/>
                </a:rPr>
              </a:br>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7</a:t>
              </a:r>
              <a:endParaRPr lang="en-US" sz="2000" i="1" dirty="0">
                <a:solidFill>
                  <a:schemeClr val="tx1"/>
                </a:solidFill>
                <a:latin typeface="+mj-lt"/>
              </a:endParaRPr>
            </a:p>
          </p:txBody>
        </p:sp>
        <p:sp>
          <p:nvSpPr>
            <p:cNvPr id="7192" name="Line 24"/>
            <p:cNvSpPr>
              <a:spLocks noChangeShapeType="1"/>
            </p:cNvSpPr>
            <p:nvPr/>
          </p:nvSpPr>
          <p:spPr bwMode="auto">
            <a:xfrm flipH="1">
              <a:off x="2590800" y="3414713"/>
              <a:ext cx="1371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Text Box 25"/>
            <p:cNvSpPr txBox="1">
              <a:spLocks noChangeArrowheads="1"/>
            </p:cNvSpPr>
            <p:nvPr/>
          </p:nvSpPr>
          <p:spPr bwMode="auto">
            <a:xfrm>
              <a:off x="3886200" y="312420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sp>
          <p:nvSpPr>
            <p:cNvPr id="7194" name="Oval 26"/>
            <p:cNvSpPr>
              <a:spLocks noChangeArrowheads="1"/>
            </p:cNvSpPr>
            <p:nvPr/>
          </p:nvSpPr>
          <p:spPr bwMode="auto">
            <a:xfrm>
              <a:off x="3886200" y="37957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95" name="Text Box 27"/>
            <p:cNvSpPr txBox="1">
              <a:spLocks noChangeArrowheads="1"/>
            </p:cNvSpPr>
            <p:nvPr/>
          </p:nvSpPr>
          <p:spPr bwMode="auto">
            <a:xfrm>
              <a:off x="3962400" y="38719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7</a:t>
              </a:r>
            </a:p>
          </p:txBody>
        </p:sp>
        <p:sp>
          <p:nvSpPr>
            <p:cNvPr id="7196" name="Line 28"/>
            <p:cNvSpPr>
              <a:spLocks noChangeShapeType="1"/>
            </p:cNvSpPr>
            <p:nvPr/>
          </p:nvSpPr>
          <p:spPr bwMode="auto">
            <a:xfrm>
              <a:off x="4419600" y="4024313"/>
              <a:ext cx="12954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Text Box 29"/>
            <p:cNvSpPr txBox="1">
              <a:spLocks noChangeArrowheads="1"/>
            </p:cNvSpPr>
            <p:nvPr/>
          </p:nvSpPr>
          <p:spPr bwMode="auto">
            <a:xfrm>
              <a:off x="5775325" y="3806825"/>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孤立节点</a:t>
              </a:r>
              <a:endParaRPr lang="en-US" sz="2000" dirty="0">
                <a:solidFill>
                  <a:schemeClr val="tx1"/>
                </a:solidFill>
                <a:latin typeface="+mj-lt"/>
              </a:endParaRPr>
            </a:p>
          </p:txBody>
        </p:sp>
      </p:grpSp>
      <p:sp>
        <p:nvSpPr>
          <p:cNvPr id="30"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有向图</a:t>
            </a:r>
            <a:endParaRPr lang="en-US" sz="3600" b="1" dirty="0">
              <a:solidFill>
                <a:srgbClr val="0000CC"/>
              </a:solidFill>
            </a:endParaRPr>
          </a:p>
        </p:txBody>
      </p:sp>
    </p:spTree>
    <p:extLst>
      <p:ext uri="{BB962C8B-B14F-4D97-AF65-F5344CB8AC3E}">
        <p14:creationId xmlns:p14="http://schemas.microsoft.com/office/powerpoint/2010/main" val="4704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228600"/>
            <a:ext cx="8001000" cy="990600"/>
          </a:xfrm>
          <a:noFill/>
        </p:spPr>
        <p:txBody>
          <a:bodyPr lIns="92075" tIns="46038" rIns="92075" bIns="46038"/>
          <a:lstStyle/>
          <a:p>
            <a:r>
              <a:rPr lang="en-US" sz="3600" b="1" dirty="0">
                <a:solidFill>
                  <a:srgbClr val="0000CC"/>
                </a:solidFill>
              </a:rPr>
              <a:t>DFS</a:t>
            </a:r>
            <a:r>
              <a:rPr lang="zh-CN" altLang="en-US" sz="3600" b="1" dirty="0">
                <a:solidFill>
                  <a:srgbClr val="0000CC"/>
                </a:solidFill>
              </a:rPr>
              <a:t>森林</a:t>
            </a:r>
            <a:r>
              <a:rPr lang="en-US" sz="3600" b="1" dirty="0">
                <a:solidFill>
                  <a:srgbClr val="0000CC"/>
                </a:solidFill>
              </a:rPr>
              <a:t> </a:t>
            </a:r>
          </a:p>
        </p:txBody>
      </p:sp>
      <p:sp>
        <p:nvSpPr>
          <p:cNvPr id="51203" name="Rectangle 3"/>
          <p:cNvSpPr>
            <a:spLocks noGrp="1" noChangeArrowheads="1"/>
          </p:cNvSpPr>
          <p:nvPr>
            <p:ph type="body" idx="1"/>
          </p:nvPr>
        </p:nvSpPr>
        <p:spPr>
          <a:xfrm>
            <a:off x="533400" y="1428378"/>
            <a:ext cx="8077200" cy="5029200"/>
          </a:xfrm>
          <a:noFill/>
        </p:spPr>
        <p:txBody>
          <a:bodyPr lIns="92075" tIns="46038" rIns="92075" bIns="46038"/>
          <a:lstStyle/>
          <a:p>
            <a:r>
              <a:rPr lang="en-US" sz="2400" b="1" dirty="0"/>
              <a:t>DFS</a:t>
            </a:r>
            <a:r>
              <a:rPr lang="zh-CN" altLang="en-US" sz="2400" b="1" dirty="0"/>
              <a:t>算法会产生一个</a:t>
            </a:r>
            <a:r>
              <a:rPr lang="en-US" altLang="zh-CN" sz="2400" b="1" i="1" dirty="0">
                <a:solidFill>
                  <a:srgbClr val="FF0000"/>
                </a:solidFill>
              </a:rPr>
              <a:t>DFS</a:t>
            </a:r>
            <a:r>
              <a:rPr lang="zh-CN" altLang="en-US" sz="2400" b="1" i="1" dirty="0">
                <a:solidFill>
                  <a:srgbClr val="FF0000"/>
                </a:solidFill>
              </a:rPr>
              <a:t>森林</a:t>
            </a:r>
            <a:r>
              <a:rPr lang="zh-CN" altLang="en-US" sz="2400" b="1" dirty="0"/>
              <a:t>，它包含了一系列的</a:t>
            </a:r>
            <a:r>
              <a:rPr lang="en-US" altLang="zh-CN" sz="2400" b="1" i="1" dirty="0">
                <a:solidFill>
                  <a:srgbClr val="FF0000"/>
                </a:solidFill>
              </a:rPr>
              <a:t>DFS</a:t>
            </a:r>
            <a:r>
              <a:rPr lang="zh-CN" altLang="en-US" sz="2400" b="1" i="1" dirty="0">
                <a:solidFill>
                  <a:srgbClr val="FF0000"/>
                </a:solidFill>
              </a:rPr>
              <a:t>树</a:t>
            </a:r>
            <a:endParaRPr lang="en-US" sz="2400" b="1" i="1" dirty="0">
              <a:solidFill>
                <a:srgbClr val="FF0000"/>
              </a:solidFill>
            </a:endParaRPr>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zh-CN" altLang="en-US" sz="2400" b="1" dirty="0"/>
              <a:t>每颗</a:t>
            </a:r>
            <a:r>
              <a:rPr lang="en-US" altLang="zh-CN" sz="2400" b="1" dirty="0"/>
              <a:t>DFS</a:t>
            </a:r>
            <a:r>
              <a:rPr lang="zh-CN" altLang="en-US" sz="2400" b="1" dirty="0"/>
              <a:t>树都是由一系列的灰色节点指向白色节点的边组成</a:t>
            </a:r>
            <a:endParaRPr lang="en-US" sz="2400" b="1" dirty="0"/>
          </a:p>
        </p:txBody>
      </p:sp>
      <p:sp>
        <p:nvSpPr>
          <p:cNvPr id="3" name="Right Arrow 2"/>
          <p:cNvSpPr/>
          <p:nvPr/>
        </p:nvSpPr>
        <p:spPr bwMode="auto">
          <a:xfrm>
            <a:off x="4267200" y="3367616"/>
            <a:ext cx="533400" cy="29879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6858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8" name="Group 57"/>
          <p:cNvGrpSpPr/>
          <p:nvPr/>
        </p:nvGrpSpPr>
        <p:grpSpPr>
          <a:xfrm>
            <a:off x="4953000" y="2438400"/>
            <a:ext cx="3657600" cy="2209800"/>
            <a:chOff x="4953000" y="2438400"/>
            <a:chExt cx="3657600" cy="2209800"/>
          </a:xfrm>
        </p:grpSpPr>
        <p:pic>
          <p:nvPicPr>
            <p:cNvPr id="5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Rectangle 52"/>
            <p:cNvSpPr/>
            <p:nvPr/>
          </p:nvSpPr>
          <p:spPr bwMode="auto">
            <a:xfrm>
              <a:off x="5181600" y="3200400"/>
              <a:ext cx="12192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4" name="Rectangle 53"/>
            <p:cNvSpPr/>
            <p:nvPr/>
          </p:nvSpPr>
          <p:spPr bwMode="auto">
            <a:xfrm>
              <a:off x="6781800" y="3200400"/>
              <a:ext cx="7620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6" name="Rectangle 55"/>
            <p:cNvSpPr/>
            <p:nvPr/>
          </p:nvSpPr>
          <p:spPr bwMode="auto">
            <a:xfrm>
              <a:off x="8077200" y="37338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7" name="Rectangle 56"/>
            <p:cNvSpPr/>
            <p:nvPr/>
          </p:nvSpPr>
          <p:spPr bwMode="auto">
            <a:xfrm>
              <a:off x="7924800" y="32766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7261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304800"/>
            <a:ext cx="7772400" cy="8382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40963" name="Rectangle 3"/>
          <p:cNvSpPr>
            <a:spLocks noGrp="1" noChangeArrowheads="1"/>
          </p:cNvSpPr>
          <p:nvPr>
            <p:ph type="body" idx="1"/>
          </p:nvPr>
        </p:nvSpPr>
        <p:spPr>
          <a:xfrm>
            <a:off x="304800" y="1447800"/>
            <a:ext cx="8534400" cy="5105400"/>
          </a:xfrm>
          <a:noFill/>
        </p:spPr>
        <p:txBody>
          <a:bodyPr lIns="92075" tIns="46038" rIns="92075" bIns="46038"/>
          <a:lstStyle/>
          <a:p>
            <a:r>
              <a:rPr lang="zh-CN" altLang="en-US" sz="2400" b="1" dirty="0"/>
              <a:t>该算法能够发现图中的所有节点，无论该图是否连通，或者是否是有向图</a:t>
            </a:r>
            <a:endParaRPr lang="en-US" altLang="zh-CN" sz="2400" b="1" dirty="0"/>
          </a:p>
          <a:p>
            <a:r>
              <a:rPr lang="en-US" altLang="zh-CN" sz="2400" b="1" dirty="0"/>
              <a:t>DFS</a:t>
            </a:r>
            <a:r>
              <a:rPr lang="zh-CN" altLang="en-US" sz="2400" b="1" dirty="0"/>
              <a:t>算法可以得到</a:t>
            </a:r>
            <a:r>
              <a:rPr lang="en-US" sz="2400" b="1" dirty="0"/>
              <a:t>:</a:t>
            </a:r>
          </a:p>
          <a:p>
            <a:pPr marL="640080" lvl="1"/>
            <a:r>
              <a:rPr lang="zh-CN" altLang="en-US" sz="2200" b="1" dirty="0"/>
              <a:t>一个</a:t>
            </a:r>
            <a:r>
              <a:rPr lang="en-US" altLang="zh-CN" sz="2200" b="1" dirty="0"/>
              <a:t>DFS</a:t>
            </a:r>
            <a:r>
              <a:rPr lang="zh-CN" altLang="en-US" sz="2200" b="1" dirty="0"/>
              <a:t>森林：包括了一系列的</a:t>
            </a:r>
            <a:r>
              <a:rPr lang="en-US" altLang="zh-CN" sz="2200" b="1" dirty="0"/>
              <a:t>DFS</a:t>
            </a:r>
            <a:r>
              <a:rPr lang="zh-CN" altLang="en-US" sz="2200" b="1" dirty="0"/>
              <a:t>树</a:t>
            </a:r>
            <a:endParaRPr lang="en-US" altLang="zh-CN" sz="2200" b="1" dirty="0"/>
          </a:p>
          <a:p>
            <a:pPr marL="640080" lvl="1"/>
            <a:r>
              <a:rPr lang="zh-CN" altLang="en-US" sz="2200" b="1" dirty="0"/>
              <a:t>对于任意一个节点</a:t>
            </a:r>
            <a:r>
              <a:rPr lang="en-US" altLang="zh-CN" sz="2200" b="1" i="1" dirty="0"/>
              <a:t>u</a:t>
            </a:r>
            <a:r>
              <a:rPr lang="zh-CN" altLang="en-US" sz="2200" b="1" dirty="0"/>
              <a:t>有</a:t>
            </a:r>
            <a:r>
              <a:rPr lang="en-US" altLang="zh-CN" sz="2200" b="1" dirty="0"/>
              <a:t>2</a:t>
            </a:r>
            <a:r>
              <a:rPr lang="zh-CN" altLang="en-US" sz="2200" b="1" dirty="0"/>
              <a:t>个时间戳</a:t>
            </a:r>
            <a:endParaRPr lang="en-US" sz="2200" b="1" i="1" dirty="0"/>
          </a:p>
          <a:p>
            <a:pPr marL="914400" lvl="2"/>
            <a:r>
              <a:rPr lang="en-US" sz="2200" b="1" i="1" dirty="0" err="1"/>
              <a:t>u</a:t>
            </a:r>
            <a:r>
              <a:rPr lang="en-US" sz="2200" b="1" dirty="0" err="1"/>
              <a:t>.</a:t>
            </a:r>
            <a:r>
              <a:rPr lang="en-US" sz="2200" b="1" i="1" dirty="0" err="1"/>
              <a:t>d</a:t>
            </a:r>
            <a:r>
              <a:rPr lang="en-US" sz="2200" b="1" dirty="0"/>
              <a:t> </a:t>
            </a:r>
            <a:r>
              <a:rPr lang="zh-CN" altLang="en-US" sz="2200" b="1" dirty="0"/>
              <a:t>表示第一次发现节点</a:t>
            </a:r>
            <a:r>
              <a:rPr lang="en-US" altLang="zh-CN" sz="2200" b="1" i="1" dirty="0"/>
              <a:t>u</a:t>
            </a:r>
            <a:r>
              <a:rPr lang="zh-CN" altLang="en-US" sz="2200" b="1" dirty="0"/>
              <a:t>的时间（被染成灰色节点的时间）</a:t>
            </a:r>
            <a:endParaRPr lang="en-US" altLang="zh-CN" sz="2200" b="1" dirty="0"/>
          </a:p>
          <a:p>
            <a:pPr marL="914400" lvl="2"/>
            <a:r>
              <a:rPr lang="en-US" sz="2200" b="1" i="1" dirty="0" err="1"/>
              <a:t>u</a:t>
            </a:r>
            <a:r>
              <a:rPr lang="en-US" sz="2200" b="1" dirty="0" err="1"/>
              <a:t>.</a:t>
            </a:r>
            <a:r>
              <a:rPr lang="en-US" sz="2200" b="1" i="1" dirty="0" err="1"/>
              <a:t>f</a:t>
            </a:r>
            <a:r>
              <a:rPr lang="en-US" sz="2200" b="1" dirty="0"/>
              <a:t> </a:t>
            </a:r>
            <a:r>
              <a:rPr lang="zh-CN" altLang="en-US" sz="2200" b="1" dirty="0"/>
              <a:t>表示已经完成对</a:t>
            </a:r>
            <a:r>
              <a:rPr lang="en-US" altLang="zh-CN" sz="2200" b="1" i="1" dirty="0"/>
              <a:t>u</a:t>
            </a:r>
            <a:r>
              <a:rPr lang="zh-CN" altLang="en-US" sz="2200" b="1" dirty="0"/>
              <a:t>节点进行搜索的时间（被染成黑色节点的时间）</a:t>
            </a:r>
            <a:endParaRPr lang="en-US" sz="2200" b="1" dirty="0"/>
          </a:p>
          <a:p>
            <a:r>
              <a:rPr lang="zh-CN" altLang="en-US" sz="2400" b="1" dirty="0"/>
              <a:t>如果是邻接表存图，则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 + |</a:t>
            </a:r>
            <a:r>
              <a:rPr lang="en-US" altLang="zh-CN" sz="2400" b="1" i="1" dirty="0"/>
              <a:t>E</a:t>
            </a:r>
            <a:r>
              <a:rPr lang="en-US" altLang="zh-CN" sz="2400" b="1" dirty="0"/>
              <a:t>|) </a:t>
            </a:r>
          </a:p>
          <a:p>
            <a:r>
              <a:rPr lang="zh-CN" altLang="en-US" sz="2400" b="1" dirty="0"/>
              <a:t>如果是邻接矩阵存图，则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a:t>
            </a:r>
            <a:r>
              <a:rPr lang="en-US" altLang="zh-CN" sz="2400" b="1" baseline="30000" dirty="0"/>
              <a:t>2</a:t>
            </a:r>
            <a:r>
              <a:rPr lang="en-US" altLang="zh-CN" sz="2400" b="1" dirty="0"/>
              <a:t>)</a:t>
            </a:r>
          </a:p>
        </p:txBody>
      </p:sp>
    </p:spTree>
    <p:extLst>
      <p:ext uri="{BB962C8B-B14F-4D97-AF65-F5344CB8AC3E}">
        <p14:creationId xmlns:p14="http://schemas.microsoft.com/office/powerpoint/2010/main" val="5184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DFS: </a:t>
            </a:r>
            <a:r>
              <a:rPr lang="zh-CN" altLang="en-US" sz="3600" b="1" dirty="0">
                <a:solidFill>
                  <a:srgbClr val="0000CC"/>
                </a:solidFill>
              </a:rPr>
              <a:t>边的分类</a:t>
            </a:r>
            <a:r>
              <a:rPr lang="en-US" sz="3600" b="1" dirty="0">
                <a:solidFill>
                  <a:srgbClr val="0000CC"/>
                </a:solidFill>
              </a:rPr>
              <a:t>(1)</a:t>
            </a:r>
          </a:p>
        </p:txBody>
      </p:sp>
      <p:sp>
        <p:nvSpPr>
          <p:cNvPr id="51203" name="Rectangle 3"/>
          <p:cNvSpPr>
            <a:spLocks noGrp="1" noChangeArrowheads="1"/>
          </p:cNvSpPr>
          <p:nvPr>
            <p:ph type="body" idx="1"/>
          </p:nvPr>
        </p:nvSpPr>
        <p:spPr>
          <a:xfrm>
            <a:off x="457200" y="1524000"/>
            <a:ext cx="8229600" cy="4953000"/>
          </a:xfrm>
          <a:noFill/>
        </p:spPr>
        <p:txBody>
          <a:bodyPr lIns="92075" tIns="46038" rIns="92075" bIns="46038"/>
          <a:lstStyle/>
          <a:p>
            <a:r>
              <a:rPr lang="zh-CN" altLang="en-US" sz="2400" b="1" i="1" dirty="0">
                <a:solidFill>
                  <a:srgbClr val="C00000"/>
                </a:solidFill>
              </a:rPr>
              <a:t>树边</a:t>
            </a:r>
            <a:r>
              <a:rPr lang="zh-CN" altLang="en-US" sz="2400" b="1" dirty="0"/>
              <a:t>：</a:t>
            </a:r>
            <a:r>
              <a:rPr lang="en-US" sz="2400" b="1" dirty="0"/>
              <a:t> </a:t>
            </a:r>
            <a:r>
              <a:rPr lang="zh-CN" altLang="en-US" sz="2400" b="1" dirty="0"/>
              <a:t>属于</a:t>
            </a:r>
            <a:r>
              <a:rPr lang="en-US" altLang="zh-CN" sz="2400" b="1" dirty="0"/>
              <a:t>DFS</a:t>
            </a:r>
            <a:r>
              <a:rPr lang="zh-CN" altLang="en-US" sz="2400" b="1" dirty="0"/>
              <a:t>森林的边</a:t>
            </a:r>
            <a:r>
              <a:rPr lang="en-US" sz="2400" b="1" dirty="0"/>
              <a:t>.</a:t>
            </a:r>
          </a:p>
          <a:p>
            <a:r>
              <a:rPr lang="zh-CN" altLang="en-US" sz="2400" b="1" i="1" dirty="0">
                <a:solidFill>
                  <a:srgbClr val="C00000"/>
                </a:solidFill>
              </a:rPr>
              <a:t>反向边</a:t>
            </a:r>
            <a:r>
              <a:rPr lang="en-US" sz="2400" b="1" dirty="0"/>
              <a:t> </a:t>
            </a:r>
            <a:r>
              <a:rPr lang="zh-CN" altLang="en-US" sz="2400" b="1" dirty="0"/>
              <a:t>：从一个节点连向它在</a:t>
            </a:r>
            <a:r>
              <a:rPr lang="en-US" altLang="zh-CN" sz="2400" b="1" dirty="0"/>
              <a:t>DFS</a:t>
            </a:r>
            <a:r>
              <a:rPr lang="zh-CN" altLang="en-US" sz="2400" b="1" dirty="0"/>
              <a:t>树中的祖先节点的非树边</a:t>
            </a:r>
            <a:r>
              <a:rPr lang="en-US" altLang="zh-CN" sz="2400" b="1" dirty="0"/>
              <a:t>——</a:t>
            </a:r>
            <a:r>
              <a:rPr lang="zh-CN" altLang="en-US" sz="2400" b="1" dirty="0"/>
              <a:t>指向灰色，一旦有反向边，说明有环</a:t>
            </a:r>
            <a:endParaRPr lang="en-US" altLang="zh-CN" sz="2400" b="1" dirty="0"/>
          </a:p>
          <a:p>
            <a:pPr lvl="1"/>
            <a:r>
              <a:rPr lang="zh-CN" altLang="en-US" sz="1800" b="1" dirty="0"/>
              <a:t>上个例子中标记为</a:t>
            </a:r>
            <a:r>
              <a:rPr lang="en-US" sz="1800" b="1" dirty="0"/>
              <a:t>B</a:t>
            </a:r>
            <a:r>
              <a:rPr lang="zh-CN" altLang="en-US" sz="1800" b="1" dirty="0"/>
              <a:t>的边</a:t>
            </a:r>
            <a:endParaRPr lang="en-US" sz="1800" b="1" dirty="0"/>
          </a:p>
          <a:p>
            <a:r>
              <a:rPr lang="zh-CN" altLang="en-US" sz="2400" b="1" i="1" dirty="0">
                <a:solidFill>
                  <a:srgbClr val="C00000"/>
                </a:solidFill>
              </a:rPr>
              <a:t>前向边</a:t>
            </a:r>
            <a:r>
              <a:rPr lang="zh-CN" altLang="en-US" sz="2400" b="1" dirty="0"/>
              <a:t>：从一个节点连向它在</a:t>
            </a:r>
            <a:r>
              <a:rPr lang="en-US" altLang="zh-CN" sz="2400" b="1" dirty="0"/>
              <a:t>DFS</a:t>
            </a:r>
            <a:r>
              <a:rPr lang="zh-CN" altLang="en-US" sz="2400" b="1" dirty="0"/>
              <a:t>树中的后代节点的非树边</a:t>
            </a:r>
            <a:r>
              <a:rPr lang="en-US" altLang="zh-CN" sz="2400" b="1" dirty="0"/>
              <a:t>——</a:t>
            </a:r>
            <a:r>
              <a:rPr lang="zh-CN" altLang="en-US" sz="2400" b="1" dirty="0"/>
              <a:t>指向黑色，子孙节点</a:t>
            </a:r>
            <a:endParaRPr lang="en-US" altLang="zh-CN" sz="2400" b="1" dirty="0"/>
          </a:p>
          <a:p>
            <a:pPr lvl="1"/>
            <a:r>
              <a:rPr lang="zh-CN" altLang="en-US" sz="1800" b="1" dirty="0"/>
              <a:t>上个例子中标记为</a:t>
            </a:r>
            <a:r>
              <a:rPr lang="en-US" sz="1800" b="1" dirty="0"/>
              <a:t>F </a:t>
            </a:r>
            <a:r>
              <a:rPr lang="zh-CN" altLang="en-US" sz="1800" b="1" dirty="0"/>
              <a:t>的边</a:t>
            </a:r>
            <a:r>
              <a:rPr lang="en-US" sz="1800" b="1" dirty="0"/>
              <a:t>.</a:t>
            </a:r>
          </a:p>
          <a:p>
            <a:r>
              <a:rPr lang="zh-CN" altLang="en-US" sz="2400" b="1" i="1" dirty="0">
                <a:solidFill>
                  <a:srgbClr val="C00000"/>
                </a:solidFill>
              </a:rPr>
              <a:t>交叉边</a:t>
            </a:r>
            <a:r>
              <a:rPr lang="en-US" sz="2400" b="1" i="1" dirty="0">
                <a:solidFill>
                  <a:srgbClr val="C00000"/>
                </a:solidFill>
              </a:rPr>
              <a:t>Cross edges </a:t>
            </a:r>
            <a:r>
              <a:rPr lang="en-US" sz="2400" b="1" dirty="0"/>
              <a:t>– </a:t>
            </a:r>
            <a:r>
              <a:rPr lang="zh-CN" altLang="en-US" sz="2400" b="1" dirty="0"/>
              <a:t>图中不属于树边、反向边、和前向边的那些边</a:t>
            </a:r>
            <a:endParaRPr lang="en-US" sz="2400" b="1" dirty="0"/>
          </a:p>
          <a:p>
            <a:pPr lvl="1"/>
            <a:r>
              <a:rPr lang="zh-CN" altLang="en-US" sz="1800" b="1" dirty="0"/>
              <a:t>是个例子中标记为</a:t>
            </a:r>
            <a:r>
              <a:rPr lang="en-US" altLang="zh-CN" sz="1800" b="1" dirty="0"/>
              <a:t>C</a:t>
            </a:r>
            <a:r>
              <a:rPr lang="zh-CN" altLang="en-US" sz="1800" b="1" dirty="0"/>
              <a:t>的边</a:t>
            </a:r>
            <a:endParaRPr lang="en-US" sz="18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648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bwMode="auto">
          <a:xfrm flipV="1">
            <a:off x="5715000" y="5486400"/>
            <a:ext cx="685800" cy="685800"/>
          </a:xfrm>
          <a:prstGeom prst="straightConnector1">
            <a:avLst/>
          </a:prstGeom>
          <a:solidFill>
            <a:schemeClr val="accent1"/>
          </a:solidFill>
          <a:ln w="38100" cap="flat" cmpd="sng" algn="ctr">
            <a:solidFill>
              <a:srgbClr val="00B0F0"/>
            </a:solidFill>
            <a:prstDash val="solid"/>
            <a:round/>
            <a:headEnd type="none" w="med" len="med"/>
            <a:tailEnd type="triangle"/>
          </a:ln>
          <a:effectLst/>
        </p:spPr>
      </p:cxnSp>
      <p:cxnSp>
        <p:nvCxnSpPr>
          <p:cNvPr id="10" name="直接箭头连接符 9"/>
          <p:cNvCxnSpPr/>
          <p:nvPr/>
        </p:nvCxnSpPr>
        <p:spPr bwMode="auto">
          <a:xfrm>
            <a:off x="5410200" y="5486400"/>
            <a:ext cx="0" cy="53340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 name="直接箭头连接符 11"/>
          <p:cNvCxnSpPr/>
          <p:nvPr/>
        </p:nvCxnSpPr>
        <p:spPr bwMode="auto">
          <a:xfrm flipH="1">
            <a:off x="6858000" y="5410200"/>
            <a:ext cx="685800" cy="685800"/>
          </a:xfrm>
          <a:prstGeom prst="straightConnector1">
            <a:avLst/>
          </a:prstGeom>
          <a:solidFill>
            <a:schemeClr val="accent1"/>
          </a:solidFill>
          <a:ln w="38100" cap="flat" cmpd="sng" algn="ctr">
            <a:solidFill>
              <a:srgbClr val="7030A0"/>
            </a:solidFill>
            <a:prstDash val="solid"/>
            <a:round/>
            <a:headEnd type="none" w="med" len="med"/>
            <a:tailEnd type="triangle"/>
          </a:ln>
          <a:effectLst/>
        </p:spPr>
      </p:cxnSp>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(2)</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sz="2400" b="1" dirty="0"/>
              <a:t>:</a:t>
            </a:r>
          </a:p>
          <a:p>
            <a:pPr lvl="1"/>
            <a:r>
              <a:rPr lang="zh-CN" altLang="en-US" sz="2200" b="1" dirty="0"/>
              <a:t>如果</a:t>
            </a:r>
            <a:r>
              <a:rPr lang="en-US" altLang="zh-CN" sz="2200" b="1" dirty="0"/>
              <a:t>v</a:t>
            </a:r>
            <a:r>
              <a:rPr lang="zh-CN" altLang="en-US" sz="2200" b="1" dirty="0"/>
              <a:t>为白色节点，则</a:t>
            </a:r>
            <a:r>
              <a:rPr lang="en-US" altLang="zh-CN" sz="2000" b="1" dirty="0"/>
              <a:t>(</a:t>
            </a:r>
            <a:r>
              <a:rPr lang="en-US" altLang="zh-CN" sz="2000" b="1" i="1" dirty="0" err="1"/>
              <a:t>u,v</a:t>
            </a:r>
            <a:r>
              <a:rPr lang="en-US" altLang="zh-CN" sz="2000" b="1" dirty="0"/>
              <a:t>) </a:t>
            </a:r>
            <a:r>
              <a:rPr lang="zh-CN" altLang="en-US" sz="2000" b="1" dirty="0"/>
              <a:t>为树边</a:t>
            </a:r>
            <a:endParaRPr lang="en-US" sz="22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685800" y="3200400"/>
            <a:ext cx="811783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是灰色节点，则</a:t>
            </a:r>
            <a:r>
              <a:rPr lang="en-US" altLang="zh-CN" sz="2000" b="1" dirty="0"/>
              <a:t>(</a:t>
            </a:r>
            <a:r>
              <a:rPr lang="en-US" altLang="zh-CN" sz="2000" b="1" i="1" dirty="0" err="1"/>
              <a:t>u,v</a:t>
            </a:r>
            <a:r>
              <a:rPr lang="en-US" altLang="zh-CN" sz="2000" b="1" dirty="0"/>
              <a:t>) </a:t>
            </a:r>
            <a:r>
              <a:rPr lang="zh-CN" altLang="en-US" sz="2000" b="1" dirty="0"/>
              <a:t>为反向边</a:t>
            </a:r>
            <a:endParaRPr lang="en-US" altLang="zh-CN" sz="2200" b="1" dirty="0"/>
          </a:p>
          <a:p>
            <a:endParaRPr lang="zh-CN"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227" r="51300" b="51211"/>
          <a:stretch/>
        </p:blipFill>
        <p:spPr bwMode="auto">
          <a:xfrm>
            <a:off x="838200" y="3657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a:extLst>
              <a:ext uri="{FF2B5EF4-FFF2-40B4-BE49-F238E27FC236}">
                <a16:creationId xmlns:a16="http://schemas.microsoft.com/office/drawing/2014/main" id="{6AE7D609-EE74-4F3E-BAD6-4BF16089908D}"/>
              </a:ext>
            </a:extLst>
          </p:cNvPr>
          <p:cNvSpPr/>
          <p:nvPr/>
        </p:nvSpPr>
        <p:spPr bwMode="auto">
          <a:xfrm>
            <a:off x="1676400" y="3733800"/>
            <a:ext cx="1066800" cy="914400"/>
          </a:xfrm>
          <a:prstGeom prst="ellipse">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是黑色节点，则</a:t>
            </a:r>
            <a:r>
              <a:rPr lang="en-US" altLang="zh-CN" sz="2000" b="1" dirty="0"/>
              <a:t>(</a:t>
            </a:r>
            <a:r>
              <a:rPr lang="en-US" altLang="zh-CN" sz="2000" b="1" i="1" dirty="0" err="1"/>
              <a:t>u,v</a:t>
            </a:r>
            <a:r>
              <a:rPr lang="en-US" altLang="zh-CN" sz="2000" b="1" dirty="0"/>
              <a:t>) </a:t>
            </a:r>
            <a:r>
              <a:rPr lang="zh-CN" altLang="en-US" sz="2000" b="1" dirty="0"/>
              <a:t>为前向边或者交叉边</a:t>
            </a:r>
            <a:endParaRPr lang="en-US" altLang="zh-CN" sz="2200" b="1" dirty="0"/>
          </a:p>
          <a:p>
            <a:endParaRPr lang="zh-CN" alt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46" t="50000" b="25000"/>
          <a:stretch/>
        </p:blipFill>
        <p:spPr bwMode="auto">
          <a:xfrm>
            <a:off x="685800" y="3810000"/>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bwMode="auto">
          <a:xfrm>
            <a:off x="762000" y="4876800"/>
            <a:ext cx="1066800" cy="10668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(3)</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solidFill>
                  <a:srgbClr val="C00000"/>
                </a:solidFill>
              </a:rPr>
              <a:t>定理</a:t>
            </a:r>
            <a:r>
              <a:rPr lang="en-US" sz="2400" b="1" dirty="0">
                <a:solidFill>
                  <a:srgbClr val="C00000"/>
                </a:solidFill>
              </a:rPr>
              <a:t>1</a:t>
            </a:r>
            <a:r>
              <a:rPr lang="en-US" sz="2400" b="1" dirty="0"/>
              <a:t>: </a:t>
            </a:r>
            <a:r>
              <a:rPr lang="zh-CN" altLang="en-US" sz="2400" b="1" dirty="0"/>
              <a:t>如果图是无向图，则边要么是树边，要么是反向边</a:t>
            </a:r>
            <a:endParaRPr lang="en-US" sz="2400" b="1" dirty="0"/>
          </a:p>
          <a:p>
            <a:pPr marL="0" indent="0">
              <a:buNone/>
            </a:pPr>
            <a:r>
              <a:rPr lang="en-US" sz="2400" b="1" i="1" dirty="0"/>
              <a:t>     </a:t>
            </a:r>
            <a:r>
              <a:rPr lang="zh-CN" altLang="en-US" sz="2400" b="1" i="1" dirty="0">
                <a:solidFill>
                  <a:srgbClr val="FF0000"/>
                </a:solidFill>
              </a:rPr>
              <a:t>例子</a:t>
            </a:r>
            <a:r>
              <a:rPr lang="en-US" sz="2400" b="1" dirty="0"/>
              <a:t>: </a:t>
            </a:r>
            <a:r>
              <a:rPr lang="zh-CN" altLang="en-US" sz="2400" b="1" dirty="0"/>
              <a:t>将下图视作无向图（单向改为双向）</a:t>
            </a:r>
            <a:endParaRPr lang="en-US" sz="2400" b="1" i="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838200" y="3124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19600" y="3430250"/>
            <a:ext cx="4190999" cy="1446550"/>
          </a:xfrm>
          <a:prstGeom prst="rect">
            <a:avLst/>
          </a:prstGeom>
          <a:noFill/>
        </p:spPr>
        <p:txBody>
          <a:bodyPr wrap="square" rtlCol="0">
            <a:spAutoFit/>
          </a:bodyPr>
          <a:lstStyle/>
          <a:p>
            <a:pPr marL="274320" indent="-274320">
              <a:buFont typeface="Wingdings" pitchFamily="2" charset="2"/>
              <a:buChar char="§"/>
            </a:pPr>
            <a:r>
              <a:rPr lang="zh-CN" altLang="en-US" sz="2200" dirty="0"/>
              <a:t>边</a:t>
            </a:r>
            <a:r>
              <a:rPr lang="en-US" sz="2200" dirty="0"/>
              <a:t>(</a:t>
            </a:r>
            <a:r>
              <a:rPr lang="en-US" sz="2200" i="1" dirty="0"/>
              <a:t>x</a:t>
            </a:r>
            <a:r>
              <a:rPr lang="en-US" sz="2200" dirty="0"/>
              <a:t>, </a:t>
            </a:r>
            <a:r>
              <a:rPr lang="en-US" sz="2200" i="1" dirty="0"/>
              <a:t>u</a:t>
            </a:r>
            <a:r>
              <a:rPr lang="en-US" sz="2200" dirty="0"/>
              <a:t>)</a:t>
            </a:r>
            <a:r>
              <a:rPr lang="zh-CN" altLang="en-US" sz="2200" dirty="0"/>
              <a:t>比边</a:t>
            </a:r>
            <a:r>
              <a:rPr lang="en-US" sz="2200" dirty="0"/>
              <a:t> </a:t>
            </a:r>
            <a:r>
              <a:rPr lang="en-US" altLang="zh-CN" sz="2200" dirty="0"/>
              <a:t>(</a:t>
            </a:r>
            <a:r>
              <a:rPr lang="en-US" altLang="zh-CN" sz="2200" i="1" dirty="0"/>
              <a:t>u</a:t>
            </a:r>
            <a:r>
              <a:rPr lang="en-US" altLang="zh-CN" sz="2200" dirty="0"/>
              <a:t>, </a:t>
            </a:r>
            <a:r>
              <a:rPr lang="en-US" altLang="zh-CN" sz="2200" i="1" dirty="0"/>
              <a:t>x</a:t>
            </a:r>
            <a:r>
              <a:rPr lang="en-US" altLang="zh-CN" sz="2200" dirty="0"/>
              <a:t>)</a:t>
            </a:r>
            <a:r>
              <a:rPr lang="zh-CN" altLang="en-US" sz="2200" dirty="0"/>
              <a:t>先被访问，因此使之成为一条反向边</a:t>
            </a:r>
            <a:endParaRPr lang="en-US" sz="2200" dirty="0"/>
          </a:p>
          <a:p>
            <a:pPr marL="274320" indent="-274320">
              <a:buFont typeface="Wingdings" pitchFamily="2" charset="2"/>
              <a:buChar char="§"/>
            </a:pPr>
            <a:r>
              <a:rPr lang="zh-CN" altLang="en-US" sz="2200" dirty="0"/>
              <a:t>边</a:t>
            </a:r>
            <a:r>
              <a:rPr lang="en-US" sz="2200" dirty="0"/>
              <a:t>(</a:t>
            </a:r>
            <a:r>
              <a:rPr lang="en-US" sz="2200" i="1" dirty="0"/>
              <a:t>y</a:t>
            </a:r>
            <a:r>
              <a:rPr lang="en-US" sz="2200" dirty="0"/>
              <a:t>, </a:t>
            </a:r>
            <a:r>
              <a:rPr lang="en-US" sz="2200" i="1" dirty="0"/>
              <a:t>w</a:t>
            </a:r>
            <a:r>
              <a:rPr lang="en-US" sz="2200" dirty="0"/>
              <a:t>) </a:t>
            </a:r>
            <a:r>
              <a:rPr lang="zh-CN" altLang="en-US" sz="2200" dirty="0"/>
              <a:t>比边</a:t>
            </a:r>
            <a:r>
              <a:rPr lang="en-US" sz="2200" dirty="0"/>
              <a:t> (</a:t>
            </a:r>
            <a:r>
              <a:rPr lang="en-US" sz="2200" i="1" dirty="0"/>
              <a:t>w</a:t>
            </a:r>
            <a:r>
              <a:rPr lang="en-US" sz="2200" dirty="0"/>
              <a:t>, </a:t>
            </a:r>
            <a:r>
              <a:rPr lang="en-US" sz="2200" i="1" dirty="0"/>
              <a:t>y</a:t>
            </a:r>
            <a:r>
              <a:rPr lang="en-US" sz="2200" dirty="0"/>
              <a:t>)</a:t>
            </a:r>
            <a:r>
              <a:rPr lang="zh-CN" altLang="en-US" sz="2200" dirty="0"/>
              <a:t>先被访问，因此使之成为一条树边</a:t>
            </a:r>
            <a:endParaRPr lang="en-US" sz="2200" dirty="0"/>
          </a:p>
        </p:txBody>
      </p:sp>
    </p:spTree>
    <p:extLst>
      <p:ext uri="{BB962C8B-B14F-4D97-AF65-F5344CB8AC3E}">
        <p14:creationId xmlns:p14="http://schemas.microsoft.com/office/powerpoint/2010/main" val="9672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228600"/>
            <a:ext cx="7772400" cy="9906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(1)</a:t>
            </a:r>
          </a:p>
        </p:txBody>
      </p:sp>
      <p:sp>
        <p:nvSpPr>
          <p:cNvPr id="50179" name="Rectangle 3"/>
          <p:cNvSpPr>
            <a:spLocks noGrp="1" noChangeArrowheads="1"/>
          </p:cNvSpPr>
          <p:nvPr>
            <p:ph type="body" idx="1"/>
          </p:nvPr>
        </p:nvSpPr>
        <p:spPr>
          <a:xfrm>
            <a:off x="457200" y="1371600"/>
            <a:ext cx="7848600" cy="4495800"/>
          </a:xfrm>
        </p:spPr>
        <p:txBody>
          <a:bodyPr/>
          <a:lstStyle/>
          <a:p>
            <a:r>
              <a:rPr lang="zh-CN" altLang="en-US" sz="2400" b="1" i="1" dirty="0">
                <a:solidFill>
                  <a:srgbClr val="C00000"/>
                </a:solidFill>
                <a:latin typeface="+mj-lt"/>
              </a:rPr>
              <a:t>无向图</a:t>
            </a:r>
            <a:r>
              <a:rPr lang="en-US" sz="2400" b="1" i="1" dirty="0">
                <a:solidFill>
                  <a:srgbClr val="C00000"/>
                </a:solidFill>
                <a:latin typeface="+mj-lt"/>
              </a:rPr>
              <a:t>G</a:t>
            </a:r>
            <a:r>
              <a:rPr lang="zh-CN" altLang="en-US" sz="2400" b="1" i="1" dirty="0">
                <a:solidFill>
                  <a:srgbClr val="C00000"/>
                </a:solidFill>
                <a:latin typeface="+mj-lt"/>
              </a:rPr>
              <a:t>是否连通</a:t>
            </a:r>
            <a:r>
              <a:rPr lang="en-US" sz="2400" b="1" dirty="0">
                <a:solidFill>
                  <a:srgbClr val="C00000"/>
                </a:solidFill>
                <a:latin typeface="+mj-lt"/>
              </a:rPr>
              <a:t>? </a:t>
            </a:r>
          </a:p>
          <a:p>
            <a:pPr marL="640080" lvl="1"/>
            <a:r>
              <a:rPr lang="zh-CN" altLang="en-US" sz="2200" b="1" dirty="0">
                <a:latin typeface="+mj-lt"/>
              </a:rPr>
              <a:t>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一次，然后检查一下看看是否图中还有白色的节点。如果没有，则说明图是连通的，否则不连通</a:t>
            </a:r>
            <a:endParaRPr lang="en-US" sz="2200" b="1" dirty="0">
              <a:latin typeface="+mj-lt"/>
            </a:endParaRPr>
          </a:p>
          <a:p>
            <a:pPr marL="400050" lvl="1" indent="0">
              <a:buNone/>
            </a:pPr>
            <a:r>
              <a:rPr lang="en-US" sz="2200" b="1" dirty="0">
                <a:latin typeface="+mj-lt"/>
              </a:rPr>
              <a:t>    </a:t>
            </a:r>
            <a:r>
              <a:rPr lang="zh-CN" altLang="en-US" sz="2200" b="1" dirty="0">
                <a:latin typeface="+mj-lt"/>
              </a:rPr>
              <a:t>运行时间</a:t>
            </a:r>
            <a:r>
              <a:rPr lang="en-US" sz="2200" b="1" dirty="0">
                <a:latin typeface="+mj-lt"/>
              </a:rPr>
              <a:t>: </a:t>
            </a:r>
            <a:r>
              <a:rPr lang="en-US" sz="2200" b="1" i="1" dirty="0">
                <a:latin typeface="+mj-lt"/>
              </a:rPr>
              <a:t>O</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a:p>
            <a:pPr marL="0" indent="0">
              <a:buNone/>
            </a:pPr>
            <a:endParaRPr lang="en-US" sz="2400" b="1" dirty="0">
              <a:latin typeface="+mj-lt"/>
            </a:endParaRPr>
          </a:p>
          <a:p>
            <a:r>
              <a:rPr lang="zh-CN" altLang="en-US" sz="2400" b="1" i="1" dirty="0">
                <a:solidFill>
                  <a:srgbClr val="C00000"/>
                </a:solidFill>
                <a:latin typeface="+mj-lt"/>
              </a:rPr>
              <a:t>寻找连通分支</a:t>
            </a:r>
            <a:endParaRPr lang="en-US" sz="2400" b="1" i="1" dirty="0">
              <a:latin typeface="+mj-lt"/>
            </a:endParaRPr>
          </a:p>
          <a:p>
            <a:pPr lvl="1"/>
            <a:r>
              <a:rPr lang="zh-CN" altLang="en-US" sz="2200" b="1" dirty="0">
                <a:latin typeface="+mj-lt"/>
              </a:rPr>
              <a:t>调用</a:t>
            </a:r>
            <a:r>
              <a:rPr lang="en-US" sz="2200" b="1" dirty="0">
                <a:latin typeface="+mj-lt"/>
              </a:rPr>
              <a:t>DFS</a:t>
            </a:r>
            <a:r>
              <a:rPr lang="zh-CN" altLang="en-US" sz="2200" b="1" dirty="0">
                <a:latin typeface="+mj-lt"/>
              </a:rPr>
              <a:t>；每次调用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，其中所有遍历到的节点属于一个连通分支</a:t>
            </a:r>
            <a:endParaRPr lang="en-US" sz="2200" b="1" dirty="0">
              <a:latin typeface="+mj-lt"/>
            </a:endParaRPr>
          </a:p>
          <a:p>
            <a:pPr marL="400050" lvl="1" indent="0">
              <a:buNone/>
            </a:pPr>
            <a:r>
              <a:rPr lang="zh-CN" altLang="en-US" sz="2200" b="1" dirty="0"/>
              <a:t>     运行时间</a:t>
            </a:r>
            <a:r>
              <a:rPr lang="en-US" sz="2200" b="1" dirty="0">
                <a:latin typeface="+mj-lt"/>
              </a:rPr>
              <a:t>: </a:t>
            </a:r>
            <a:r>
              <a:rPr lang="en-US" sz="2200" b="1" dirty="0">
                <a:latin typeface="+mj-lt"/>
                <a:sym typeface="Symbol"/>
              </a:rPr>
              <a:t></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5720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bwMode="auto">
          <a:xfrm>
            <a:off x="4876800" y="4572000"/>
            <a:ext cx="2438400" cy="22860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椭圆 5"/>
          <p:cNvSpPr/>
          <p:nvPr/>
        </p:nvSpPr>
        <p:spPr bwMode="auto">
          <a:xfrm>
            <a:off x="7162800" y="4495800"/>
            <a:ext cx="1143000" cy="2362200"/>
          </a:xfrm>
          <a:prstGeom prst="ellipse">
            <a:avLst/>
          </a:prstGeom>
          <a:noFill/>
          <a:ln w="317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921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17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(2)</a:t>
            </a:r>
          </a:p>
        </p:txBody>
      </p:sp>
      <p:sp>
        <p:nvSpPr>
          <p:cNvPr id="53251" name="Rectangle 3"/>
          <p:cNvSpPr>
            <a:spLocks noGrp="1" noChangeArrowheads="1"/>
          </p:cNvSpPr>
          <p:nvPr>
            <p:ph type="body" idx="1"/>
          </p:nvPr>
        </p:nvSpPr>
        <p:spPr>
          <a:xfrm>
            <a:off x="381000" y="1371600"/>
            <a:ext cx="8305800" cy="5181600"/>
          </a:xfrm>
        </p:spPr>
        <p:txBody>
          <a:bodyPr/>
          <a:lstStyle/>
          <a:p>
            <a:r>
              <a:rPr lang="zh-CN" altLang="en-US" sz="2400" b="1" dirty="0">
                <a:solidFill>
                  <a:srgbClr val="C00000"/>
                </a:solidFill>
              </a:rPr>
              <a:t>一个有向图</a:t>
            </a:r>
            <a:r>
              <a:rPr lang="en-US" sz="2400" b="1" i="1" dirty="0">
                <a:solidFill>
                  <a:srgbClr val="C00000"/>
                </a:solidFill>
              </a:rPr>
              <a:t>G</a:t>
            </a:r>
            <a:r>
              <a:rPr lang="zh-CN" altLang="en-US" sz="2400" b="1" dirty="0">
                <a:solidFill>
                  <a:srgbClr val="C00000"/>
                </a:solidFill>
              </a:rPr>
              <a:t>中是否包含一个有向环</a:t>
            </a:r>
            <a:r>
              <a:rPr lang="en-US" sz="2400" b="1" dirty="0">
                <a:solidFill>
                  <a:srgbClr val="C00000"/>
                </a:solidFill>
              </a:rPr>
              <a:t>?</a:t>
            </a:r>
            <a:r>
              <a:rPr lang="en-US" sz="2400" b="1" dirty="0"/>
              <a:t> </a:t>
            </a:r>
          </a:p>
          <a:p>
            <a:pPr marL="640080" lvl="1"/>
            <a:r>
              <a:rPr lang="zh-CN" altLang="en-US" sz="2200" b="1" dirty="0"/>
              <a:t>调用</a:t>
            </a:r>
            <a:r>
              <a:rPr lang="en-US" sz="2200" b="1" dirty="0"/>
              <a:t>DFS</a:t>
            </a:r>
            <a:r>
              <a:rPr lang="zh-CN" altLang="en-US" sz="2200" b="1" dirty="0"/>
              <a:t>；如果存在反向边，则说明存在有向环，否则不包含有向环</a:t>
            </a:r>
            <a:endParaRPr lang="en-US" sz="2200" b="1" dirty="0"/>
          </a:p>
          <a:p>
            <a:pPr marL="640080" lvl="1"/>
            <a:r>
              <a:rPr lang="zh-CN" altLang="en-US" sz="2200" b="1" dirty="0"/>
              <a:t>运行时间</a:t>
            </a:r>
            <a:r>
              <a:rPr lang="en-US" sz="2200" b="1" dirty="0"/>
              <a:t>: </a:t>
            </a:r>
            <a:r>
              <a:rPr lang="en-US" sz="2200" b="1" i="1" dirty="0"/>
              <a:t>O</a:t>
            </a:r>
            <a:r>
              <a:rPr lang="en-US" sz="2200" b="1" dirty="0"/>
              <a:t>(|</a:t>
            </a:r>
            <a:r>
              <a:rPr lang="en-US" sz="2200" b="1" i="1" dirty="0"/>
              <a:t>V | </a:t>
            </a:r>
            <a:r>
              <a:rPr lang="en-US" sz="2200" b="1" dirty="0"/>
              <a:t>+ | </a:t>
            </a:r>
            <a:r>
              <a:rPr lang="en-US" sz="2200" b="1" i="1" dirty="0"/>
              <a:t>E |</a:t>
            </a:r>
            <a:r>
              <a:rPr lang="en-US" sz="2200" b="1" dirty="0"/>
              <a:t>).</a:t>
            </a:r>
            <a:endParaRPr lang="en-US" sz="2400" b="1" dirty="0"/>
          </a:p>
          <a:p>
            <a:pPr>
              <a:spcBef>
                <a:spcPts val="600"/>
              </a:spcBef>
            </a:pPr>
            <a:endParaRPr lang="en-US" sz="24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2743200" y="33528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2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fade">
                                      <p:cBhvr>
                                        <p:cTn id="7" dur="500"/>
                                        <p:tgtEl>
                                          <p:spTgt spid="5325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251">
                                            <p:txEl>
                                              <p:pRg st="2" end="2"/>
                                            </p:txEl>
                                          </p:spTgt>
                                        </p:tgtEl>
                                        <p:attrNameLst>
                                          <p:attrName>style.visibility</p:attrName>
                                        </p:attrNameLst>
                                      </p:cBhvr>
                                      <p:to>
                                        <p:strVal val="visible"/>
                                      </p:to>
                                    </p:set>
                                    <p:animEffect transition="in" filter="fade">
                                      <p:cBhvr>
                                        <p:cTn id="10" dur="500"/>
                                        <p:tgtEl>
                                          <p:spTgt spid="53251">
                                            <p:txEl>
                                              <p:pRg st="2" end="2"/>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572000"/>
          </a:xfrm>
        </p:spPr>
        <p:txBody>
          <a:bodyPr/>
          <a:lstStyle/>
          <a:p>
            <a:pPr>
              <a:spcBef>
                <a:spcPts val="600"/>
              </a:spcBef>
            </a:pPr>
            <a:r>
              <a:rPr lang="zh-CN" altLang="en-US" sz="2400" b="1" dirty="0">
                <a:solidFill>
                  <a:srgbClr val="C00000"/>
                </a:solidFill>
              </a:rPr>
              <a:t>一个无向图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是否包含一个环</a:t>
            </a:r>
            <a:r>
              <a:rPr lang="en-US" altLang="zh-CN" sz="2400" b="1" dirty="0">
                <a:solidFill>
                  <a:srgbClr val="C00000"/>
                </a:solidFill>
              </a:rPr>
              <a:t>?</a:t>
            </a:r>
            <a:r>
              <a:rPr lang="en-US" altLang="zh-CN" sz="2400" b="1" dirty="0"/>
              <a:t> </a:t>
            </a:r>
          </a:p>
          <a:p>
            <a:pPr marL="640080" lvl="1"/>
            <a:r>
              <a:rPr lang="zh-CN" altLang="en-US" sz="2200" b="1" dirty="0"/>
              <a:t>与有向图的情况一样</a:t>
            </a:r>
            <a:r>
              <a:rPr lang="en-US" altLang="zh-CN" sz="2200" b="1" dirty="0"/>
              <a:t> </a:t>
            </a:r>
          </a:p>
          <a:p>
            <a:pPr marL="640080" lvl="1"/>
            <a:r>
              <a:rPr lang="zh-CN" altLang="en-US" sz="2200" b="1" dirty="0"/>
              <a:t>如果图</a:t>
            </a:r>
            <a:r>
              <a:rPr lang="en-US" altLang="zh-CN" sz="2200" b="1" i="1" dirty="0"/>
              <a:t>G</a:t>
            </a:r>
            <a:r>
              <a:rPr lang="zh-CN" altLang="en-US" sz="2200" b="1" dirty="0"/>
              <a:t>是一个树或者森林，则它最多包含</a:t>
            </a:r>
            <a:r>
              <a:rPr lang="en-US" altLang="zh-CN" sz="2200" b="1" dirty="0"/>
              <a:t> |</a:t>
            </a:r>
            <a:r>
              <a:rPr lang="en-US" altLang="zh-CN" sz="2200" b="1" i="1" dirty="0"/>
              <a:t>V </a:t>
            </a:r>
            <a:r>
              <a:rPr lang="en-US" altLang="zh-CN" sz="2200" b="1" dirty="0"/>
              <a:t>| – 1 </a:t>
            </a:r>
            <a:r>
              <a:rPr lang="zh-CN" altLang="en-US" sz="2200" b="1" dirty="0"/>
              <a:t>条边</a:t>
            </a:r>
            <a:r>
              <a:rPr lang="en-US" altLang="zh-CN" sz="2200" b="1" dirty="0"/>
              <a:t> </a:t>
            </a:r>
          </a:p>
          <a:p>
            <a:pPr marL="640080" lvl="1"/>
            <a:r>
              <a:rPr lang="zh-CN" altLang="en-US" sz="2200" b="1" dirty="0"/>
              <a:t>运行时间为</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 </a:t>
            </a:r>
            <a:r>
              <a:rPr lang="zh-CN" altLang="en-US" sz="2200" b="1" dirty="0"/>
              <a:t>，因为</a:t>
            </a:r>
            <a:r>
              <a:rPr lang="en-US" altLang="zh-CN" sz="2200" b="1" dirty="0"/>
              <a:t>DFS</a:t>
            </a:r>
            <a:r>
              <a:rPr lang="zh-CN" altLang="en-US" sz="2200" b="1" dirty="0"/>
              <a:t>算法在发现环之前最多只会遍历</a:t>
            </a:r>
            <a:r>
              <a:rPr lang="en-US" altLang="zh-CN" sz="2200" b="1" dirty="0"/>
              <a:t>|</a:t>
            </a:r>
            <a:r>
              <a:rPr lang="en-US" altLang="zh-CN" sz="2200" b="1" i="1" dirty="0"/>
              <a:t>V </a:t>
            </a:r>
            <a:r>
              <a:rPr lang="en-US" altLang="zh-CN" sz="2200" b="1" dirty="0"/>
              <a:t>|</a:t>
            </a:r>
            <a:r>
              <a:rPr lang="zh-CN" altLang="en-US" sz="2200" b="1" dirty="0"/>
              <a:t>条边（一个无向图如果有≥</a:t>
            </a:r>
            <a:r>
              <a:rPr lang="en-US" altLang="zh-CN" sz="2200" b="1" dirty="0"/>
              <a:t> |</a:t>
            </a:r>
            <a:r>
              <a:rPr lang="en-US" altLang="zh-CN" sz="2200" b="1" i="1" dirty="0"/>
              <a:t>V </a:t>
            </a:r>
            <a:r>
              <a:rPr lang="en-US" altLang="zh-CN" sz="2200" b="1" dirty="0"/>
              <a:t>| </a:t>
            </a:r>
            <a:r>
              <a:rPr lang="zh-CN" altLang="en-US" sz="2200" b="1" dirty="0"/>
              <a:t>条边，则一定有环）</a:t>
            </a:r>
            <a:r>
              <a:rPr lang="en-US" altLang="zh-CN" sz="2200" b="1" dirty="0"/>
              <a:t> </a:t>
            </a:r>
          </a:p>
        </p:txBody>
      </p:sp>
      <p:grpSp>
        <p:nvGrpSpPr>
          <p:cNvPr id="4" name="Group 38"/>
          <p:cNvGrpSpPr/>
          <p:nvPr/>
        </p:nvGrpSpPr>
        <p:grpSpPr>
          <a:xfrm>
            <a:off x="3505200" y="41148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5300" y="1371600"/>
            <a:ext cx="81534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无向图</a:t>
            </a:r>
            <a:r>
              <a:rPr lang="en-US" sz="2400" b="1" i="1" dirty="0">
                <a:solidFill>
                  <a:srgbClr val="C00000"/>
                </a:solidFill>
              </a:rPr>
              <a:t> </a:t>
            </a:r>
            <a:r>
              <a:rPr lang="en-US" sz="2400" b="1" i="1" dirty="0">
                <a:solidFill>
                  <a:schemeClr val="tx1"/>
                </a:solidFill>
              </a:rPr>
              <a:t>G</a:t>
            </a:r>
            <a:r>
              <a:rPr lang="en-US" sz="2400" b="1" dirty="0">
                <a:solidFill>
                  <a:schemeClr val="tx1"/>
                </a:solidFill>
              </a:rPr>
              <a:t> = (</a:t>
            </a:r>
            <a:r>
              <a:rPr lang="en-US" sz="2400" b="1" i="1" dirty="0">
                <a:solidFill>
                  <a:schemeClr val="tx1"/>
                </a:solidFill>
              </a:rPr>
              <a:t>V, E</a:t>
            </a:r>
            <a:r>
              <a:rPr lang="en-US" sz="2400" b="1" dirty="0">
                <a:solidFill>
                  <a:schemeClr val="tx1"/>
                </a:solidFill>
              </a:rPr>
              <a:t>) , </a:t>
            </a:r>
            <a:r>
              <a:rPr lang="zh-CN" altLang="en-US" sz="2400" b="1" dirty="0">
                <a:solidFill>
                  <a:schemeClr val="tx1"/>
                </a:solidFill>
              </a:rPr>
              <a:t>其中</a:t>
            </a:r>
            <a:r>
              <a:rPr lang="en-US" altLang="zh-CN" sz="2400" b="1" i="1" dirty="0">
                <a:solidFill>
                  <a:schemeClr val="tx1"/>
                </a:solidFill>
              </a:rPr>
              <a:t>V</a:t>
            </a:r>
            <a:r>
              <a:rPr lang="en-US" altLang="zh-CN"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altLang="zh-CN" sz="2400" b="1" i="1" dirty="0">
                <a:solidFill>
                  <a:schemeClr val="tx1"/>
                </a:solidFill>
              </a:rPr>
              <a:t>V</a:t>
            </a:r>
            <a:r>
              <a:rPr lang="zh-CN" altLang="en-US" sz="2400" b="1" dirty="0">
                <a:solidFill>
                  <a:schemeClr val="tx1"/>
                </a:solidFill>
              </a:rPr>
              <a:t>中节点之间的边的集合。</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中每条边</a:t>
            </a:r>
            <a:r>
              <a:rPr lang="en-US" altLang="zh-CN" sz="2400" b="1" dirty="0">
                <a:solidFill>
                  <a:schemeClr val="tx1"/>
                </a:solidFill>
              </a:rPr>
              <a:t>e</a:t>
            </a:r>
            <a:r>
              <a:rPr lang="zh-CN" altLang="en-US" sz="2400" b="1" dirty="0">
                <a:solidFill>
                  <a:schemeClr val="tx1"/>
                </a:solidFill>
              </a:rPr>
              <a:t>都可以无序的节点对。</a:t>
            </a:r>
            <a:endParaRPr lang="en-US" sz="2400" b="1" dirty="0">
              <a:solidFill>
                <a:schemeClr val="tx1"/>
              </a:solidFill>
            </a:endParaRPr>
          </a:p>
        </p:txBody>
      </p:sp>
      <p:grpSp>
        <p:nvGrpSpPr>
          <p:cNvPr id="2" name="Group 1"/>
          <p:cNvGrpSpPr/>
          <p:nvPr/>
        </p:nvGrpSpPr>
        <p:grpSpPr>
          <a:xfrm>
            <a:off x="990600" y="4354512"/>
            <a:ext cx="7371775" cy="1741488"/>
            <a:chOff x="1143000" y="4191000"/>
            <a:chExt cx="7371775" cy="1741488"/>
          </a:xfrm>
        </p:grpSpPr>
        <p:sp>
          <p:nvSpPr>
            <p:cNvPr id="8195" name="Oval 3"/>
            <p:cNvSpPr>
              <a:spLocks noChangeArrowheads="1"/>
            </p:cNvSpPr>
            <p:nvPr/>
          </p:nvSpPr>
          <p:spPr bwMode="auto">
            <a:xfrm>
              <a:off x="1143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6" name="Oval 4"/>
            <p:cNvSpPr>
              <a:spLocks noChangeArrowheads="1"/>
            </p:cNvSpPr>
            <p:nvPr/>
          </p:nvSpPr>
          <p:spPr bwMode="auto">
            <a:xfrm>
              <a:off x="1143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7" name="Oval 5"/>
            <p:cNvSpPr>
              <a:spLocks noChangeArrowheads="1"/>
            </p:cNvSpPr>
            <p:nvPr/>
          </p:nvSpPr>
          <p:spPr bwMode="auto">
            <a:xfrm>
              <a:off x="24384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8" name="Oval 6"/>
            <p:cNvSpPr>
              <a:spLocks noChangeArrowheads="1"/>
            </p:cNvSpPr>
            <p:nvPr/>
          </p:nvSpPr>
          <p:spPr bwMode="auto">
            <a:xfrm>
              <a:off x="24384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9" name="Oval 7"/>
            <p:cNvSpPr>
              <a:spLocks noChangeArrowheads="1"/>
            </p:cNvSpPr>
            <p:nvPr/>
          </p:nvSpPr>
          <p:spPr bwMode="auto">
            <a:xfrm>
              <a:off x="3429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0" name="Oval 8"/>
            <p:cNvSpPr>
              <a:spLocks noChangeArrowheads="1"/>
            </p:cNvSpPr>
            <p:nvPr/>
          </p:nvSpPr>
          <p:spPr bwMode="auto">
            <a:xfrm>
              <a:off x="3429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1" name="Text Box 9"/>
            <p:cNvSpPr txBox="1">
              <a:spLocks noChangeArrowheads="1"/>
            </p:cNvSpPr>
            <p:nvPr/>
          </p:nvSpPr>
          <p:spPr bwMode="auto">
            <a:xfrm>
              <a:off x="1227138" y="433228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202" name="Text Box 10"/>
            <p:cNvSpPr txBox="1">
              <a:spLocks noChangeArrowheads="1"/>
            </p:cNvSpPr>
            <p:nvPr/>
          </p:nvSpPr>
          <p:spPr bwMode="auto">
            <a:xfrm>
              <a:off x="1219200" y="55197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8203" name="Text Box 11"/>
            <p:cNvSpPr txBox="1">
              <a:spLocks noChangeArrowheads="1"/>
            </p:cNvSpPr>
            <p:nvPr/>
          </p:nvSpPr>
          <p:spPr bwMode="auto">
            <a:xfrm>
              <a:off x="2514600" y="55530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8204" name="Text Box 12"/>
            <p:cNvSpPr txBox="1">
              <a:spLocks noChangeArrowheads="1"/>
            </p:cNvSpPr>
            <p:nvPr/>
          </p:nvSpPr>
          <p:spPr bwMode="auto">
            <a:xfrm>
              <a:off x="3513138" y="55514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p>
          </p:txBody>
        </p:sp>
        <p:sp>
          <p:nvSpPr>
            <p:cNvPr id="8205" name="Text Box 13"/>
            <p:cNvSpPr txBox="1">
              <a:spLocks noChangeArrowheads="1"/>
            </p:cNvSpPr>
            <p:nvPr/>
          </p:nvSpPr>
          <p:spPr bwMode="auto">
            <a:xfrm>
              <a:off x="2533650" y="4332288"/>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8206" name="Text Box 14"/>
            <p:cNvSpPr txBox="1">
              <a:spLocks noChangeArrowheads="1"/>
            </p:cNvSpPr>
            <p:nvPr/>
          </p:nvSpPr>
          <p:spPr bwMode="auto">
            <a:xfrm>
              <a:off x="3505200" y="4333875"/>
              <a:ext cx="331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C</a:t>
              </a:r>
            </a:p>
          </p:txBody>
        </p:sp>
        <p:sp>
          <p:nvSpPr>
            <p:cNvPr id="8207" name="Line 15"/>
            <p:cNvSpPr>
              <a:spLocks noChangeShapeType="1"/>
            </p:cNvSpPr>
            <p:nvPr/>
          </p:nvSpPr>
          <p:spPr bwMode="auto">
            <a:xfrm>
              <a:off x="1524000" y="4637088"/>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16"/>
            <p:cNvSpPr>
              <a:spLocks noChangeShapeType="1"/>
            </p:cNvSpPr>
            <p:nvPr/>
          </p:nvSpPr>
          <p:spPr bwMode="auto">
            <a:xfrm>
              <a:off x="1600200" y="448468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Line 17"/>
            <p:cNvSpPr>
              <a:spLocks noChangeShapeType="1"/>
            </p:cNvSpPr>
            <p:nvPr/>
          </p:nvSpPr>
          <p:spPr bwMode="auto">
            <a:xfrm flipV="1">
              <a:off x="26670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0" name="Line 18"/>
            <p:cNvSpPr>
              <a:spLocks noChangeShapeType="1"/>
            </p:cNvSpPr>
            <p:nvPr/>
          </p:nvSpPr>
          <p:spPr bwMode="auto">
            <a:xfrm flipH="1" flipV="1">
              <a:off x="36576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1" name="Text Box 19"/>
            <p:cNvSpPr txBox="1">
              <a:spLocks noChangeArrowheads="1"/>
            </p:cNvSpPr>
            <p:nvPr/>
          </p:nvSpPr>
          <p:spPr bwMode="auto">
            <a:xfrm>
              <a:off x="4479925" y="4191000"/>
              <a:ext cx="26360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A, B, C, D, E, F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6</a:t>
              </a:r>
              <a:endParaRPr lang="en-US" sz="2000" i="1" dirty="0">
                <a:solidFill>
                  <a:schemeClr val="tx1"/>
                </a:solidFill>
                <a:latin typeface="+mj-lt"/>
              </a:endParaRPr>
            </a:p>
          </p:txBody>
        </p:sp>
        <p:sp>
          <p:nvSpPr>
            <p:cNvPr id="8212" name="Text Box 20"/>
            <p:cNvSpPr txBox="1">
              <a:spLocks noChangeArrowheads="1"/>
            </p:cNvSpPr>
            <p:nvPr/>
          </p:nvSpPr>
          <p:spPr bwMode="auto">
            <a:xfrm>
              <a:off x="4175125" y="5029200"/>
              <a:ext cx="433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     E</a:t>
              </a:r>
              <a:r>
                <a:rPr lang="en-US" sz="2000" dirty="0">
                  <a:solidFill>
                    <a:schemeClr val="tx1"/>
                  </a:solidFill>
                  <a:latin typeface="+mj-lt"/>
                </a:rPr>
                <a:t> = { {A, B}, {A,E}, {B,E}, {C,F} }</a:t>
              </a:r>
            </a:p>
            <a:p>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4</a:t>
              </a:r>
              <a:endParaRPr lang="en-US" sz="2000" i="1" dirty="0">
                <a:solidFill>
                  <a:schemeClr val="tx1"/>
                </a:solidFill>
                <a:latin typeface="+mj-lt"/>
              </a:endParaRPr>
            </a:p>
          </p:txBody>
        </p:sp>
      </p:grpSp>
      <p:sp>
        <p:nvSpPr>
          <p:cNvPr id="22"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无向图</a:t>
            </a:r>
            <a:endParaRPr lang="en-US" sz="3600" b="1" dirty="0">
              <a:solidFill>
                <a:srgbClr val="0000CC"/>
              </a:solidFill>
            </a:endParaRPr>
          </a:p>
        </p:txBody>
      </p:sp>
      <p:sp>
        <p:nvSpPr>
          <p:cNvPr id="24" name="Rectangle 2"/>
          <p:cNvSpPr txBox="1">
            <a:spLocks noChangeArrowheads="1"/>
          </p:cNvSpPr>
          <p:nvPr/>
        </p:nvSpPr>
        <p:spPr bwMode="auto">
          <a:xfrm>
            <a:off x="381000" y="2590800"/>
            <a:ext cx="8382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182880" marR="0" lvl="0" indent="-32004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符号</a:t>
            </a:r>
            <a:r>
              <a:rPr kumimoji="0" lang="en-US" sz="2400" b="1" i="0" u="none" strike="noStrike" kern="0" cap="none" spc="0" normalizeH="0" baseline="0" noProof="0" dirty="0">
                <a:ln>
                  <a:noFill/>
                </a:ln>
                <a:solidFill>
                  <a:schemeClr val="tx1"/>
                </a:solidFill>
                <a:effectLst/>
                <a:uLnTx/>
                <a:uFillTx/>
                <a:latin typeface="+mj-lt"/>
                <a:ea typeface="+mj-ea"/>
                <a:cs typeface="+mj-cs"/>
              </a:rPr>
              <a:t>: </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代表从</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的有向边</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节点</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到节点</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的无向边</a:t>
            </a:r>
            <a:br>
              <a:rPr kumimoji="0" lang="en-US" sz="2400" b="1" i="1" u="none" strike="noStrike" kern="0" cap="none" spc="0" normalizeH="0" baseline="0" noProof="0" dirty="0">
                <a:ln>
                  <a:noFill/>
                </a:ln>
                <a:solidFill>
                  <a:schemeClr val="tx1"/>
                </a:solidFill>
                <a:effectLst/>
                <a:uLnTx/>
                <a:uFillTx/>
                <a:latin typeface="+mj-lt"/>
                <a:ea typeface="+mj-ea"/>
                <a:cs typeface="+mj-cs"/>
              </a:rPr>
            </a:br>
            <a:r>
              <a:rPr kumimoji="0" lang="en-US" sz="2400" b="1" i="1" u="none" strike="noStrike" kern="0" cap="none" spc="0" normalizeH="0" baseline="0" noProof="0" dirty="0">
                <a:ln>
                  <a:noFill/>
                </a:ln>
                <a:solidFill>
                  <a:schemeClr val="tx1"/>
                </a:solidFill>
                <a:effectLst/>
                <a:uLnTx/>
                <a:uFillTx/>
                <a:latin typeface="+mj-lt"/>
                <a:ea typeface="+mj-ea"/>
                <a:cs typeface="+mj-cs"/>
              </a:rPr>
              <a:t>             </a:t>
            </a:r>
            <a:r>
              <a:rPr kumimoji="0" lang="en-US" sz="2400" b="1" i="0" u="none" strike="noStrike" kern="0" cap="none" spc="0" normalizeH="0" baseline="0" noProof="0" dirty="0">
                <a:ln>
                  <a:noFill/>
                </a:ln>
                <a:solidFill>
                  <a:schemeClr val="tx1"/>
                </a:solidFill>
                <a:effectLst/>
                <a:uLnTx/>
                <a:uFillTx/>
                <a:latin typeface="+mj-lt"/>
                <a:ea typeface="+mj-ea"/>
                <a:cs typeface="+mj-cs"/>
              </a:rPr>
              <a:t>(</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课本上也用</a:t>
            </a:r>
            <a:r>
              <a:rPr kumimoji="0" lang="en-US" sz="2400" b="1" i="0" u="none" strike="noStrike" kern="0" cap="none" spc="0" normalizeH="0" baseline="0" noProof="0" dirty="0">
                <a:ln>
                  <a:noFill/>
                </a:ln>
                <a:solidFill>
                  <a:schemeClr val="tx1"/>
                </a:solidFill>
                <a:effectLst/>
                <a:uLnTx/>
                <a:uFillTx/>
                <a:latin typeface="+mj-lt"/>
                <a:ea typeface="+mj-ea"/>
                <a:cs typeface="+mj-cs"/>
              </a:rPr>
              <a:t>(a, b)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表示无向边</a:t>
            </a:r>
            <a:r>
              <a:rPr kumimoji="0" lang="en-US" sz="2400" b="1" i="0" u="none" strike="noStrike" kern="0" cap="none" spc="0" normalizeH="0" baseline="0" noProof="0" dirty="0">
                <a:ln>
                  <a:noFill/>
                </a:ln>
                <a:solidFill>
                  <a:schemeClr val="tx1"/>
                </a:solidFill>
                <a:effectLst/>
                <a:uLnTx/>
                <a:uFillTx/>
                <a:latin typeface="+mj-lt"/>
                <a:ea typeface="+mj-ea"/>
                <a:cs typeface="+mj-cs"/>
              </a:rPr>
              <a:t>). </a:t>
            </a:r>
          </a:p>
        </p:txBody>
      </p:sp>
    </p:spTree>
    <p:extLst>
      <p:ext uri="{BB962C8B-B14F-4D97-AF65-F5344CB8AC3E}">
        <p14:creationId xmlns:p14="http://schemas.microsoft.com/office/powerpoint/2010/main" val="429400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114800"/>
          </a:xfrm>
        </p:spPr>
        <p:txBody>
          <a:bodyPr/>
          <a:lstStyle/>
          <a:p>
            <a:pPr>
              <a:spcBef>
                <a:spcPts val="600"/>
              </a:spcBef>
            </a:pPr>
            <a:r>
              <a:rPr lang="zh-CN" altLang="en-US" sz="2400" b="1" dirty="0">
                <a:solidFill>
                  <a:srgbClr val="C00000"/>
                </a:solidFill>
              </a:rPr>
              <a:t>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是否是一颗树</a:t>
            </a:r>
            <a:r>
              <a:rPr lang="en-US" altLang="zh-CN" sz="2400" b="1" dirty="0">
                <a:solidFill>
                  <a:srgbClr val="C00000"/>
                </a:solidFill>
              </a:rPr>
              <a:t>?</a:t>
            </a:r>
            <a:r>
              <a:rPr lang="en-US" altLang="zh-CN" sz="2400" b="1" dirty="0"/>
              <a:t> </a:t>
            </a:r>
          </a:p>
          <a:p>
            <a:pPr marL="640080" lvl="1"/>
            <a:r>
              <a:rPr lang="en-US" altLang="zh-CN" sz="2200" b="1" dirty="0"/>
              <a:t>DFS</a:t>
            </a:r>
            <a:r>
              <a:rPr lang="zh-CN" altLang="en-US" sz="2200" b="1" dirty="0"/>
              <a:t>调用</a:t>
            </a:r>
            <a:r>
              <a:rPr lang="en-US" altLang="zh-CN" sz="2200" b="1" dirty="0"/>
              <a:t> DFS-Visit(</a:t>
            </a:r>
            <a:r>
              <a:rPr lang="en-US" altLang="zh-CN" sz="2200" b="1" i="1" dirty="0"/>
              <a:t>G</a:t>
            </a:r>
            <a:r>
              <a:rPr lang="en-US" altLang="zh-CN" sz="2200" b="1" dirty="0"/>
              <a:t>, </a:t>
            </a:r>
            <a:r>
              <a:rPr lang="en-US" altLang="zh-CN" sz="2200" b="1" i="1" dirty="0"/>
              <a:t>v</a:t>
            </a:r>
            <a:r>
              <a:rPr lang="en-US" altLang="zh-CN" sz="2200" b="1" dirty="0"/>
              <a:t>)</a:t>
            </a:r>
            <a:r>
              <a:rPr lang="zh-CN" altLang="en-US" sz="2200" b="1" dirty="0"/>
              <a:t>，如果所有的边都遍历了，且没有反向边，则图</a:t>
            </a:r>
            <a:r>
              <a:rPr lang="en-US" altLang="zh-CN" sz="2200" b="1" i="1" dirty="0"/>
              <a:t>G</a:t>
            </a:r>
            <a:r>
              <a:rPr lang="zh-CN" altLang="en-US" sz="2200" b="1" dirty="0"/>
              <a:t>是一颗树。如果有</a:t>
            </a:r>
            <a:r>
              <a:rPr lang="en-US" altLang="zh-CN" sz="2200" b="1" dirty="0"/>
              <a:t>|</a:t>
            </a:r>
            <a:r>
              <a:rPr lang="en-US" altLang="zh-CN" sz="2200" b="1" i="1" dirty="0"/>
              <a:t>V </a:t>
            </a:r>
            <a:r>
              <a:rPr lang="en-US" altLang="zh-CN" sz="2200" b="1" dirty="0"/>
              <a:t>|</a:t>
            </a:r>
            <a:r>
              <a:rPr lang="zh-CN" altLang="en-US" sz="2200" b="1" dirty="0"/>
              <a:t>条边被访问了，则</a:t>
            </a:r>
            <a:r>
              <a:rPr lang="en-US" altLang="zh-CN" sz="2200" b="1" i="1" dirty="0"/>
              <a:t>G</a:t>
            </a:r>
            <a:r>
              <a:rPr lang="zh-CN" altLang="en-US" sz="2200" b="1" dirty="0"/>
              <a:t>不是树</a:t>
            </a:r>
            <a:r>
              <a:rPr lang="en-US" altLang="zh-CN" sz="2200" b="1" dirty="0"/>
              <a:t>. </a:t>
            </a:r>
          </a:p>
          <a:p>
            <a:pPr marL="640080" lvl="1"/>
            <a:r>
              <a:rPr lang="zh-CN" altLang="en-US" sz="2200" b="1" dirty="0"/>
              <a:t>运行时间</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a:t>
            </a:r>
            <a:endParaRPr lang="zh-CN" altLang="en-US" dirty="0"/>
          </a:p>
          <a:p>
            <a:endParaRPr lang="zh-CN" altLang="en-US" dirty="0"/>
          </a:p>
        </p:txBody>
      </p:sp>
      <p:grpSp>
        <p:nvGrpSpPr>
          <p:cNvPr id="4" name="Group 38"/>
          <p:cNvGrpSpPr/>
          <p:nvPr/>
        </p:nvGrpSpPr>
        <p:grpSpPr>
          <a:xfrm>
            <a:off x="3505200" y="39624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拓扑排序</a:t>
            </a:r>
            <a:endParaRPr lang="en-US" sz="3600" b="1" dirty="0">
              <a:solidFill>
                <a:srgbClr val="0000CC"/>
              </a:solidFill>
            </a:endParaRPr>
          </a:p>
        </p:txBody>
      </p:sp>
      <p:sp>
        <p:nvSpPr>
          <p:cNvPr id="54275" name="Rectangle 3"/>
          <p:cNvSpPr>
            <a:spLocks noGrp="1" noChangeArrowheads="1"/>
          </p:cNvSpPr>
          <p:nvPr>
            <p:ph type="body" idx="1"/>
          </p:nvPr>
        </p:nvSpPr>
        <p:spPr>
          <a:xfrm>
            <a:off x="533400" y="1371600"/>
            <a:ext cx="8077200" cy="1524000"/>
          </a:xfrm>
        </p:spPr>
        <p:txBody>
          <a:bodyPr/>
          <a:lstStyle/>
          <a:p>
            <a:r>
              <a:rPr lang="zh-CN" altLang="en-US" sz="2400" b="1" dirty="0"/>
              <a:t>一个有向无环图</a:t>
            </a:r>
            <a:r>
              <a:rPr lang="en-US" sz="2400" b="1" dirty="0"/>
              <a:t>(directed acyclic graph</a:t>
            </a:r>
            <a:r>
              <a:rPr lang="zh-CN" altLang="en-US" sz="2400" b="1" dirty="0"/>
              <a:t>，简称</a:t>
            </a:r>
            <a:r>
              <a:rPr lang="en-US" sz="2400" b="1" dirty="0"/>
              <a:t>DAG) </a:t>
            </a:r>
            <a:r>
              <a:rPr lang="zh-CN" altLang="en-US" sz="2400" b="1" dirty="0"/>
              <a:t>的拓扑排序是指对图中节点的一个排序，并且在该排序中，如果图</a:t>
            </a:r>
            <a:r>
              <a:rPr lang="en-US" altLang="zh-CN" sz="2400" b="1" dirty="0"/>
              <a:t>G</a:t>
            </a:r>
            <a:r>
              <a:rPr lang="zh-CN" altLang="en-US" sz="2400" b="1" dirty="0"/>
              <a:t>中存在边</a:t>
            </a:r>
            <a:r>
              <a:rPr lang="en-US" altLang="zh-CN" sz="2400" b="1" dirty="0"/>
              <a:t>(</a:t>
            </a:r>
            <a:r>
              <a:rPr lang="en-US" altLang="zh-CN" sz="2400" b="1" i="1" dirty="0"/>
              <a:t>v</a:t>
            </a:r>
            <a:r>
              <a:rPr lang="en-US" altLang="zh-CN" sz="2400" b="1" i="1" baseline="-25000" dirty="0"/>
              <a:t>i</a:t>
            </a:r>
            <a:r>
              <a:rPr lang="en-US" altLang="zh-CN" sz="2400" b="1" dirty="0"/>
              <a:t>, </a:t>
            </a:r>
            <a:r>
              <a:rPr lang="en-US" altLang="zh-CN" sz="2400" b="1" i="1" dirty="0" err="1"/>
              <a:t>v</a:t>
            </a:r>
            <a:r>
              <a:rPr lang="en-US" altLang="zh-CN" sz="2400" b="1" i="1" baseline="-25000" dirty="0" err="1"/>
              <a:t>j</a:t>
            </a:r>
            <a:r>
              <a:rPr lang="en-US" altLang="zh-CN" sz="2400" b="1" dirty="0"/>
              <a:t>)</a:t>
            </a:r>
            <a:r>
              <a:rPr lang="zh-CN" altLang="en-US" sz="2400" b="1" dirty="0"/>
              <a:t>，则节点</a:t>
            </a:r>
            <a:r>
              <a:rPr lang="en-US" altLang="zh-CN" sz="2400" b="1" i="1" dirty="0"/>
              <a:t>v</a:t>
            </a:r>
            <a:r>
              <a:rPr lang="en-US" altLang="zh-CN" sz="2400" b="1" i="1" baseline="-25000" dirty="0"/>
              <a:t>i</a:t>
            </a:r>
            <a:r>
              <a:rPr lang="zh-CN" altLang="en-US" sz="2400" b="1" dirty="0"/>
              <a:t>必须排在节点</a:t>
            </a:r>
            <a:r>
              <a:rPr lang="en-US" altLang="zh-CN" sz="2400" b="1" i="1" dirty="0" err="1"/>
              <a:t>v</a:t>
            </a:r>
            <a:r>
              <a:rPr lang="en-US" altLang="zh-CN" sz="2400" b="1" i="1" baseline="-25000" dirty="0" err="1"/>
              <a:t>j</a:t>
            </a:r>
            <a:r>
              <a:rPr lang="zh-CN" altLang="en-US" sz="2400" b="1" dirty="0"/>
              <a:t>之前</a:t>
            </a:r>
            <a:endParaRPr lang="en-US" sz="2400" b="1" dirty="0"/>
          </a:p>
        </p:txBody>
      </p:sp>
      <p:grpSp>
        <p:nvGrpSpPr>
          <p:cNvPr id="43" name="Group 42"/>
          <p:cNvGrpSpPr/>
          <p:nvPr/>
        </p:nvGrpSpPr>
        <p:grpSpPr>
          <a:xfrm>
            <a:off x="609600" y="3124200"/>
            <a:ext cx="7848600" cy="2079625"/>
            <a:chOff x="609600" y="3195293"/>
            <a:chExt cx="7848600" cy="2079625"/>
          </a:xfrm>
        </p:grpSpPr>
        <p:sp>
          <p:nvSpPr>
            <p:cNvPr id="54277" name="Rectangle 5"/>
            <p:cNvSpPr>
              <a:spLocks noChangeArrowheads="1"/>
            </p:cNvSpPr>
            <p:nvPr/>
          </p:nvSpPr>
          <p:spPr bwMode="auto">
            <a:xfrm>
              <a:off x="4799906" y="4790386"/>
              <a:ext cx="31248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92075" tIns="46038" rIns="92075" bIns="46038">
              <a:spAutoFit/>
            </a:bodyPr>
            <a:lstStyle/>
            <a:p>
              <a:r>
                <a:rPr kumimoji="1" lang="en-US" sz="2400" dirty="0">
                  <a:latin typeface="+mj-lt"/>
                </a:rPr>
                <a:t>A</a:t>
              </a:r>
              <a:r>
                <a:rPr kumimoji="1" lang="en-US" sz="2400" dirty="0">
                  <a:solidFill>
                    <a:schemeClr val="tx1"/>
                  </a:solidFill>
                  <a:latin typeface="+mj-lt"/>
                </a:rPr>
                <a:t> topological ordering</a:t>
              </a:r>
            </a:p>
          </p:txBody>
        </p:sp>
        <p:sp>
          <p:nvSpPr>
            <p:cNvPr id="54278" name="Oval 6"/>
            <p:cNvSpPr>
              <a:spLocks noChangeArrowheads="1"/>
            </p:cNvSpPr>
            <p:nvPr/>
          </p:nvSpPr>
          <p:spPr bwMode="auto">
            <a:xfrm>
              <a:off x="1276350" y="3195293"/>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79" name="Oval 7"/>
            <p:cNvSpPr>
              <a:spLocks noChangeArrowheads="1"/>
            </p:cNvSpPr>
            <p:nvPr/>
          </p:nvSpPr>
          <p:spPr bwMode="auto">
            <a:xfrm>
              <a:off x="2505074" y="3195293"/>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54280" name="Oval 8"/>
            <p:cNvSpPr>
              <a:spLocks noChangeArrowheads="1"/>
            </p:cNvSpPr>
            <p:nvPr/>
          </p:nvSpPr>
          <p:spPr bwMode="auto">
            <a:xfrm>
              <a:off x="609600" y="4087662"/>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54281" name="Oval 9"/>
            <p:cNvSpPr>
              <a:spLocks noChangeArrowheads="1"/>
            </p:cNvSpPr>
            <p:nvPr/>
          </p:nvSpPr>
          <p:spPr bwMode="auto">
            <a:xfrm>
              <a:off x="1890712" y="4087662"/>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4282" name="Oval 10"/>
            <p:cNvSpPr>
              <a:spLocks noChangeArrowheads="1"/>
            </p:cNvSpPr>
            <p:nvPr/>
          </p:nvSpPr>
          <p:spPr bwMode="auto">
            <a:xfrm>
              <a:off x="3171824" y="4087661"/>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4283" name="Oval 11"/>
            <p:cNvSpPr>
              <a:spLocks noChangeArrowheads="1"/>
            </p:cNvSpPr>
            <p:nvPr/>
          </p:nvSpPr>
          <p:spPr bwMode="auto">
            <a:xfrm>
              <a:off x="1219200" y="4947893"/>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54284" name="Oval 12"/>
            <p:cNvSpPr>
              <a:spLocks noChangeArrowheads="1"/>
            </p:cNvSpPr>
            <p:nvPr/>
          </p:nvSpPr>
          <p:spPr bwMode="auto">
            <a:xfrm>
              <a:off x="2438400" y="4947893"/>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54285" name="AutoShape 13"/>
            <p:cNvCxnSpPr>
              <a:cxnSpLocks noChangeShapeType="1"/>
              <a:stCxn id="54278" idx="3"/>
              <a:endCxn id="54280" idx="7"/>
            </p:cNvCxnSpPr>
            <p:nvPr/>
          </p:nvCxnSpPr>
          <p:spPr bwMode="auto">
            <a:xfrm flipH="1">
              <a:off x="934804" y="3487976"/>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6" name="AutoShape 14"/>
            <p:cNvCxnSpPr>
              <a:cxnSpLocks noChangeShapeType="1"/>
              <a:stCxn id="54278" idx="5"/>
              <a:endCxn id="54281" idx="1"/>
            </p:cNvCxnSpPr>
            <p:nvPr/>
          </p:nvCxnSpPr>
          <p:spPr bwMode="auto">
            <a:xfrm>
              <a:off x="1552773" y="3487976"/>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7" name="AutoShape 15"/>
            <p:cNvCxnSpPr>
              <a:cxnSpLocks noChangeShapeType="1"/>
              <a:stCxn id="54278" idx="6"/>
              <a:endCxn id="54279" idx="2"/>
            </p:cNvCxnSpPr>
            <p:nvPr/>
          </p:nvCxnSpPr>
          <p:spPr bwMode="auto">
            <a:xfrm>
              <a:off x="1600200" y="3366743"/>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8" name="AutoShape 16"/>
            <p:cNvCxnSpPr>
              <a:cxnSpLocks noChangeShapeType="1"/>
              <a:stCxn id="54279" idx="5"/>
              <a:endCxn id="54282" idx="1"/>
            </p:cNvCxnSpPr>
            <p:nvPr/>
          </p:nvCxnSpPr>
          <p:spPr bwMode="auto">
            <a:xfrm>
              <a:off x="2773367" y="3487976"/>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9" name="AutoShape 17"/>
            <p:cNvCxnSpPr>
              <a:cxnSpLocks noChangeShapeType="1"/>
              <a:stCxn id="54282" idx="2"/>
              <a:endCxn id="54281" idx="6"/>
            </p:cNvCxnSpPr>
            <p:nvPr/>
          </p:nvCxnSpPr>
          <p:spPr bwMode="auto">
            <a:xfrm flipH="1">
              <a:off x="2209799" y="4245521"/>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0" name="AutoShape 18"/>
            <p:cNvCxnSpPr>
              <a:cxnSpLocks noChangeShapeType="1"/>
              <a:stCxn id="54284" idx="7"/>
              <a:endCxn id="54282" idx="3"/>
            </p:cNvCxnSpPr>
            <p:nvPr/>
          </p:nvCxnSpPr>
          <p:spPr bwMode="auto">
            <a:xfrm flipV="1">
              <a:off x="2722953" y="4357144"/>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1" name="AutoShape 19"/>
            <p:cNvCxnSpPr>
              <a:cxnSpLocks noChangeShapeType="1"/>
              <a:stCxn id="54281" idx="3"/>
              <a:endCxn id="54283" idx="7"/>
            </p:cNvCxnSpPr>
            <p:nvPr/>
          </p:nvCxnSpPr>
          <p:spPr bwMode="auto">
            <a:xfrm flipH="1">
              <a:off x="1495623" y="4357145"/>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2" name="AutoShape 20"/>
            <p:cNvCxnSpPr>
              <a:cxnSpLocks noChangeShapeType="1"/>
              <a:stCxn id="54284" idx="1"/>
              <a:endCxn id="54281" idx="5"/>
            </p:cNvCxnSpPr>
            <p:nvPr/>
          </p:nvCxnSpPr>
          <p:spPr bwMode="auto">
            <a:xfrm flipH="1" flipV="1">
              <a:off x="2163070" y="4357145"/>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3" name="AutoShape 21"/>
            <p:cNvCxnSpPr>
              <a:cxnSpLocks noChangeShapeType="1"/>
              <a:stCxn id="54284" idx="2"/>
              <a:endCxn id="54283" idx="6"/>
            </p:cNvCxnSpPr>
            <p:nvPr/>
          </p:nvCxnSpPr>
          <p:spPr bwMode="auto">
            <a:xfrm flipH="1">
              <a:off x="1543050" y="5108231"/>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4" name="AutoShape 22"/>
            <p:cNvCxnSpPr>
              <a:cxnSpLocks noChangeShapeType="1"/>
              <a:stCxn id="54280" idx="5"/>
              <a:endCxn id="54283" idx="1"/>
            </p:cNvCxnSpPr>
            <p:nvPr/>
          </p:nvCxnSpPr>
          <p:spPr bwMode="auto">
            <a:xfrm>
              <a:off x="934804" y="4357145"/>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5" name="AutoShape 23"/>
            <p:cNvCxnSpPr>
              <a:cxnSpLocks noChangeShapeType="1"/>
              <a:stCxn id="54281" idx="2"/>
              <a:endCxn id="54280" idx="6"/>
            </p:cNvCxnSpPr>
            <p:nvPr/>
          </p:nvCxnSpPr>
          <p:spPr bwMode="auto">
            <a:xfrm flipH="1">
              <a:off x="990600" y="4245522"/>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6" name="AutoShape 24"/>
            <p:cNvCxnSpPr>
              <a:cxnSpLocks noChangeShapeType="1"/>
              <a:stCxn id="54279" idx="3"/>
              <a:endCxn id="54281" idx="7"/>
            </p:cNvCxnSpPr>
            <p:nvPr/>
          </p:nvCxnSpPr>
          <p:spPr bwMode="auto">
            <a:xfrm flipH="1">
              <a:off x="2163070" y="3487976"/>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7" name="Oval 25"/>
            <p:cNvSpPr>
              <a:spLocks noChangeArrowheads="1"/>
            </p:cNvSpPr>
            <p:nvPr/>
          </p:nvSpPr>
          <p:spPr bwMode="auto">
            <a:xfrm>
              <a:off x="4038600" y="4087662"/>
              <a:ext cx="317500"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sp>
          <p:nvSpPr>
            <p:cNvPr id="54298" name="Oval 26"/>
            <p:cNvSpPr>
              <a:spLocks noChangeArrowheads="1"/>
            </p:cNvSpPr>
            <p:nvPr/>
          </p:nvSpPr>
          <p:spPr bwMode="auto">
            <a:xfrm>
              <a:off x="4754562" y="4087662"/>
              <a:ext cx="3508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99" name="Oval 27"/>
            <p:cNvSpPr>
              <a:spLocks noChangeArrowheads="1"/>
            </p:cNvSpPr>
            <p:nvPr/>
          </p:nvSpPr>
          <p:spPr bwMode="auto">
            <a:xfrm>
              <a:off x="5421312" y="4087661"/>
              <a:ext cx="293687" cy="33794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cxnSp>
          <p:nvCxnSpPr>
            <p:cNvPr id="54300" name="AutoShape 28"/>
            <p:cNvCxnSpPr>
              <a:cxnSpLocks noChangeShapeType="1"/>
              <a:stCxn id="54298" idx="6"/>
              <a:endCxn id="54299" idx="2"/>
            </p:cNvCxnSpPr>
            <p:nvPr/>
          </p:nvCxnSpPr>
          <p:spPr bwMode="auto">
            <a:xfrm>
              <a:off x="5105399" y="4256634"/>
              <a:ext cx="31591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1" name="Oval 29"/>
            <p:cNvSpPr>
              <a:spLocks noChangeArrowheads="1"/>
            </p:cNvSpPr>
            <p:nvPr/>
          </p:nvSpPr>
          <p:spPr bwMode="auto">
            <a:xfrm>
              <a:off x="6088062" y="4087662"/>
              <a:ext cx="3127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cxnSp>
          <p:nvCxnSpPr>
            <p:cNvPr id="54302" name="AutoShape 30"/>
            <p:cNvCxnSpPr>
              <a:cxnSpLocks noChangeShapeType="1"/>
              <a:stCxn id="54299" idx="6"/>
              <a:endCxn id="54301" idx="2"/>
            </p:cNvCxnSpPr>
            <p:nvPr/>
          </p:nvCxnSpPr>
          <p:spPr bwMode="auto">
            <a:xfrm>
              <a:off x="5714999" y="4256634"/>
              <a:ext cx="3730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3" name="Oval 31"/>
            <p:cNvSpPr>
              <a:spLocks noChangeArrowheads="1"/>
            </p:cNvSpPr>
            <p:nvPr/>
          </p:nvSpPr>
          <p:spPr bwMode="auto">
            <a:xfrm>
              <a:off x="6753224" y="4105473"/>
              <a:ext cx="33337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cxnSp>
          <p:nvCxnSpPr>
            <p:cNvPr id="54304" name="AutoShape 32"/>
            <p:cNvCxnSpPr>
              <a:cxnSpLocks noChangeShapeType="1"/>
              <a:stCxn id="54301" idx="6"/>
              <a:endCxn id="54303" idx="2"/>
            </p:cNvCxnSpPr>
            <p:nvPr/>
          </p:nvCxnSpPr>
          <p:spPr bwMode="auto">
            <a:xfrm>
              <a:off x="6400799" y="4256634"/>
              <a:ext cx="352425" cy="890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5" name="Oval 33"/>
            <p:cNvSpPr>
              <a:spLocks noChangeArrowheads="1"/>
            </p:cNvSpPr>
            <p:nvPr/>
          </p:nvSpPr>
          <p:spPr bwMode="auto">
            <a:xfrm>
              <a:off x="7419974" y="4105473"/>
              <a:ext cx="35242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cxnSp>
          <p:nvCxnSpPr>
            <p:cNvPr id="54306" name="AutoShape 34"/>
            <p:cNvCxnSpPr>
              <a:cxnSpLocks noChangeShapeType="1"/>
              <a:stCxn id="54303" idx="6"/>
              <a:endCxn id="54305" idx="2"/>
            </p:cNvCxnSpPr>
            <p:nvPr/>
          </p:nvCxnSpPr>
          <p:spPr bwMode="auto">
            <a:xfrm>
              <a:off x="7086599" y="4265540"/>
              <a:ext cx="3333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7" name="Oval 35"/>
            <p:cNvSpPr>
              <a:spLocks noChangeArrowheads="1"/>
            </p:cNvSpPr>
            <p:nvPr/>
          </p:nvSpPr>
          <p:spPr bwMode="auto">
            <a:xfrm>
              <a:off x="8115300" y="4081312"/>
              <a:ext cx="342900" cy="34429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4308" name="AutoShape 36"/>
            <p:cNvCxnSpPr>
              <a:cxnSpLocks noChangeShapeType="1"/>
              <a:stCxn id="54305" idx="6"/>
              <a:endCxn id="54307" idx="2"/>
            </p:cNvCxnSpPr>
            <p:nvPr/>
          </p:nvCxnSpPr>
          <p:spPr bwMode="auto">
            <a:xfrm flipV="1">
              <a:off x="7772399" y="4253459"/>
              <a:ext cx="342901" cy="120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09" name="AutoShape 37"/>
            <p:cNvCxnSpPr>
              <a:cxnSpLocks noChangeShapeType="1"/>
              <a:stCxn id="54299" idx="0"/>
              <a:endCxn id="54303" idx="0"/>
            </p:cNvCxnSpPr>
            <p:nvPr/>
          </p:nvCxnSpPr>
          <p:spPr bwMode="auto">
            <a:xfrm rot="16200000" flipH="1">
              <a:off x="6235128" y="3420689"/>
              <a:ext cx="17812" cy="1351756"/>
            </a:xfrm>
            <a:prstGeom prst="curvedConnector3">
              <a:avLst>
                <a:gd name="adj1" fmla="val -128340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0" name="AutoShape 38"/>
            <p:cNvCxnSpPr>
              <a:cxnSpLocks noChangeShapeType="1"/>
              <a:stCxn id="54298" idx="4"/>
              <a:endCxn id="54303" idx="3"/>
            </p:cNvCxnSpPr>
            <p:nvPr/>
          </p:nvCxnSpPr>
          <p:spPr bwMode="auto">
            <a:xfrm rot="5400000" flipH="1" flipV="1">
              <a:off x="5842572" y="3466132"/>
              <a:ext cx="46882" cy="1872065"/>
            </a:xfrm>
            <a:prstGeom prst="curvedConnector3">
              <a:avLst>
                <a:gd name="adj1" fmla="val -48760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1" name="AutoShape 39"/>
            <p:cNvCxnSpPr>
              <a:cxnSpLocks noChangeShapeType="1"/>
              <a:stCxn id="54297" idx="4"/>
              <a:endCxn id="54303" idx="4"/>
            </p:cNvCxnSpPr>
            <p:nvPr/>
          </p:nvCxnSpPr>
          <p:spPr bwMode="auto">
            <a:xfrm rot="16200000" flipH="1">
              <a:off x="5558631" y="3064325"/>
              <a:ext cx="12700" cy="2722562"/>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2" name="AutoShape 40"/>
            <p:cNvCxnSpPr>
              <a:cxnSpLocks noChangeShapeType="1"/>
              <a:stCxn id="54297" idx="0"/>
              <a:endCxn id="54301" idx="0"/>
            </p:cNvCxnSpPr>
            <p:nvPr/>
          </p:nvCxnSpPr>
          <p:spPr bwMode="auto">
            <a:xfrm rot="5400000" flipH="1" flipV="1">
              <a:off x="5220890" y="3064122"/>
              <a:ext cx="12700" cy="2047081"/>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3" name="AutoShape 41"/>
            <p:cNvCxnSpPr>
              <a:cxnSpLocks noChangeShapeType="1"/>
              <a:stCxn id="54303" idx="7"/>
              <a:endCxn id="54307" idx="0"/>
            </p:cNvCxnSpPr>
            <p:nvPr/>
          </p:nvCxnSpPr>
          <p:spPr bwMode="auto">
            <a:xfrm rot="5400000" flipH="1" flipV="1">
              <a:off x="7626742" y="3492348"/>
              <a:ext cx="71043" cy="1248973"/>
            </a:xfrm>
            <a:prstGeom prst="curvedConnector3">
              <a:avLst>
                <a:gd name="adj1" fmla="val 4217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4" name="AutoShape 42"/>
            <p:cNvCxnSpPr>
              <a:cxnSpLocks noChangeShapeType="1"/>
              <a:stCxn id="54298" idx="0"/>
              <a:endCxn id="54305" idx="0"/>
            </p:cNvCxnSpPr>
            <p:nvPr/>
          </p:nvCxnSpPr>
          <p:spPr bwMode="auto">
            <a:xfrm rot="16200000" flipH="1">
              <a:off x="6254178" y="2763464"/>
              <a:ext cx="17811" cy="2666206"/>
            </a:xfrm>
            <a:prstGeom prst="curvedConnector3">
              <a:avLst>
                <a:gd name="adj1" fmla="val -12834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4" name="Rectangular Callout 3"/>
          <p:cNvSpPr/>
          <p:nvPr/>
        </p:nvSpPr>
        <p:spPr bwMode="auto">
          <a:xfrm>
            <a:off x="4996057" y="2684224"/>
            <a:ext cx="2666206" cy="820976"/>
          </a:xfrm>
          <a:prstGeom prst="wedgeRectCallout">
            <a:avLst>
              <a:gd name="adj1" fmla="val -1462"/>
              <a:gd name="adj2" fmla="val 8106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dirty="0">
                <a:ln>
                  <a:noFill/>
                </a:ln>
                <a:solidFill>
                  <a:schemeClr val="tx1"/>
                </a:solidFill>
                <a:effectLst/>
                <a:latin typeface="Times New Roman" pitchFamily="18" charset="0"/>
              </a:rPr>
              <a:t>所有边的方向都是从左到右</a:t>
            </a:r>
            <a:r>
              <a:rPr kumimoji="0" lang="en-US" sz="2000" b="1" i="0" u="none" strike="noStrike" cap="none" normalizeH="0" dirty="0">
                <a:ln>
                  <a:noFill/>
                </a:ln>
                <a:solidFill>
                  <a:schemeClr val="tx1"/>
                </a:solidFill>
                <a:effectLst/>
                <a:latin typeface="Times New Roman" pitchFamily="18" charset="0"/>
              </a:rPr>
              <a:t>.</a:t>
            </a:r>
            <a:endParaRPr kumimoji="0" lang="en-US" sz="2000" b="1"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536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609600" y="4114800"/>
            <a:ext cx="1447800" cy="609600"/>
          </a:xfrm>
        </p:spPr>
        <p:txBody>
          <a:bodyPr/>
          <a:lstStyle/>
          <a:p>
            <a:pPr marL="320040" indent="-320040">
              <a:buNone/>
            </a:pPr>
            <a:r>
              <a:rPr lang="zh-CN" altLang="en-US" b="1" dirty="0"/>
              <a:t>输出</a:t>
            </a:r>
            <a:r>
              <a:rPr lang="en-US" b="1" dirty="0"/>
              <a:t>:</a:t>
            </a:r>
          </a:p>
          <a:p>
            <a:pPr marL="320040" indent="-320040">
              <a:buNone/>
            </a:pPr>
            <a:endParaRPr lang="en-US"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95" name="Group 94"/>
          <p:cNvGrpSpPr/>
          <p:nvPr/>
        </p:nvGrpSpPr>
        <p:grpSpPr>
          <a:xfrm>
            <a:off x="3886200" y="1581150"/>
            <a:ext cx="2895599" cy="2079625"/>
            <a:chOff x="3886200" y="1581150"/>
            <a:chExt cx="2895599" cy="2079625"/>
          </a:xfrm>
        </p:grpSpPr>
        <p:sp>
          <p:nvSpPr>
            <p:cNvPr id="26" name="Oval 6"/>
            <p:cNvSpPr>
              <a:spLocks noChangeArrowheads="1"/>
            </p:cNvSpPr>
            <p:nvPr/>
          </p:nvSpPr>
          <p:spPr bwMode="auto">
            <a:xfrm>
              <a:off x="4552950" y="158115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27" name="Oval 7"/>
            <p:cNvSpPr>
              <a:spLocks noChangeArrowheads="1"/>
            </p:cNvSpPr>
            <p:nvPr/>
          </p:nvSpPr>
          <p:spPr bwMode="auto">
            <a:xfrm>
              <a:off x="5781674" y="158115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28" name="Oval 8"/>
            <p:cNvSpPr>
              <a:spLocks noChangeArrowheads="1"/>
            </p:cNvSpPr>
            <p:nvPr/>
          </p:nvSpPr>
          <p:spPr bwMode="auto">
            <a:xfrm>
              <a:off x="3886200" y="247351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29" name="Oval 9"/>
            <p:cNvSpPr>
              <a:spLocks noChangeArrowheads="1"/>
            </p:cNvSpPr>
            <p:nvPr/>
          </p:nvSpPr>
          <p:spPr bwMode="auto">
            <a:xfrm>
              <a:off x="5167312" y="247351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30" name="Oval 10"/>
            <p:cNvSpPr>
              <a:spLocks noChangeArrowheads="1"/>
            </p:cNvSpPr>
            <p:nvPr/>
          </p:nvSpPr>
          <p:spPr bwMode="auto">
            <a:xfrm>
              <a:off x="6448424" y="247351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31" name="Oval 11"/>
            <p:cNvSpPr>
              <a:spLocks noChangeArrowheads="1"/>
            </p:cNvSpPr>
            <p:nvPr/>
          </p:nvSpPr>
          <p:spPr bwMode="auto">
            <a:xfrm>
              <a:off x="4495800" y="333375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33" name="AutoShape 13"/>
            <p:cNvCxnSpPr>
              <a:cxnSpLocks noChangeShapeType="1"/>
              <a:stCxn id="26" idx="3"/>
              <a:endCxn id="28" idx="7"/>
            </p:cNvCxnSpPr>
            <p:nvPr/>
          </p:nvCxnSpPr>
          <p:spPr bwMode="auto">
            <a:xfrm flipH="1">
              <a:off x="4211404" y="187383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14"/>
            <p:cNvCxnSpPr>
              <a:cxnSpLocks noChangeShapeType="1"/>
              <a:stCxn id="26" idx="5"/>
              <a:endCxn id="29" idx="1"/>
            </p:cNvCxnSpPr>
            <p:nvPr/>
          </p:nvCxnSpPr>
          <p:spPr bwMode="auto">
            <a:xfrm>
              <a:off x="4829373" y="187383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15"/>
            <p:cNvCxnSpPr>
              <a:cxnSpLocks noChangeShapeType="1"/>
              <a:stCxn id="26" idx="6"/>
              <a:endCxn id="27" idx="2"/>
            </p:cNvCxnSpPr>
            <p:nvPr/>
          </p:nvCxnSpPr>
          <p:spPr bwMode="auto">
            <a:xfrm>
              <a:off x="4876800" y="175260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 name="AutoShape 16"/>
            <p:cNvCxnSpPr>
              <a:cxnSpLocks noChangeShapeType="1"/>
              <a:stCxn id="27" idx="5"/>
              <a:endCxn id="30" idx="1"/>
            </p:cNvCxnSpPr>
            <p:nvPr/>
          </p:nvCxnSpPr>
          <p:spPr bwMode="auto">
            <a:xfrm>
              <a:off x="6049967" y="187383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7" name="AutoShape 17"/>
            <p:cNvCxnSpPr>
              <a:cxnSpLocks noChangeShapeType="1"/>
              <a:stCxn id="30" idx="2"/>
              <a:endCxn id="29" idx="6"/>
            </p:cNvCxnSpPr>
            <p:nvPr/>
          </p:nvCxnSpPr>
          <p:spPr bwMode="auto">
            <a:xfrm flipH="1">
              <a:off x="5486399" y="263137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 name="AutoShape 19"/>
            <p:cNvCxnSpPr>
              <a:cxnSpLocks noChangeShapeType="1"/>
              <a:stCxn id="29" idx="3"/>
              <a:endCxn id="31" idx="7"/>
            </p:cNvCxnSpPr>
            <p:nvPr/>
          </p:nvCxnSpPr>
          <p:spPr bwMode="auto">
            <a:xfrm flipH="1">
              <a:off x="4772223" y="274300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22"/>
            <p:cNvCxnSpPr>
              <a:cxnSpLocks noChangeShapeType="1"/>
              <a:stCxn id="28" idx="5"/>
              <a:endCxn id="31" idx="1"/>
            </p:cNvCxnSpPr>
            <p:nvPr/>
          </p:nvCxnSpPr>
          <p:spPr bwMode="auto">
            <a:xfrm>
              <a:off x="4211404" y="274300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 name="AutoShape 23"/>
            <p:cNvCxnSpPr>
              <a:cxnSpLocks noChangeShapeType="1"/>
              <a:stCxn id="29" idx="2"/>
              <a:endCxn id="28" idx="6"/>
            </p:cNvCxnSpPr>
            <p:nvPr/>
          </p:nvCxnSpPr>
          <p:spPr bwMode="auto">
            <a:xfrm flipH="1">
              <a:off x="4267200" y="263137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 name="AutoShape 24"/>
            <p:cNvCxnSpPr>
              <a:cxnSpLocks noChangeShapeType="1"/>
              <a:stCxn id="27" idx="3"/>
              <a:endCxn id="29" idx="7"/>
            </p:cNvCxnSpPr>
            <p:nvPr/>
          </p:nvCxnSpPr>
          <p:spPr bwMode="auto">
            <a:xfrm flipH="1">
              <a:off x="5439670" y="187383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9" name="Group 98"/>
          <p:cNvGrpSpPr/>
          <p:nvPr/>
        </p:nvGrpSpPr>
        <p:grpSpPr>
          <a:xfrm>
            <a:off x="5943600" y="2819400"/>
            <a:ext cx="2895599" cy="2079625"/>
            <a:chOff x="5943600" y="2819400"/>
            <a:chExt cx="2895599" cy="2079625"/>
          </a:xfrm>
        </p:grpSpPr>
        <p:sp>
          <p:nvSpPr>
            <p:cNvPr id="47" name="Oval 7"/>
            <p:cNvSpPr>
              <a:spLocks noChangeArrowheads="1"/>
            </p:cNvSpPr>
            <p:nvPr/>
          </p:nvSpPr>
          <p:spPr bwMode="auto">
            <a:xfrm>
              <a:off x="7839074" y="28194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48" name="Oval 8"/>
            <p:cNvSpPr>
              <a:spLocks noChangeArrowheads="1"/>
            </p:cNvSpPr>
            <p:nvPr/>
          </p:nvSpPr>
          <p:spPr bwMode="auto">
            <a:xfrm>
              <a:off x="5943600" y="37117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49" name="Oval 9"/>
            <p:cNvSpPr>
              <a:spLocks noChangeArrowheads="1"/>
            </p:cNvSpPr>
            <p:nvPr/>
          </p:nvSpPr>
          <p:spPr bwMode="auto">
            <a:xfrm>
              <a:off x="7224712" y="37117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0" name="Oval 10"/>
            <p:cNvSpPr>
              <a:spLocks noChangeArrowheads="1"/>
            </p:cNvSpPr>
            <p:nvPr/>
          </p:nvSpPr>
          <p:spPr bwMode="auto">
            <a:xfrm>
              <a:off x="8505824" y="37117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1" name="Oval 11"/>
            <p:cNvSpPr>
              <a:spLocks noChangeArrowheads="1"/>
            </p:cNvSpPr>
            <p:nvPr/>
          </p:nvSpPr>
          <p:spPr bwMode="auto">
            <a:xfrm>
              <a:off x="6553200" y="45720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5" name="AutoShape 16"/>
            <p:cNvCxnSpPr>
              <a:cxnSpLocks noChangeShapeType="1"/>
              <a:stCxn id="47" idx="5"/>
              <a:endCxn id="50" idx="1"/>
            </p:cNvCxnSpPr>
            <p:nvPr/>
          </p:nvCxnSpPr>
          <p:spPr bwMode="auto">
            <a:xfrm>
              <a:off x="8107367" y="31120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 name="AutoShape 17"/>
            <p:cNvCxnSpPr>
              <a:cxnSpLocks noChangeShapeType="1"/>
              <a:stCxn id="50" idx="2"/>
              <a:endCxn id="49" idx="6"/>
            </p:cNvCxnSpPr>
            <p:nvPr/>
          </p:nvCxnSpPr>
          <p:spPr bwMode="auto">
            <a:xfrm flipH="1">
              <a:off x="7543799" y="38696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 name="AutoShape 19"/>
            <p:cNvCxnSpPr>
              <a:cxnSpLocks noChangeShapeType="1"/>
              <a:stCxn id="49" idx="3"/>
              <a:endCxn id="51" idx="7"/>
            </p:cNvCxnSpPr>
            <p:nvPr/>
          </p:nvCxnSpPr>
          <p:spPr bwMode="auto">
            <a:xfrm flipH="1">
              <a:off x="6829623" y="39812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 name="AutoShape 22"/>
            <p:cNvCxnSpPr>
              <a:cxnSpLocks noChangeShapeType="1"/>
              <a:stCxn id="48" idx="5"/>
              <a:endCxn id="51" idx="1"/>
            </p:cNvCxnSpPr>
            <p:nvPr/>
          </p:nvCxnSpPr>
          <p:spPr bwMode="auto">
            <a:xfrm>
              <a:off x="6268804" y="39812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9" name="AutoShape 23"/>
            <p:cNvCxnSpPr>
              <a:cxnSpLocks noChangeShapeType="1"/>
              <a:stCxn id="49" idx="2"/>
              <a:endCxn id="48" idx="6"/>
            </p:cNvCxnSpPr>
            <p:nvPr/>
          </p:nvCxnSpPr>
          <p:spPr bwMode="auto">
            <a:xfrm flipH="1">
              <a:off x="6324600" y="38696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0" name="AutoShape 24"/>
            <p:cNvCxnSpPr>
              <a:cxnSpLocks noChangeShapeType="1"/>
              <a:stCxn id="47" idx="3"/>
              <a:endCxn id="49" idx="7"/>
            </p:cNvCxnSpPr>
            <p:nvPr/>
          </p:nvCxnSpPr>
          <p:spPr bwMode="auto">
            <a:xfrm flipH="1">
              <a:off x="7497070" y="31120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62" name="Bent Arrow 61"/>
          <p:cNvSpPr/>
          <p:nvPr/>
        </p:nvSpPr>
        <p:spPr bwMode="auto">
          <a:xfrm rot="5400000">
            <a:off x="6819900" y="20955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1" name="Group 100"/>
          <p:cNvGrpSpPr/>
          <p:nvPr/>
        </p:nvGrpSpPr>
        <p:grpSpPr>
          <a:xfrm>
            <a:off x="5943600" y="5334000"/>
            <a:ext cx="2895599" cy="1187257"/>
            <a:chOff x="5943600" y="5334000"/>
            <a:chExt cx="2895599" cy="11872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74" name="Down Arrow 73"/>
          <p:cNvSpPr/>
          <p:nvPr/>
        </p:nvSpPr>
        <p:spPr bwMode="auto">
          <a:xfrm>
            <a:off x="7620000" y="45720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3" name="Group 102"/>
          <p:cNvGrpSpPr/>
          <p:nvPr/>
        </p:nvGrpSpPr>
        <p:grpSpPr>
          <a:xfrm>
            <a:off x="3581401" y="5334000"/>
            <a:ext cx="1600199" cy="1187256"/>
            <a:chOff x="3581401" y="5334000"/>
            <a:chExt cx="16001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5" name="Group 104"/>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
        <p:nvSpPr>
          <p:cNvPr id="96" name="Rectangle 95"/>
          <p:cNvSpPr/>
          <p:nvPr/>
        </p:nvSpPr>
        <p:spPr>
          <a:xfrm>
            <a:off x="1981200" y="4114800"/>
            <a:ext cx="463588" cy="523220"/>
          </a:xfrm>
          <a:prstGeom prst="rect">
            <a:avLst/>
          </a:prstGeom>
        </p:spPr>
        <p:txBody>
          <a:bodyPr wrap="none">
            <a:spAutoFit/>
          </a:bodyPr>
          <a:lstStyle/>
          <a:p>
            <a:r>
              <a:rPr lang="en-US" sz="2800" i="1" dirty="0"/>
              <a:t>v</a:t>
            </a:r>
            <a:r>
              <a:rPr lang="en-US" sz="2800" baseline="-25000" dirty="0"/>
              <a:t>1</a:t>
            </a:r>
            <a:endParaRPr lang="en-US" sz="2800" dirty="0"/>
          </a:p>
        </p:txBody>
      </p:sp>
      <p:sp>
        <p:nvSpPr>
          <p:cNvPr id="97" name="Rectangle 96"/>
          <p:cNvSpPr/>
          <p:nvPr/>
        </p:nvSpPr>
        <p:spPr>
          <a:xfrm>
            <a:off x="2286000" y="4114800"/>
            <a:ext cx="643125" cy="523220"/>
          </a:xfrm>
          <a:prstGeom prst="rect">
            <a:avLst/>
          </a:prstGeom>
        </p:spPr>
        <p:txBody>
          <a:bodyPr wrap="none">
            <a:spAutoFit/>
          </a:bodyPr>
          <a:lstStyle/>
          <a:p>
            <a:r>
              <a:rPr lang="en-US" sz="2800" dirty="0"/>
              <a:t>, </a:t>
            </a:r>
            <a:r>
              <a:rPr lang="en-US" sz="2800" i="1" dirty="0"/>
              <a:t>v</a:t>
            </a:r>
            <a:r>
              <a:rPr lang="en-US" sz="2800" baseline="-25000" dirty="0"/>
              <a:t>2</a:t>
            </a:r>
            <a:endParaRPr lang="en-US" sz="2800" dirty="0"/>
          </a:p>
        </p:txBody>
      </p:sp>
      <p:sp>
        <p:nvSpPr>
          <p:cNvPr id="98" name="Rectangle 97"/>
          <p:cNvSpPr/>
          <p:nvPr/>
        </p:nvSpPr>
        <p:spPr>
          <a:xfrm>
            <a:off x="2819400" y="41148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00" name="Rectangle 99"/>
          <p:cNvSpPr/>
          <p:nvPr/>
        </p:nvSpPr>
        <p:spPr>
          <a:xfrm>
            <a:off x="3352800" y="41148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02" name="Rectangle 101"/>
          <p:cNvSpPr/>
          <p:nvPr/>
        </p:nvSpPr>
        <p:spPr>
          <a:xfrm>
            <a:off x="3886200" y="41148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04" name="Rectangle 103"/>
          <p:cNvSpPr/>
          <p:nvPr/>
        </p:nvSpPr>
        <p:spPr>
          <a:xfrm>
            <a:off x="4419600" y="41148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06" name="Rectangle 105"/>
          <p:cNvSpPr/>
          <p:nvPr/>
        </p:nvSpPr>
        <p:spPr>
          <a:xfrm>
            <a:off x="4953000" y="41148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74" grpId="0" animBg="1"/>
      <p:bldP spid="83" grpId="0" animBg="1"/>
      <p:bldP spid="96" grpId="0"/>
      <p:bldP spid="97" grpId="0"/>
      <p:bldP spid="98" grpId="0"/>
      <p:bldP spid="100" grpId="0"/>
      <p:bldP spid="102" grpId="0"/>
      <p:bldP spid="104" grpId="0"/>
      <p:bldP spid="10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r>
              <a:rPr lang="en-US" sz="3600" b="1" dirty="0">
                <a:solidFill>
                  <a:srgbClr val="0000CC"/>
                </a:solidFill>
              </a:rPr>
              <a:t>: </a:t>
            </a:r>
            <a:r>
              <a:rPr lang="zh-CN" altLang="en-US" sz="3600" b="1" dirty="0">
                <a:solidFill>
                  <a:srgbClr val="0000CC"/>
                </a:solidFill>
              </a:rPr>
              <a:t>另外一种拓扑排序</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Bent Arrow 61"/>
          <p:cNvSpPr/>
          <p:nvPr/>
        </p:nvSpPr>
        <p:spPr bwMode="auto">
          <a:xfrm rot="5400000">
            <a:off x="7277100" y="26289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36" name="Group 135"/>
          <p:cNvGrpSpPr/>
          <p:nvPr/>
        </p:nvGrpSpPr>
        <p:grpSpPr>
          <a:xfrm>
            <a:off x="5943600" y="4800600"/>
            <a:ext cx="2895599" cy="1720657"/>
            <a:chOff x="5943600" y="4800600"/>
            <a:chExt cx="2895599" cy="17206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4" name="Down Arrow 73"/>
            <p:cNvSpPr/>
            <p:nvPr/>
          </p:nvSpPr>
          <p:spPr bwMode="auto">
            <a:xfrm>
              <a:off x="7620000" y="48006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7" name="Group 136"/>
          <p:cNvGrpSpPr/>
          <p:nvPr/>
        </p:nvGrpSpPr>
        <p:grpSpPr>
          <a:xfrm>
            <a:off x="3581401" y="5334000"/>
            <a:ext cx="2209799" cy="1187256"/>
            <a:chOff x="3581401" y="5334000"/>
            <a:chExt cx="22097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8" name="Group 137"/>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9" name="Group 138"/>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4" name="Group 133"/>
          <p:cNvGrpSpPr/>
          <p:nvPr/>
        </p:nvGrpSpPr>
        <p:grpSpPr>
          <a:xfrm>
            <a:off x="3429000" y="1501775"/>
            <a:ext cx="3352800" cy="2079625"/>
            <a:chOff x="3429000" y="1501775"/>
            <a:chExt cx="3352800" cy="2079625"/>
          </a:xfrm>
        </p:grpSpPr>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77" name="Oval 7"/>
            <p:cNvSpPr>
              <a:spLocks noChangeArrowheads="1"/>
            </p:cNvSpPr>
            <p:nvPr/>
          </p:nvSpPr>
          <p:spPr bwMode="auto">
            <a:xfrm>
              <a:off x="5781675" y="1501775"/>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79" name="Oval 8"/>
            <p:cNvSpPr>
              <a:spLocks noChangeArrowheads="1"/>
            </p:cNvSpPr>
            <p:nvPr/>
          </p:nvSpPr>
          <p:spPr bwMode="auto">
            <a:xfrm>
              <a:off x="3886201" y="23941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5" name="Oval 9"/>
            <p:cNvSpPr>
              <a:spLocks noChangeArrowheads="1"/>
            </p:cNvSpPr>
            <p:nvPr/>
          </p:nvSpPr>
          <p:spPr bwMode="auto">
            <a:xfrm>
              <a:off x="5167313" y="23941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87" name="Oval 10"/>
            <p:cNvSpPr>
              <a:spLocks noChangeArrowheads="1"/>
            </p:cNvSpPr>
            <p:nvPr/>
          </p:nvSpPr>
          <p:spPr bwMode="auto">
            <a:xfrm>
              <a:off x="6448425" y="23941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89" name="Oval 11"/>
            <p:cNvSpPr>
              <a:spLocks noChangeArrowheads="1"/>
            </p:cNvSpPr>
            <p:nvPr/>
          </p:nvSpPr>
          <p:spPr bwMode="auto">
            <a:xfrm>
              <a:off x="4495801" y="32543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1" name="Oval 12"/>
            <p:cNvSpPr>
              <a:spLocks noChangeArrowheads="1"/>
            </p:cNvSpPr>
            <p:nvPr/>
          </p:nvSpPr>
          <p:spPr bwMode="auto">
            <a:xfrm>
              <a:off x="5715001" y="32543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97" name="AutoShape 16"/>
            <p:cNvCxnSpPr>
              <a:cxnSpLocks noChangeShapeType="1"/>
              <a:stCxn id="77" idx="5"/>
              <a:endCxn id="87" idx="1"/>
            </p:cNvCxnSpPr>
            <p:nvPr/>
          </p:nvCxnSpPr>
          <p:spPr bwMode="auto">
            <a:xfrm>
              <a:off x="6049968" y="1794458"/>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8" name="AutoShape 17"/>
            <p:cNvCxnSpPr>
              <a:cxnSpLocks noChangeShapeType="1"/>
              <a:stCxn id="87" idx="2"/>
              <a:endCxn id="85" idx="6"/>
            </p:cNvCxnSpPr>
            <p:nvPr/>
          </p:nvCxnSpPr>
          <p:spPr bwMode="auto">
            <a:xfrm flipH="1">
              <a:off x="5486400" y="25520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 name="AutoShape 18"/>
            <p:cNvCxnSpPr>
              <a:cxnSpLocks noChangeShapeType="1"/>
              <a:stCxn id="91" idx="7"/>
              <a:endCxn id="87" idx="3"/>
            </p:cNvCxnSpPr>
            <p:nvPr/>
          </p:nvCxnSpPr>
          <p:spPr bwMode="auto">
            <a:xfrm flipV="1">
              <a:off x="5999554" y="26636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 name="AutoShape 19"/>
            <p:cNvCxnSpPr>
              <a:cxnSpLocks noChangeShapeType="1"/>
              <a:stCxn id="85" idx="3"/>
              <a:endCxn id="89" idx="7"/>
            </p:cNvCxnSpPr>
            <p:nvPr/>
          </p:nvCxnSpPr>
          <p:spPr bwMode="auto">
            <a:xfrm flipH="1">
              <a:off x="4772224" y="26636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 name="AutoShape 20"/>
            <p:cNvCxnSpPr>
              <a:cxnSpLocks noChangeShapeType="1"/>
              <a:stCxn id="91" idx="1"/>
              <a:endCxn id="85" idx="5"/>
            </p:cNvCxnSpPr>
            <p:nvPr/>
          </p:nvCxnSpPr>
          <p:spPr bwMode="auto">
            <a:xfrm flipH="1" flipV="1">
              <a:off x="5439671" y="26636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 name="AutoShape 21"/>
            <p:cNvCxnSpPr>
              <a:cxnSpLocks noChangeShapeType="1"/>
              <a:stCxn id="91" idx="2"/>
              <a:endCxn id="89" idx="6"/>
            </p:cNvCxnSpPr>
            <p:nvPr/>
          </p:nvCxnSpPr>
          <p:spPr bwMode="auto">
            <a:xfrm flipH="1">
              <a:off x="4819651" y="34147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 name="AutoShape 22"/>
            <p:cNvCxnSpPr>
              <a:cxnSpLocks noChangeShapeType="1"/>
              <a:stCxn id="79" idx="5"/>
              <a:endCxn id="89" idx="1"/>
            </p:cNvCxnSpPr>
            <p:nvPr/>
          </p:nvCxnSpPr>
          <p:spPr bwMode="auto">
            <a:xfrm>
              <a:off x="4211405" y="26636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4" name="AutoShape 23"/>
            <p:cNvCxnSpPr>
              <a:cxnSpLocks noChangeShapeType="1"/>
              <a:stCxn id="85" idx="2"/>
              <a:endCxn id="79" idx="6"/>
            </p:cNvCxnSpPr>
            <p:nvPr/>
          </p:nvCxnSpPr>
          <p:spPr bwMode="auto">
            <a:xfrm flipH="1">
              <a:off x="4267201" y="25520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 name="AutoShape 24"/>
            <p:cNvCxnSpPr>
              <a:cxnSpLocks noChangeShapeType="1"/>
              <a:stCxn id="77" idx="3"/>
              <a:endCxn id="85" idx="7"/>
            </p:cNvCxnSpPr>
            <p:nvPr/>
          </p:nvCxnSpPr>
          <p:spPr bwMode="auto">
            <a:xfrm flipH="1">
              <a:off x="5439671" y="1794458"/>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35" name="Group 134"/>
          <p:cNvGrpSpPr/>
          <p:nvPr/>
        </p:nvGrpSpPr>
        <p:grpSpPr>
          <a:xfrm>
            <a:off x="6096000" y="3613343"/>
            <a:ext cx="2895599" cy="1187257"/>
            <a:chOff x="6096000" y="3613343"/>
            <a:chExt cx="2895599" cy="1187257"/>
          </a:xfrm>
        </p:grpSpPr>
        <p:sp>
          <p:nvSpPr>
            <p:cNvPr id="108" name="Oval 8"/>
            <p:cNvSpPr>
              <a:spLocks noChangeArrowheads="1"/>
            </p:cNvSpPr>
            <p:nvPr/>
          </p:nvSpPr>
          <p:spPr bwMode="auto">
            <a:xfrm>
              <a:off x="6096000" y="36133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109" name="Oval 9"/>
            <p:cNvSpPr>
              <a:spLocks noChangeArrowheads="1"/>
            </p:cNvSpPr>
            <p:nvPr/>
          </p:nvSpPr>
          <p:spPr bwMode="auto">
            <a:xfrm>
              <a:off x="7377112" y="36133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10" name="Oval 10"/>
            <p:cNvSpPr>
              <a:spLocks noChangeArrowheads="1"/>
            </p:cNvSpPr>
            <p:nvPr/>
          </p:nvSpPr>
          <p:spPr bwMode="auto">
            <a:xfrm>
              <a:off x="8658224" y="36133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1" name="Oval 11"/>
            <p:cNvSpPr>
              <a:spLocks noChangeArrowheads="1"/>
            </p:cNvSpPr>
            <p:nvPr/>
          </p:nvSpPr>
          <p:spPr bwMode="auto">
            <a:xfrm>
              <a:off x="6705600" y="44735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12" name="Oval 12"/>
            <p:cNvSpPr>
              <a:spLocks noChangeArrowheads="1"/>
            </p:cNvSpPr>
            <p:nvPr/>
          </p:nvSpPr>
          <p:spPr bwMode="auto">
            <a:xfrm>
              <a:off x="7924800" y="44735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17" name="AutoShape 17"/>
            <p:cNvCxnSpPr>
              <a:cxnSpLocks noChangeShapeType="1"/>
              <a:stCxn id="110" idx="2"/>
              <a:endCxn id="109" idx="6"/>
            </p:cNvCxnSpPr>
            <p:nvPr/>
          </p:nvCxnSpPr>
          <p:spPr bwMode="auto">
            <a:xfrm flipH="1">
              <a:off x="7696199" y="37712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8" name="AutoShape 18"/>
            <p:cNvCxnSpPr>
              <a:cxnSpLocks noChangeShapeType="1"/>
              <a:stCxn id="112" idx="7"/>
              <a:endCxn id="110" idx="3"/>
            </p:cNvCxnSpPr>
            <p:nvPr/>
          </p:nvCxnSpPr>
          <p:spPr bwMode="auto">
            <a:xfrm flipV="1">
              <a:off x="8209353" y="38828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9" name="AutoShape 19"/>
            <p:cNvCxnSpPr>
              <a:cxnSpLocks noChangeShapeType="1"/>
              <a:stCxn id="109" idx="3"/>
              <a:endCxn id="111" idx="7"/>
            </p:cNvCxnSpPr>
            <p:nvPr/>
          </p:nvCxnSpPr>
          <p:spPr bwMode="auto">
            <a:xfrm flipH="1">
              <a:off x="6982023" y="38828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0" name="AutoShape 20"/>
            <p:cNvCxnSpPr>
              <a:cxnSpLocks noChangeShapeType="1"/>
              <a:stCxn id="112" idx="1"/>
              <a:endCxn id="109" idx="5"/>
            </p:cNvCxnSpPr>
            <p:nvPr/>
          </p:nvCxnSpPr>
          <p:spPr bwMode="auto">
            <a:xfrm flipH="1" flipV="1">
              <a:off x="7649470" y="38828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1" name="AutoShape 21"/>
            <p:cNvCxnSpPr>
              <a:cxnSpLocks noChangeShapeType="1"/>
              <a:stCxn id="112" idx="2"/>
              <a:endCxn id="111" idx="6"/>
            </p:cNvCxnSpPr>
            <p:nvPr/>
          </p:nvCxnSpPr>
          <p:spPr bwMode="auto">
            <a:xfrm flipH="1">
              <a:off x="7029450" y="46339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2" name="AutoShape 22"/>
            <p:cNvCxnSpPr>
              <a:cxnSpLocks noChangeShapeType="1"/>
              <a:stCxn id="108" idx="5"/>
              <a:endCxn id="111" idx="1"/>
            </p:cNvCxnSpPr>
            <p:nvPr/>
          </p:nvCxnSpPr>
          <p:spPr bwMode="auto">
            <a:xfrm>
              <a:off x="6421204" y="38828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 name="AutoShape 23"/>
            <p:cNvCxnSpPr>
              <a:cxnSpLocks noChangeShapeType="1"/>
              <a:stCxn id="109" idx="2"/>
              <a:endCxn id="108" idx="6"/>
            </p:cNvCxnSpPr>
            <p:nvPr/>
          </p:nvCxnSpPr>
          <p:spPr bwMode="auto">
            <a:xfrm flipH="1">
              <a:off x="6477000" y="37712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25" name="Rectangle 3"/>
          <p:cNvSpPr txBox="1">
            <a:spLocks noChangeArrowheads="1"/>
          </p:cNvSpPr>
          <p:nvPr/>
        </p:nvSpPr>
        <p:spPr bwMode="auto">
          <a:xfrm>
            <a:off x="609600" y="4038600"/>
            <a:ext cx="144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输出</a:t>
            </a:r>
            <a:r>
              <a:rPr kumimoji="0" lang="en-US" sz="2800" b="1" i="0" u="none" strike="noStrike" kern="0" cap="none" spc="0" normalizeH="0" baseline="0" noProof="0" dirty="0">
                <a:ln>
                  <a:noFill/>
                </a:ln>
                <a:solidFill>
                  <a:schemeClr val="tx1"/>
                </a:solidFill>
                <a:effectLst/>
                <a:uLnTx/>
                <a:uFillTx/>
                <a:latin typeface="+mn-lt"/>
                <a:ea typeface="+mn-ea"/>
                <a:cs typeface="+mn-cs"/>
              </a:rPr>
              <a:t>:</a:t>
            </a:r>
          </a:p>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26" name="Rectangle 125"/>
          <p:cNvSpPr/>
          <p:nvPr/>
        </p:nvSpPr>
        <p:spPr>
          <a:xfrm>
            <a:off x="1981200" y="4038600"/>
            <a:ext cx="463588" cy="523220"/>
          </a:xfrm>
          <a:prstGeom prst="rect">
            <a:avLst/>
          </a:prstGeom>
        </p:spPr>
        <p:txBody>
          <a:bodyPr wrap="none">
            <a:spAutoFit/>
          </a:bodyPr>
          <a:lstStyle/>
          <a:p>
            <a:r>
              <a:rPr lang="en-US" sz="2800" i="1" dirty="0"/>
              <a:t>v</a:t>
            </a:r>
            <a:r>
              <a:rPr lang="en-US" sz="2800" baseline="-25000" dirty="0"/>
              <a:t>2</a:t>
            </a:r>
            <a:endParaRPr lang="en-US" sz="2800" dirty="0"/>
          </a:p>
        </p:txBody>
      </p:sp>
      <p:sp>
        <p:nvSpPr>
          <p:cNvPr id="127" name="Rectangle 126"/>
          <p:cNvSpPr/>
          <p:nvPr/>
        </p:nvSpPr>
        <p:spPr>
          <a:xfrm>
            <a:off x="2286000" y="40386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28" name="Rectangle 127"/>
          <p:cNvSpPr/>
          <p:nvPr/>
        </p:nvSpPr>
        <p:spPr>
          <a:xfrm>
            <a:off x="2819400" y="4038600"/>
            <a:ext cx="643125" cy="523220"/>
          </a:xfrm>
          <a:prstGeom prst="rect">
            <a:avLst/>
          </a:prstGeom>
        </p:spPr>
        <p:txBody>
          <a:bodyPr wrap="none">
            <a:spAutoFit/>
          </a:bodyPr>
          <a:lstStyle/>
          <a:p>
            <a:r>
              <a:rPr lang="en-US" sz="2800" dirty="0"/>
              <a:t>, </a:t>
            </a:r>
            <a:r>
              <a:rPr lang="en-US" sz="2800" i="1" dirty="0"/>
              <a:t>v</a:t>
            </a:r>
            <a:r>
              <a:rPr lang="en-US" sz="2800" baseline="-25000" dirty="0"/>
              <a:t>1</a:t>
            </a:r>
            <a:endParaRPr lang="en-US" sz="2800" dirty="0"/>
          </a:p>
        </p:txBody>
      </p:sp>
      <p:sp>
        <p:nvSpPr>
          <p:cNvPr id="129" name="Rectangle 128"/>
          <p:cNvSpPr/>
          <p:nvPr/>
        </p:nvSpPr>
        <p:spPr>
          <a:xfrm>
            <a:off x="3352800" y="40386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30" name="Rectangle 129"/>
          <p:cNvSpPr/>
          <p:nvPr/>
        </p:nvSpPr>
        <p:spPr>
          <a:xfrm>
            <a:off x="3886200" y="40386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31" name="Rectangle 130"/>
          <p:cNvSpPr/>
          <p:nvPr/>
        </p:nvSpPr>
        <p:spPr>
          <a:xfrm>
            <a:off x="4419600" y="40386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32" name="Rectangle 131"/>
          <p:cNvSpPr/>
          <p:nvPr/>
        </p:nvSpPr>
        <p:spPr>
          <a:xfrm>
            <a:off x="4953000" y="40386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6" grpId="0"/>
      <p:bldP spid="127" grpId="0"/>
      <p:bldP spid="128" grpId="0"/>
      <p:bldP spid="129" grpId="0"/>
      <p:bldP spid="130" grpId="0"/>
      <p:bldP spid="131" grpId="0"/>
      <p:bldP spid="1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33400" y="1524000"/>
            <a:ext cx="8153400" cy="4419600"/>
          </a:xfrm>
        </p:spPr>
        <p:txBody>
          <a:bodyPr/>
          <a:lstStyle/>
          <a:p>
            <a:pPr marL="533400" indent="-533400">
              <a:buFont typeface="Monotype Sorts" pitchFamily="2" charset="2"/>
              <a:buNone/>
            </a:pPr>
            <a:endParaRPr lang="en-US" sz="2400" b="1" dirty="0"/>
          </a:p>
          <a:p>
            <a:pPr marL="533400" indent="-533400">
              <a:buFont typeface="Monotype Sorts" pitchFamily="2" charset="2"/>
              <a:buNone/>
            </a:pPr>
            <a:r>
              <a:rPr lang="en-US" sz="2400" b="1" dirty="0"/>
              <a:t>Topological-Sort2(</a:t>
            </a:r>
            <a:r>
              <a:rPr lang="en-US" sz="2400" b="1" i="1" dirty="0"/>
              <a:t>G</a:t>
            </a:r>
            <a:r>
              <a:rPr lang="en-US" sz="2400" b="1" dirty="0"/>
              <a:t>)</a:t>
            </a:r>
          </a:p>
          <a:p>
            <a:pPr marL="365760" indent="-365760">
              <a:buFont typeface="Monotype Sorts" pitchFamily="2" charset="2"/>
              <a:buAutoNum type="arabicPeriod"/>
            </a:pPr>
            <a:r>
              <a:rPr lang="zh-CN" altLang="en-US" sz="2400" b="1" dirty="0"/>
              <a:t>找到一个没有入边的节点</a:t>
            </a:r>
            <a:r>
              <a:rPr lang="en-US" altLang="zh-CN" sz="2400" b="1" i="1" dirty="0"/>
              <a:t>v</a:t>
            </a:r>
            <a:endParaRPr lang="en-US" sz="2400" b="1" dirty="0"/>
          </a:p>
          <a:p>
            <a:pPr marL="365760" indent="-365760">
              <a:buFont typeface="Monotype Sorts" pitchFamily="2" charset="2"/>
              <a:buAutoNum type="arabicPeriod"/>
            </a:pPr>
            <a:r>
              <a:rPr lang="zh-CN" altLang="en-US" sz="2400" b="1" dirty="0"/>
              <a:t>删除</a:t>
            </a:r>
            <a:r>
              <a:rPr lang="en-US" altLang="zh-CN" sz="2400" b="1" i="1" dirty="0"/>
              <a:t>v</a:t>
            </a:r>
            <a:r>
              <a:rPr lang="zh-CN" altLang="en-US" sz="2400" b="1" dirty="0"/>
              <a:t>和</a:t>
            </a:r>
            <a:r>
              <a:rPr lang="en-US" altLang="zh-CN" sz="2400" b="1" i="1" dirty="0"/>
              <a:t>v</a:t>
            </a:r>
            <a:r>
              <a:rPr lang="zh-CN" altLang="en-US" sz="2400" b="1" dirty="0"/>
              <a:t>相连的边</a:t>
            </a:r>
            <a:endParaRPr lang="en-US" sz="2400" b="1" dirty="0"/>
          </a:p>
          <a:p>
            <a:pPr marL="365760" indent="-365760">
              <a:buFont typeface="Monotype Sorts" pitchFamily="2" charset="2"/>
              <a:buAutoNum type="arabicPeriod"/>
            </a:pPr>
            <a:r>
              <a:rPr lang="zh-CN" altLang="en-US" sz="2400" b="1" dirty="0"/>
              <a:t>递归调用</a:t>
            </a:r>
            <a:r>
              <a:rPr lang="en-US" sz="2400" b="1" dirty="0"/>
              <a:t>Topological-Sort2(</a:t>
            </a:r>
            <a:r>
              <a:rPr lang="en-US" sz="2400" b="1" i="1" dirty="0"/>
              <a:t>G  </a:t>
            </a:r>
            <a:r>
              <a:rPr lang="en-US" sz="2400" b="1" dirty="0"/>
              <a:t>– {</a:t>
            </a:r>
            <a:r>
              <a:rPr lang="en-US" sz="2400" b="1" i="1" dirty="0"/>
              <a:t>v</a:t>
            </a:r>
            <a:r>
              <a:rPr lang="en-US" sz="2400" b="1" dirty="0"/>
              <a:t>})</a:t>
            </a:r>
          </a:p>
          <a:p>
            <a:pPr marL="0" indent="0">
              <a:buNone/>
            </a:pPr>
            <a:endParaRPr lang="en-US" altLang="zh-CN" sz="2400" b="1" dirty="0"/>
          </a:p>
          <a:p>
            <a:pPr marL="0" indent="0">
              <a:buNone/>
            </a:pPr>
            <a:r>
              <a:rPr lang="zh-CN" altLang="en-US" sz="2400" b="1" i="1" dirty="0">
                <a:solidFill>
                  <a:srgbClr val="FF0000"/>
                </a:solidFill>
              </a:rPr>
              <a:t>该算法删除节点的顺序即为一个拓扑序</a:t>
            </a:r>
            <a:endParaRPr lang="en-US" altLang="zh-CN" sz="2400" b="1" i="1" dirty="0">
              <a:solidFill>
                <a:srgbClr val="FF0000"/>
              </a:solidFill>
            </a:endParaRPr>
          </a:p>
          <a:p>
            <a:pPr marL="0" indent="0">
              <a:buNone/>
            </a:pPr>
            <a:endParaRPr lang="en-US" sz="2400" b="1" i="1" dirty="0">
              <a:solidFill>
                <a:srgbClr val="FF0000"/>
              </a:solidFill>
            </a:endParaRPr>
          </a:p>
          <a:p>
            <a:pPr marL="0" indent="0">
              <a:buNone/>
            </a:pPr>
            <a:r>
              <a:rPr lang="zh-CN" altLang="en-US" sz="2400" b="1" dirty="0">
                <a:solidFill>
                  <a:srgbClr val="3333FF"/>
                </a:solidFill>
              </a:rPr>
              <a:t>时间复杂度</a:t>
            </a:r>
            <a:r>
              <a:rPr lang="zh-CN" altLang="en-US" sz="2400" b="1" i="1" dirty="0"/>
              <a:t>：</a:t>
            </a:r>
            <a:r>
              <a:rPr lang="en-US" altLang="zh-CN" sz="2400" b="1" i="1" dirty="0"/>
              <a:t>O</a:t>
            </a:r>
            <a:r>
              <a:rPr lang="en-US" altLang="zh-CN" sz="2400" b="1" dirty="0"/>
              <a:t>(|</a:t>
            </a:r>
            <a:r>
              <a:rPr lang="en-US" altLang="zh-CN" sz="2400" b="1" i="1" dirty="0"/>
              <a:t>V</a:t>
            </a:r>
            <a:r>
              <a:rPr lang="en-US" altLang="zh-CN" sz="2400" b="1" dirty="0"/>
              <a:t> |</a:t>
            </a:r>
            <a:r>
              <a:rPr lang="en-US" altLang="zh-CN" sz="2400" b="1" i="1" dirty="0"/>
              <a:t> </a:t>
            </a:r>
            <a:r>
              <a:rPr lang="en-US" altLang="zh-CN" sz="2400" b="1" dirty="0"/>
              <a:t>+ | </a:t>
            </a:r>
            <a:r>
              <a:rPr lang="en-US" altLang="zh-CN" sz="2400" b="1" i="1" dirty="0"/>
              <a:t>E</a:t>
            </a:r>
            <a:r>
              <a:rPr lang="en-US" altLang="zh-CN" sz="2400" b="1" dirty="0"/>
              <a:t> |)</a:t>
            </a:r>
            <a:endParaRPr lang="en-US" sz="2400" b="1" dirty="0"/>
          </a:p>
          <a:p>
            <a:pPr marL="320040" indent="-320040">
              <a:buNone/>
            </a:pPr>
            <a:endParaRPr lang="en-US" sz="2400"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拓扑排序：算法一</a:t>
            </a:r>
            <a:endParaRPr lang="en-US" sz="3600" b="1" dirty="0">
              <a:solidFill>
                <a:srgbClr val="0000CC"/>
              </a:solidFill>
            </a:endParaRPr>
          </a:p>
        </p:txBody>
      </p:sp>
      <p:sp>
        <p:nvSpPr>
          <p:cNvPr id="4" name="TextBox 4">
            <a:extLst>
              <a:ext uri="{FF2B5EF4-FFF2-40B4-BE49-F238E27FC236}">
                <a16:creationId xmlns:a16="http://schemas.microsoft.com/office/drawing/2014/main" id="{C4DE944F-0E1D-46CB-9B84-320A2A063DF3}"/>
              </a:ext>
            </a:extLst>
          </p:cNvPr>
          <p:cNvSpPr txBox="1"/>
          <p:nvPr/>
        </p:nvSpPr>
        <p:spPr>
          <a:xfrm>
            <a:off x="563880" y="5867400"/>
            <a:ext cx="5570756" cy="461665"/>
          </a:xfrm>
          <a:prstGeom prst="rect">
            <a:avLst/>
          </a:prstGeom>
          <a:noFill/>
        </p:spPr>
        <p:txBody>
          <a:bodyPr wrap="none" rtlCol="0">
            <a:spAutoFit/>
          </a:bodyPr>
          <a:lstStyle/>
          <a:p>
            <a:pPr marL="342900" indent="-342900">
              <a:buFont typeface="Wingdings" pitchFamily="2" charset="2"/>
              <a:buChar char="§"/>
            </a:pPr>
            <a:r>
              <a:rPr lang="zh-CN" altLang="en-US" sz="2400" dirty="0"/>
              <a:t>思考</a:t>
            </a:r>
            <a:r>
              <a:rPr lang="en-US" sz="2400" dirty="0"/>
              <a:t>: </a:t>
            </a:r>
            <a:r>
              <a:rPr lang="zh-CN" altLang="en-US" sz="2400" dirty="0"/>
              <a:t>一个</a:t>
            </a:r>
            <a:r>
              <a:rPr lang="en-US" altLang="zh-CN" sz="2400" dirty="0"/>
              <a:t>DAG</a:t>
            </a:r>
            <a:r>
              <a:rPr lang="zh-CN" altLang="en-US" sz="2400" dirty="0"/>
              <a:t>的拓扑排序是否唯一</a:t>
            </a:r>
            <a:r>
              <a:rPr lang="en-US" sz="2400" dirty="0"/>
              <a:t>?</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zh-CN" altLang="en-US" b="1" dirty="0"/>
              <a:t>入度为</a:t>
            </a:r>
            <a:r>
              <a:rPr lang="en-US" altLang="zh-CN" b="1" dirty="0"/>
              <a:t>0</a:t>
            </a:r>
            <a:r>
              <a:rPr lang="zh-CN" altLang="en-US" b="1" dirty="0"/>
              <a:t>的顶点</a:t>
            </a:r>
          </a:p>
        </p:txBody>
      </p:sp>
      <p:sp>
        <p:nvSpPr>
          <p:cNvPr id="3" name="内容占位符 2"/>
          <p:cNvSpPr>
            <a:spLocks noGrp="1"/>
          </p:cNvSpPr>
          <p:nvPr>
            <p:ph idx="1"/>
          </p:nvPr>
        </p:nvSpPr>
        <p:spPr/>
        <p:txBody>
          <a:bodyPr/>
          <a:lstStyle/>
          <a:p>
            <a:r>
              <a:rPr lang="zh-CN" altLang="en-US" b="1" dirty="0"/>
              <a:t>思考：如何快速确定入度为</a:t>
            </a:r>
            <a:r>
              <a:rPr lang="en-US" altLang="zh-CN" b="1" dirty="0"/>
              <a:t>0</a:t>
            </a:r>
            <a:r>
              <a:rPr lang="zh-CN" altLang="en-US" b="1" dirty="0"/>
              <a:t>的顶点？</a:t>
            </a:r>
            <a:endParaRPr lang="en-US" altLang="zh-CN" b="1" dirty="0"/>
          </a:p>
          <a:p>
            <a:r>
              <a:rPr lang="zh-CN" altLang="en-US" b="1" dirty="0">
                <a:solidFill>
                  <a:srgbClr val="3333FF"/>
                </a:solidFill>
              </a:rPr>
              <a:t>时间复杂度</a:t>
            </a:r>
            <a:r>
              <a:rPr lang="zh-CN" altLang="en-US" b="1" i="1" dirty="0"/>
              <a:t>：</a:t>
            </a:r>
            <a:r>
              <a:rPr lang="en-US" altLang="zh-CN" b="1" i="1" dirty="0"/>
              <a:t>O</a:t>
            </a:r>
            <a:r>
              <a:rPr lang="en-US" altLang="zh-CN" b="1" dirty="0"/>
              <a:t>(|</a:t>
            </a:r>
            <a:r>
              <a:rPr lang="en-US" altLang="zh-CN" b="1" i="1" dirty="0"/>
              <a:t>V</a:t>
            </a:r>
            <a:r>
              <a:rPr lang="en-US" altLang="zh-CN" b="1" dirty="0"/>
              <a:t> |</a:t>
            </a:r>
            <a:r>
              <a:rPr lang="en-US" altLang="zh-CN" b="1" i="1" dirty="0"/>
              <a:t> </a:t>
            </a:r>
            <a:r>
              <a:rPr lang="en-US" altLang="zh-CN" b="1" dirty="0"/>
              <a:t>+ | </a:t>
            </a:r>
            <a:r>
              <a:rPr lang="en-US" altLang="zh-CN" b="1" i="1" dirty="0"/>
              <a:t>E</a:t>
            </a:r>
            <a:r>
              <a:rPr lang="en-US" altLang="zh-CN" b="1" dirty="0"/>
              <a:t> |)</a:t>
            </a:r>
          </a:p>
          <a:p>
            <a:endParaRPr lang="en-US" altLang="zh-CN" b="1" dirty="0"/>
          </a:p>
          <a:p>
            <a:r>
              <a:rPr lang="zh-CN" altLang="en-US" b="1" dirty="0"/>
              <a:t>思考：是不是所有的有向图都能够被拓扑排序呢？</a:t>
            </a:r>
            <a:endParaRPr lang="en-US" altLang="zh-CN" b="1" dirty="0"/>
          </a:p>
          <a:p>
            <a:endParaRPr lang="zh-CN" altLang="en-US"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拓扑排序：算法二</a:t>
            </a:r>
            <a:endParaRPr lang="en-US" sz="3600" b="1" dirty="0">
              <a:solidFill>
                <a:srgbClr val="0000CC"/>
              </a:solidFill>
            </a:endParaRPr>
          </a:p>
        </p:txBody>
      </p:sp>
      <p:sp>
        <p:nvSpPr>
          <p:cNvPr id="56323" name="Rectangle 3"/>
          <p:cNvSpPr>
            <a:spLocks noGrp="1" noChangeArrowheads="1"/>
          </p:cNvSpPr>
          <p:nvPr>
            <p:ph type="body" idx="1"/>
          </p:nvPr>
        </p:nvSpPr>
        <p:spPr>
          <a:xfrm>
            <a:off x="609600" y="1524000"/>
            <a:ext cx="8001000" cy="4572000"/>
          </a:xfrm>
        </p:spPr>
        <p:txBody>
          <a:bodyPr/>
          <a:lstStyle/>
          <a:p>
            <a:pPr marL="533400" indent="-533400">
              <a:buFont typeface="Monotype Sorts" pitchFamily="2" charset="2"/>
              <a:buNone/>
            </a:pPr>
            <a:r>
              <a:rPr lang="en-US" sz="2400" b="1" dirty="0"/>
              <a:t>Topological-Sort(</a:t>
            </a:r>
            <a:r>
              <a:rPr lang="en-US" sz="2400" b="1" i="1" dirty="0"/>
              <a:t>G</a:t>
            </a:r>
            <a:r>
              <a:rPr lang="en-US" sz="2400" b="1" dirty="0"/>
              <a:t>)</a:t>
            </a:r>
          </a:p>
          <a:p>
            <a:r>
              <a:rPr lang="zh-CN" altLang="en-US" sz="2400" b="1" dirty="0"/>
              <a:t>调用</a:t>
            </a:r>
            <a:r>
              <a:rPr lang="en-US" sz="2400" b="1" dirty="0"/>
              <a:t>DFS(</a:t>
            </a:r>
            <a:r>
              <a:rPr lang="en-US" sz="2400" b="1" i="1" dirty="0"/>
              <a:t>G</a:t>
            </a:r>
            <a:r>
              <a:rPr lang="en-US"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sz="2400" b="1" dirty="0"/>
              <a:t> </a:t>
            </a:r>
            <a:r>
              <a:rPr lang="en-US" sz="2400" b="1" i="1" dirty="0" err="1"/>
              <a:t>u</a:t>
            </a:r>
            <a:r>
              <a:rPr lang="en-US" sz="2400" b="1" dirty="0" err="1"/>
              <a:t>.</a:t>
            </a:r>
            <a:r>
              <a:rPr lang="en-US" sz="2400" b="1" i="1" dirty="0" err="1"/>
              <a:t>f</a:t>
            </a:r>
            <a:r>
              <a:rPr lang="en-US" sz="2400" b="1" dirty="0"/>
              <a:t> </a:t>
            </a:r>
          </a:p>
          <a:p>
            <a:r>
              <a:rPr lang="zh-CN" altLang="en-US" sz="2400" b="1" dirty="0"/>
              <a:t>当一个节点被</a:t>
            </a:r>
            <a:r>
              <a:rPr lang="en-US" altLang="zh-CN" sz="2400" b="1" dirty="0"/>
              <a:t>DFS</a:t>
            </a:r>
            <a:r>
              <a:rPr lang="zh-CN" altLang="en-US" sz="2400" b="1" dirty="0"/>
              <a:t>访问结束时，我们将该节点插入到一个链表中</a:t>
            </a:r>
            <a:endParaRPr lang="en-US" sz="2400" b="1" dirty="0"/>
          </a:p>
          <a:p>
            <a:r>
              <a:rPr lang="zh-CN" altLang="en-US" sz="2400" b="1" dirty="0"/>
              <a:t>返回整个链表</a:t>
            </a:r>
            <a:endParaRPr lang="en-US" sz="2400" b="1" dirty="0"/>
          </a:p>
          <a:p>
            <a:endParaRPr lang="en-US" sz="2400" b="1" dirty="0"/>
          </a:p>
          <a:p>
            <a:r>
              <a:rPr lang="zh-CN" altLang="en-US" sz="2400" b="1" dirty="0"/>
              <a:t>以节点结束时间从大到小的顺序输出节点即可</a:t>
            </a:r>
            <a:endParaRPr lang="en-US" sz="2400" b="1" dirty="0"/>
          </a:p>
          <a:p>
            <a:r>
              <a:rPr lang="zh-CN" altLang="en-US" sz="2400" b="1" dirty="0">
                <a:sym typeface="Symbol"/>
              </a:rPr>
              <a:t>时间复杂度：</a:t>
            </a:r>
            <a:r>
              <a:rPr lang="en-US" sz="2400" b="1" dirty="0">
                <a:sym typeface="Symbol"/>
              </a:rPr>
              <a:t>(|</a:t>
            </a:r>
            <a:r>
              <a:rPr lang="en-US" sz="2400" b="1" i="1" dirty="0">
                <a:sym typeface="Symbol"/>
              </a:rPr>
              <a:t>V</a:t>
            </a:r>
            <a:r>
              <a:rPr lang="en-US" sz="2400" b="1" dirty="0">
                <a:sym typeface="Symbol"/>
              </a:rPr>
              <a:t>| + |</a:t>
            </a:r>
            <a:r>
              <a:rPr lang="en-US" sz="2400" b="1" i="1" dirty="0">
                <a:sym typeface="Symbol"/>
              </a:rPr>
              <a:t>E</a:t>
            </a:r>
            <a:r>
              <a:rPr lang="en-US" sz="2400" b="1" dirty="0">
                <a:sym typeface="Symbol"/>
              </a:rPr>
              <a:t>|).</a:t>
            </a:r>
            <a:endParaRPr lang="en-US" sz="2400" b="1" dirty="0"/>
          </a:p>
          <a:p>
            <a:pPr marL="533400" indent="-533400">
              <a:buFont typeface="Monotype Sorts" pitchFamily="2" charset="2"/>
              <a:buNone/>
            </a:pPr>
            <a:endParaRPr lang="en-US" sz="2400" b="1" dirty="0"/>
          </a:p>
        </p:txBody>
      </p:sp>
    </p:spTree>
    <p:extLst>
      <p:ext uri="{BB962C8B-B14F-4D97-AF65-F5344CB8AC3E}">
        <p14:creationId xmlns:p14="http://schemas.microsoft.com/office/powerpoint/2010/main" val="1475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229600" cy="2362200"/>
          </a:xfrm>
        </p:spPr>
        <p:txBody>
          <a:bodyPr/>
          <a:lstStyle/>
          <a:p>
            <a:pPr marL="320040" indent="-320040"/>
            <a:r>
              <a:rPr lang="zh-CN" altLang="en-US" sz="2400" b="1" dirty="0"/>
              <a:t>一个有向图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a:t>
            </a:r>
            <a:r>
              <a:rPr lang="zh-CN" altLang="en-US" sz="2400" b="1" dirty="0"/>
              <a:t>的</a:t>
            </a:r>
            <a:r>
              <a:rPr lang="zh-CN" altLang="en-US" sz="2400" b="1" i="1" dirty="0">
                <a:solidFill>
                  <a:srgbClr val="C00000"/>
                </a:solidFill>
              </a:rPr>
              <a:t>强连通分支</a:t>
            </a:r>
            <a:r>
              <a:rPr lang="zh-CN" altLang="en-US" sz="2400" b="1" dirty="0"/>
              <a:t>是一个最大的节点集合，该集合中的任意节点互相连通。</a:t>
            </a:r>
            <a:endParaRPr lang="en-US" altLang="zh-CN" sz="2400" b="1" dirty="0"/>
          </a:p>
          <a:p>
            <a:pPr marL="320040" indent="-320040"/>
            <a:r>
              <a:rPr lang="zh-CN" altLang="en-US" sz="2400" b="1" dirty="0"/>
              <a:t>如何把一个有向图分解为很多个强连通分支呢</a:t>
            </a:r>
            <a:r>
              <a:rPr lang="en-US" sz="2400" b="1" dirty="0"/>
              <a:t>? </a:t>
            </a:r>
          </a:p>
        </p:txBody>
      </p:sp>
      <p:pic>
        <p:nvPicPr>
          <p:cNvPr id="311298" name="Picture 2"/>
          <p:cNvPicPr>
            <a:picLocks noChangeAspect="1" noChangeArrowheads="1"/>
          </p:cNvPicPr>
          <p:nvPr/>
        </p:nvPicPr>
        <p:blipFill>
          <a:blip r:embed="rId3" cstate="print"/>
          <a:srcRect l="8176" b="68968"/>
          <a:stretch>
            <a:fillRect/>
          </a:stretch>
        </p:blipFill>
        <p:spPr bwMode="auto">
          <a:xfrm>
            <a:off x="1143000" y="3200400"/>
            <a:ext cx="6629400" cy="2420182"/>
          </a:xfrm>
          <a:prstGeom prst="rect">
            <a:avLst/>
          </a:prstGeom>
          <a:noFill/>
          <a:ln w="9525">
            <a:noFill/>
            <a:miter lim="800000"/>
            <a:headEnd/>
            <a:tailEnd/>
          </a:ln>
        </p:spPr>
      </p:pic>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有向图的转置</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153400" cy="5029200"/>
          </a:xfrm>
        </p:spPr>
        <p:txBody>
          <a:bodyPr/>
          <a:lstStyle/>
          <a:p>
            <a:pPr marL="320040" indent="-320040"/>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为一个有向图，</a:t>
            </a:r>
            <a:r>
              <a:rPr lang="en-US" altLang="zh-CN" sz="2400" b="1" i="1" dirty="0"/>
              <a:t>G</a:t>
            </a:r>
            <a:r>
              <a:rPr lang="zh-CN" altLang="en-US" sz="2400" b="1" dirty="0"/>
              <a:t>的转置为</a:t>
            </a:r>
            <a:r>
              <a:rPr lang="en-US" sz="2400" b="1" dirty="0"/>
              <a:t> </a:t>
            </a:r>
            <a:r>
              <a:rPr lang="en-US" sz="2400" b="1" i="1" dirty="0"/>
              <a:t>G</a:t>
            </a:r>
            <a:r>
              <a:rPr lang="en-US" sz="2400" b="1" baseline="30000" dirty="0"/>
              <a:t>T </a:t>
            </a:r>
            <a:r>
              <a:rPr lang="en-US" sz="2400" b="1" dirty="0"/>
              <a:t>= (</a:t>
            </a:r>
            <a:r>
              <a:rPr lang="en-US" sz="2400" b="1" i="1" dirty="0"/>
              <a:t>V</a:t>
            </a:r>
            <a:r>
              <a:rPr lang="en-US" sz="2400" b="1" dirty="0"/>
              <a:t>, </a:t>
            </a:r>
            <a:r>
              <a:rPr lang="en-US" sz="2400" b="1" i="1" dirty="0"/>
              <a:t>E</a:t>
            </a:r>
            <a:r>
              <a:rPr lang="en-US" sz="2400" b="1" baseline="30000" dirty="0"/>
              <a:t>T</a:t>
            </a:r>
            <a:r>
              <a:rPr lang="en-US" sz="2400" b="1" dirty="0"/>
              <a:t>), </a:t>
            </a:r>
            <a:r>
              <a:rPr lang="zh-CN" altLang="en-US" sz="2400" b="1" dirty="0"/>
              <a:t>其中</a:t>
            </a:r>
            <a:r>
              <a:rPr lang="en-US" sz="2400" b="1" i="1" dirty="0"/>
              <a:t>E</a:t>
            </a:r>
            <a:r>
              <a:rPr lang="en-US" sz="2400" b="1" baseline="30000" dirty="0"/>
              <a:t>T</a:t>
            </a:r>
            <a:r>
              <a:rPr lang="en-US" sz="2400" b="1" dirty="0"/>
              <a:t> = {(</a:t>
            </a:r>
            <a:r>
              <a:rPr lang="en-US" sz="2400" b="1" i="1" dirty="0"/>
              <a:t>u</a:t>
            </a:r>
            <a:r>
              <a:rPr lang="en-US" sz="2400" b="1" dirty="0"/>
              <a:t>, </a:t>
            </a:r>
            <a:r>
              <a:rPr lang="en-US" sz="2400" b="1" i="1" dirty="0"/>
              <a:t>v</a:t>
            </a:r>
            <a:r>
              <a:rPr lang="en-US" sz="2400" b="1" dirty="0"/>
              <a:t>): (</a:t>
            </a:r>
            <a:r>
              <a:rPr lang="en-US" sz="2400" b="1" i="1" dirty="0"/>
              <a:t>v</a:t>
            </a:r>
            <a:r>
              <a:rPr lang="en-US" sz="2400" b="1" dirty="0"/>
              <a:t>, </a:t>
            </a:r>
            <a:r>
              <a:rPr lang="en-US" sz="2400" b="1" i="1" dirty="0"/>
              <a:t>u</a:t>
            </a:r>
            <a:r>
              <a:rPr lang="en-US" sz="2400" b="1" dirty="0"/>
              <a:t>) </a:t>
            </a:r>
            <a:r>
              <a:rPr lang="en-US" sz="2400" b="1" dirty="0">
                <a:sym typeface="Symbol"/>
              </a:rPr>
              <a:t> </a:t>
            </a:r>
            <a:r>
              <a:rPr lang="en-US" sz="2400" b="1" i="1" dirty="0">
                <a:sym typeface="Symbol"/>
              </a:rPr>
              <a:t>E</a:t>
            </a:r>
            <a:r>
              <a:rPr lang="en-US" sz="2400" b="1" dirty="0">
                <a:sym typeface="Symbol"/>
              </a:rPr>
              <a:t>}.</a:t>
            </a:r>
            <a:r>
              <a:rPr lang="en-US" sz="2200" b="1" dirty="0"/>
              <a:t> </a:t>
            </a:r>
            <a:endParaRPr lang="en-US" sz="2200" b="1" dirty="0">
              <a:sym typeface="Symbol"/>
            </a:endParaRPr>
          </a:p>
          <a:p>
            <a:pPr marL="320040" indent="-320040"/>
            <a:r>
              <a:rPr lang="zh-CN" altLang="en-US" sz="2400" b="1" dirty="0"/>
              <a:t>如果用邻接表存图，计算</a:t>
            </a:r>
            <a:r>
              <a:rPr lang="en-US" sz="2400" b="1" i="1" dirty="0"/>
              <a:t>G</a:t>
            </a:r>
            <a:r>
              <a:rPr lang="en-US" sz="2400" b="1" baseline="30000" dirty="0"/>
              <a:t>T</a:t>
            </a:r>
            <a:r>
              <a:rPr lang="en-US" sz="2400" b="1" dirty="0"/>
              <a:t> </a:t>
            </a:r>
            <a:r>
              <a:rPr lang="zh-CN" altLang="en-US" sz="2400" b="1" dirty="0"/>
              <a:t>的时间复杂度为</a:t>
            </a:r>
            <a:r>
              <a:rPr lang="en-US" sz="2400" b="1" i="1" dirty="0"/>
              <a:t>O</a:t>
            </a:r>
            <a:r>
              <a:rPr lang="en-US" sz="2400" b="1" dirty="0"/>
              <a:t>(|</a:t>
            </a:r>
            <a:r>
              <a:rPr lang="en-US" sz="2400" b="1" i="1" dirty="0"/>
              <a:t>V</a:t>
            </a:r>
            <a:r>
              <a:rPr lang="en-US" sz="2400" b="1" dirty="0"/>
              <a:t>| + |</a:t>
            </a:r>
            <a:r>
              <a:rPr lang="en-US" sz="2400" b="1" i="1" dirty="0"/>
              <a:t>E</a:t>
            </a:r>
            <a:r>
              <a:rPr lang="en-US" sz="2400" b="1" dirty="0"/>
              <a:t>|).</a:t>
            </a:r>
          </a:p>
          <a:p>
            <a:pPr marL="320040" indent="-320040"/>
            <a:r>
              <a:rPr lang="en-US" sz="2400" b="1" i="1" dirty="0"/>
              <a:t>G</a:t>
            </a:r>
            <a:r>
              <a:rPr lang="zh-CN" altLang="en-US" sz="2400" b="1" dirty="0"/>
              <a:t>和</a:t>
            </a:r>
            <a:r>
              <a:rPr lang="en-US" sz="2400" b="1" i="1" dirty="0"/>
              <a:t>G</a:t>
            </a:r>
            <a:r>
              <a:rPr lang="en-US" sz="2400" b="1" baseline="30000" dirty="0"/>
              <a:t>T</a:t>
            </a:r>
            <a:r>
              <a:rPr lang="en-US" sz="2400" b="1" dirty="0"/>
              <a:t> </a:t>
            </a:r>
            <a:r>
              <a:rPr lang="zh-CN" altLang="en-US" sz="2400" b="1" dirty="0"/>
              <a:t>有相同的强连通分支</a:t>
            </a:r>
            <a:endParaRPr lang="en-US" sz="2400" b="1" dirty="0">
              <a:sym typeface="Symbol"/>
            </a:endParaRPr>
          </a:p>
        </p:txBody>
      </p:sp>
      <p:grpSp>
        <p:nvGrpSpPr>
          <p:cNvPr id="5" name="组合 4"/>
          <p:cNvGrpSpPr/>
          <p:nvPr/>
        </p:nvGrpSpPr>
        <p:grpSpPr>
          <a:xfrm>
            <a:off x="838200" y="3429000"/>
            <a:ext cx="7152623" cy="2941637"/>
            <a:chOff x="1205565" y="2819400"/>
            <a:chExt cx="7152623" cy="2941637"/>
          </a:xfrm>
        </p:grpSpPr>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24994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有向图转置举例</a:t>
            </a:r>
            <a:endParaRPr lang="en-US" sz="3600" b="1" dirty="0">
              <a:solidFill>
                <a:srgbClr val="0000CC"/>
              </a:solidFill>
            </a:endParaRPr>
          </a:p>
        </p:txBody>
      </p:sp>
      <p:pic>
        <p:nvPicPr>
          <p:cNvPr id="311299" name="Picture 3"/>
          <p:cNvPicPr>
            <a:picLocks noChangeAspect="1" noChangeArrowheads="1"/>
          </p:cNvPicPr>
          <p:nvPr/>
        </p:nvPicPr>
        <p:blipFill>
          <a:blip r:embed="rId3" cstate="print"/>
          <a:srcRect l="9808" b="31400"/>
          <a:stretch>
            <a:fillRect/>
          </a:stretch>
        </p:blipFill>
        <p:spPr bwMode="auto">
          <a:xfrm>
            <a:off x="1752600" y="1593412"/>
            <a:ext cx="5943600" cy="4883588"/>
          </a:xfrm>
          <a:prstGeom prst="rect">
            <a:avLst/>
          </a:prstGeom>
          <a:noFill/>
          <a:ln w="9525">
            <a:noFill/>
            <a:miter lim="800000"/>
            <a:headEnd/>
            <a:tailEnd/>
          </a:ln>
        </p:spPr>
      </p:pic>
      <p:sp>
        <p:nvSpPr>
          <p:cNvPr id="2" name="TextBox 1"/>
          <p:cNvSpPr txBox="1"/>
          <p:nvPr/>
        </p:nvSpPr>
        <p:spPr>
          <a:xfrm>
            <a:off x="948086" y="2362200"/>
            <a:ext cx="423514" cy="461665"/>
          </a:xfrm>
          <a:prstGeom prst="rect">
            <a:avLst/>
          </a:prstGeom>
          <a:noFill/>
        </p:spPr>
        <p:txBody>
          <a:bodyPr wrap="none" rtlCol="0">
            <a:spAutoFit/>
          </a:bodyPr>
          <a:lstStyle/>
          <a:p>
            <a:r>
              <a:rPr lang="en-US" sz="2400" i="1" dirty="0"/>
              <a:t>G</a:t>
            </a:r>
          </a:p>
        </p:txBody>
      </p:sp>
      <p:sp>
        <p:nvSpPr>
          <p:cNvPr id="5" name="TextBox 4"/>
          <p:cNvSpPr txBox="1"/>
          <p:nvPr/>
        </p:nvSpPr>
        <p:spPr>
          <a:xfrm>
            <a:off x="980261" y="4953000"/>
            <a:ext cx="543739" cy="461665"/>
          </a:xfrm>
          <a:prstGeom prst="rect">
            <a:avLst/>
          </a:prstGeom>
          <a:noFill/>
        </p:spPr>
        <p:txBody>
          <a:bodyPr wrap="none" rtlCol="0">
            <a:spAutoFit/>
          </a:bodyPr>
          <a:lstStyle/>
          <a:p>
            <a:r>
              <a:rPr lang="en-US" sz="2400" i="1" dirty="0"/>
              <a:t>G</a:t>
            </a:r>
            <a:r>
              <a:rPr lang="en-US" sz="2400" baseline="30000" dirty="0"/>
              <a:t>T</a:t>
            </a:r>
          </a:p>
        </p:txBody>
      </p:sp>
    </p:spTree>
    <p:extLst>
      <p:ext uri="{BB962C8B-B14F-4D97-AF65-F5344CB8AC3E}">
        <p14:creationId xmlns:p14="http://schemas.microsoft.com/office/powerpoint/2010/main" val="4024994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533400" y="1371600"/>
            <a:ext cx="8305800" cy="762000"/>
          </a:xfrm>
        </p:spPr>
        <p:txBody>
          <a:bodyPr/>
          <a:lstStyle/>
          <a:p>
            <a:pPr marL="342900" indent="-342900" algn="l">
              <a:buFont typeface="Wingdings" pitchFamily="2" charset="2"/>
              <a:buChar char="§"/>
            </a:pPr>
            <a:r>
              <a:rPr lang="zh-CN" altLang="en-US" sz="2400" b="1" dirty="0"/>
              <a:t>在一个无向图中</a:t>
            </a:r>
            <a:r>
              <a:rPr lang="en-US" sz="2400" b="1" dirty="0"/>
              <a:t>, </a:t>
            </a:r>
            <a:r>
              <a:rPr lang="zh-CN" altLang="en-US" sz="2400" b="1" dirty="0"/>
              <a:t>节点的</a:t>
            </a:r>
            <a:r>
              <a:rPr lang="zh-CN" altLang="en-US" sz="2400" b="1" i="1" dirty="0">
                <a:solidFill>
                  <a:srgbClr val="FF0000"/>
                </a:solidFill>
              </a:rPr>
              <a:t>度</a:t>
            </a:r>
            <a:r>
              <a:rPr lang="zh-CN" altLang="en-US" sz="2400" b="1" dirty="0"/>
              <a:t>指的是该节点连出去的边的条数</a:t>
            </a:r>
            <a:r>
              <a:rPr lang="en-US" sz="2400" b="1" dirty="0"/>
              <a:t>.</a:t>
            </a:r>
          </a:p>
        </p:txBody>
      </p:sp>
      <p:grpSp>
        <p:nvGrpSpPr>
          <p:cNvPr id="42" name="Group 41"/>
          <p:cNvGrpSpPr/>
          <p:nvPr/>
        </p:nvGrpSpPr>
        <p:grpSpPr>
          <a:xfrm>
            <a:off x="914400" y="3308628"/>
            <a:ext cx="7234983" cy="2928998"/>
            <a:chOff x="990600" y="3200400"/>
            <a:chExt cx="7234983" cy="2928998"/>
          </a:xfrm>
        </p:grpSpPr>
        <p:sp>
          <p:nvSpPr>
            <p:cNvPr id="9219" name="Oval 3"/>
            <p:cNvSpPr>
              <a:spLocks noChangeArrowheads="1"/>
            </p:cNvSpPr>
            <p:nvPr/>
          </p:nvSpPr>
          <p:spPr bwMode="auto">
            <a:xfrm>
              <a:off x="1143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0" name="Oval 4"/>
            <p:cNvSpPr>
              <a:spLocks noChangeArrowheads="1"/>
            </p:cNvSpPr>
            <p:nvPr/>
          </p:nvSpPr>
          <p:spPr bwMode="auto">
            <a:xfrm>
              <a:off x="1143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1" name="Oval 5"/>
            <p:cNvSpPr>
              <a:spLocks noChangeArrowheads="1"/>
            </p:cNvSpPr>
            <p:nvPr/>
          </p:nvSpPr>
          <p:spPr bwMode="auto">
            <a:xfrm>
              <a:off x="24384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2" name="Oval 6"/>
            <p:cNvSpPr>
              <a:spLocks noChangeArrowheads="1"/>
            </p:cNvSpPr>
            <p:nvPr/>
          </p:nvSpPr>
          <p:spPr bwMode="auto">
            <a:xfrm>
              <a:off x="24384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3" name="Oval 7"/>
            <p:cNvSpPr>
              <a:spLocks noChangeArrowheads="1"/>
            </p:cNvSpPr>
            <p:nvPr/>
          </p:nvSpPr>
          <p:spPr bwMode="auto">
            <a:xfrm>
              <a:off x="3429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4" name="Oval 8"/>
            <p:cNvSpPr>
              <a:spLocks noChangeArrowheads="1"/>
            </p:cNvSpPr>
            <p:nvPr/>
          </p:nvSpPr>
          <p:spPr bwMode="auto">
            <a:xfrm>
              <a:off x="3429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5" name="Text Box 9"/>
            <p:cNvSpPr txBox="1">
              <a:spLocks noChangeArrowheads="1"/>
            </p:cNvSpPr>
            <p:nvPr/>
          </p:nvSpPr>
          <p:spPr bwMode="auto">
            <a:xfrm>
              <a:off x="1227138" y="3689405"/>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endParaRPr lang="en-US" sz="1600">
                <a:solidFill>
                  <a:schemeClr val="tx1"/>
                </a:solidFill>
                <a:latin typeface="Times New Roman" pitchFamily="18" charset="0"/>
              </a:endParaRPr>
            </a:p>
          </p:txBody>
        </p:sp>
        <p:sp>
          <p:nvSpPr>
            <p:cNvPr id="9226" name="Text Box 10"/>
            <p:cNvSpPr txBox="1">
              <a:spLocks noChangeArrowheads="1"/>
            </p:cNvSpPr>
            <p:nvPr/>
          </p:nvSpPr>
          <p:spPr bwMode="auto">
            <a:xfrm>
              <a:off x="1219200" y="4876855"/>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endParaRPr lang="en-US" sz="1600">
                <a:solidFill>
                  <a:schemeClr val="tx1"/>
                </a:solidFill>
                <a:latin typeface="Times New Roman" pitchFamily="18" charset="0"/>
              </a:endParaRPr>
            </a:p>
          </p:txBody>
        </p:sp>
        <p:sp>
          <p:nvSpPr>
            <p:cNvPr id="9227" name="Text Box 11"/>
            <p:cNvSpPr txBox="1">
              <a:spLocks noChangeArrowheads="1"/>
            </p:cNvSpPr>
            <p:nvPr/>
          </p:nvSpPr>
          <p:spPr bwMode="auto">
            <a:xfrm>
              <a:off x="2514600" y="491019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E</a:t>
              </a:r>
            </a:p>
          </p:txBody>
        </p:sp>
        <p:sp>
          <p:nvSpPr>
            <p:cNvPr id="9228" name="Text Box 12"/>
            <p:cNvSpPr txBox="1">
              <a:spLocks noChangeArrowheads="1"/>
            </p:cNvSpPr>
            <p:nvPr/>
          </p:nvSpPr>
          <p:spPr bwMode="auto">
            <a:xfrm>
              <a:off x="3513138" y="490860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endParaRPr lang="en-US" sz="1600">
                <a:solidFill>
                  <a:schemeClr val="tx1"/>
                </a:solidFill>
                <a:latin typeface="Times New Roman" pitchFamily="18" charset="0"/>
              </a:endParaRPr>
            </a:p>
          </p:txBody>
        </p:sp>
        <p:sp>
          <p:nvSpPr>
            <p:cNvPr id="9229" name="Text Box 13"/>
            <p:cNvSpPr txBox="1">
              <a:spLocks noChangeArrowheads="1"/>
            </p:cNvSpPr>
            <p:nvPr/>
          </p:nvSpPr>
          <p:spPr bwMode="auto">
            <a:xfrm>
              <a:off x="2533650" y="3689405"/>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B</a:t>
              </a:r>
            </a:p>
          </p:txBody>
        </p:sp>
        <p:sp>
          <p:nvSpPr>
            <p:cNvPr id="9230" name="Text Box 14"/>
            <p:cNvSpPr txBox="1">
              <a:spLocks noChangeArrowheads="1"/>
            </p:cNvSpPr>
            <p:nvPr/>
          </p:nvSpPr>
          <p:spPr bwMode="auto">
            <a:xfrm>
              <a:off x="3505200" y="369099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C</a:t>
              </a:r>
            </a:p>
          </p:txBody>
        </p:sp>
        <p:sp>
          <p:nvSpPr>
            <p:cNvPr id="9231" name="Line 15"/>
            <p:cNvSpPr>
              <a:spLocks noChangeShapeType="1"/>
            </p:cNvSpPr>
            <p:nvPr/>
          </p:nvSpPr>
          <p:spPr bwMode="auto">
            <a:xfrm>
              <a:off x="1524000" y="3994205"/>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2" name="Line 16"/>
            <p:cNvSpPr>
              <a:spLocks noChangeShapeType="1"/>
            </p:cNvSpPr>
            <p:nvPr/>
          </p:nvSpPr>
          <p:spPr bwMode="auto">
            <a:xfrm>
              <a:off x="1600200" y="3841805"/>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3" name="Line 17"/>
            <p:cNvSpPr>
              <a:spLocks noChangeShapeType="1"/>
            </p:cNvSpPr>
            <p:nvPr/>
          </p:nvSpPr>
          <p:spPr bwMode="auto">
            <a:xfrm flipV="1">
              <a:off x="26670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4" name="Line 18"/>
            <p:cNvSpPr>
              <a:spLocks noChangeShapeType="1"/>
            </p:cNvSpPr>
            <p:nvPr/>
          </p:nvSpPr>
          <p:spPr bwMode="auto">
            <a:xfrm flipH="1" flipV="1">
              <a:off x="36576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5" name="Text Box 19"/>
            <p:cNvSpPr txBox="1">
              <a:spLocks noChangeArrowheads="1"/>
            </p:cNvSpPr>
            <p:nvPr/>
          </p:nvSpPr>
          <p:spPr bwMode="auto">
            <a:xfrm>
              <a:off x="1143000" y="5729288"/>
              <a:ext cx="132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B </a:t>
              </a:r>
              <a:r>
                <a:rPr lang="zh-CN" altLang="en-US" sz="2000" dirty="0">
                  <a:solidFill>
                    <a:schemeClr val="tx1"/>
                  </a:solidFill>
                  <a:latin typeface="+mj-lt"/>
                </a:rPr>
                <a:t>的度为</a:t>
              </a:r>
              <a:r>
                <a:rPr lang="en-US" sz="2000" dirty="0">
                  <a:solidFill>
                    <a:schemeClr val="tx1"/>
                  </a:solidFill>
                  <a:latin typeface="+mj-lt"/>
                </a:rPr>
                <a:t>2</a:t>
              </a:r>
            </a:p>
          </p:txBody>
        </p:sp>
        <p:sp>
          <p:nvSpPr>
            <p:cNvPr id="9236" name="Oval 20"/>
            <p:cNvSpPr>
              <a:spLocks noChangeArrowheads="1"/>
            </p:cNvSpPr>
            <p:nvPr/>
          </p:nvSpPr>
          <p:spPr bwMode="auto">
            <a:xfrm>
              <a:off x="51054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7" name="Oval 21"/>
            <p:cNvSpPr>
              <a:spLocks noChangeArrowheads="1"/>
            </p:cNvSpPr>
            <p:nvPr/>
          </p:nvSpPr>
          <p:spPr bwMode="auto">
            <a:xfrm>
              <a:off x="51054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8" name="Oval 22"/>
            <p:cNvSpPr>
              <a:spLocks noChangeArrowheads="1"/>
            </p:cNvSpPr>
            <p:nvPr/>
          </p:nvSpPr>
          <p:spPr bwMode="auto">
            <a:xfrm>
              <a:off x="64008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9" name="Oval 23"/>
            <p:cNvSpPr>
              <a:spLocks noChangeArrowheads="1"/>
            </p:cNvSpPr>
            <p:nvPr/>
          </p:nvSpPr>
          <p:spPr bwMode="auto">
            <a:xfrm>
              <a:off x="64008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0" name="Line 24"/>
            <p:cNvSpPr>
              <a:spLocks noChangeShapeType="1"/>
            </p:cNvSpPr>
            <p:nvPr/>
          </p:nvSpPr>
          <p:spPr bwMode="auto">
            <a:xfrm flipV="1">
              <a:off x="5334000" y="4152900"/>
              <a:ext cx="1588"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1" name="Line 25"/>
            <p:cNvSpPr>
              <a:spLocks noChangeShapeType="1"/>
            </p:cNvSpPr>
            <p:nvPr/>
          </p:nvSpPr>
          <p:spPr bwMode="auto">
            <a:xfrm>
              <a:off x="5562600" y="3924300"/>
              <a:ext cx="8382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2" name="Line 26"/>
            <p:cNvSpPr>
              <a:spLocks noChangeShapeType="1"/>
            </p:cNvSpPr>
            <p:nvPr/>
          </p:nvSpPr>
          <p:spPr bwMode="auto">
            <a:xfrm flipH="1">
              <a:off x="5562600" y="40767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3" name="Freeform 27"/>
            <p:cNvSpPr>
              <a:spLocks/>
            </p:cNvSpPr>
            <p:nvPr/>
          </p:nvSpPr>
          <p:spPr bwMode="auto">
            <a:xfrm>
              <a:off x="6388100" y="33655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4" name="Freeform 28"/>
            <p:cNvSpPr>
              <a:spLocks/>
            </p:cNvSpPr>
            <p:nvPr/>
          </p:nvSpPr>
          <p:spPr bwMode="auto">
            <a:xfrm>
              <a:off x="5562600" y="47498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5" name="Freeform 29"/>
            <p:cNvSpPr>
              <a:spLocks/>
            </p:cNvSpPr>
            <p:nvPr/>
          </p:nvSpPr>
          <p:spPr bwMode="auto">
            <a:xfrm>
              <a:off x="5562600" y="51435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6" name="Text Box 30"/>
            <p:cNvSpPr txBox="1">
              <a:spLocks noChangeArrowheads="1"/>
            </p:cNvSpPr>
            <p:nvPr/>
          </p:nvSpPr>
          <p:spPr bwMode="auto">
            <a:xfrm>
              <a:off x="5189538" y="36957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9247" name="Text Box 31"/>
            <p:cNvSpPr txBox="1">
              <a:spLocks noChangeArrowheads="1"/>
            </p:cNvSpPr>
            <p:nvPr/>
          </p:nvSpPr>
          <p:spPr bwMode="auto">
            <a:xfrm>
              <a:off x="6496050" y="37719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9248" name="Text Box 32"/>
            <p:cNvSpPr txBox="1">
              <a:spLocks noChangeArrowheads="1"/>
            </p:cNvSpPr>
            <p:nvPr/>
          </p:nvSpPr>
          <p:spPr bwMode="auto">
            <a:xfrm>
              <a:off x="5189538" y="47625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9249" name="Text Box 33"/>
            <p:cNvSpPr txBox="1">
              <a:spLocks noChangeArrowheads="1"/>
            </p:cNvSpPr>
            <p:nvPr/>
          </p:nvSpPr>
          <p:spPr bwMode="auto">
            <a:xfrm>
              <a:off x="6477000" y="48387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9250" name="Text Box 34"/>
            <p:cNvSpPr txBox="1">
              <a:spLocks noChangeArrowheads="1"/>
            </p:cNvSpPr>
            <p:nvPr/>
          </p:nvSpPr>
          <p:spPr bwMode="auto">
            <a:xfrm>
              <a:off x="4800600" y="5660886"/>
              <a:ext cx="3278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节点</a:t>
              </a:r>
              <a:r>
                <a:rPr lang="en-US" sz="2000" dirty="0">
                  <a:solidFill>
                    <a:schemeClr val="tx1"/>
                  </a:solidFill>
                  <a:latin typeface="+mj-lt"/>
                </a:rPr>
                <a:t>2</a:t>
              </a:r>
              <a:r>
                <a:rPr lang="zh-CN" altLang="en-US" sz="2000" dirty="0">
                  <a:solidFill>
                    <a:schemeClr val="tx1"/>
                  </a:solidFill>
                  <a:latin typeface="+mj-lt"/>
                </a:rPr>
                <a:t>的入度为</a:t>
              </a:r>
              <a:r>
                <a:rPr lang="en-US" sz="2000" dirty="0">
                  <a:solidFill>
                    <a:schemeClr val="tx1"/>
                  </a:solidFill>
                  <a:latin typeface="+mj-lt"/>
                </a:rPr>
                <a:t>2 </a:t>
              </a:r>
              <a:r>
                <a:rPr lang="zh-CN" altLang="en-US" sz="2000" dirty="0">
                  <a:solidFill>
                    <a:schemeClr val="tx1"/>
                  </a:solidFill>
                  <a:latin typeface="+mj-lt"/>
                </a:rPr>
                <a:t>，出度为</a:t>
              </a:r>
              <a:r>
                <a:rPr lang="en-US" sz="2000" dirty="0">
                  <a:solidFill>
                    <a:schemeClr val="tx1"/>
                  </a:solidFill>
                  <a:latin typeface="+mj-lt"/>
                </a:rPr>
                <a:t>3</a:t>
              </a:r>
            </a:p>
          </p:txBody>
        </p:sp>
        <p:sp>
          <p:nvSpPr>
            <p:cNvPr id="9251" name="Line 35"/>
            <p:cNvSpPr>
              <a:spLocks noChangeShapeType="1"/>
            </p:cNvSpPr>
            <p:nvPr/>
          </p:nvSpPr>
          <p:spPr bwMode="auto">
            <a:xfrm>
              <a:off x="6629400" y="4127500"/>
              <a:ext cx="1588"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2" name="Rectangle 36"/>
            <p:cNvSpPr>
              <a:spLocks noChangeArrowheads="1"/>
            </p:cNvSpPr>
            <p:nvPr/>
          </p:nvSpPr>
          <p:spPr bwMode="auto">
            <a:xfrm>
              <a:off x="990600" y="3460805"/>
              <a:ext cx="30480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3" name="Rectangle 37"/>
            <p:cNvSpPr>
              <a:spLocks noChangeArrowheads="1"/>
            </p:cNvSpPr>
            <p:nvPr/>
          </p:nvSpPr>
          <p:spPr bwMode="auto">
            <a:xfrm>
              <a:off x="4953000" y="3200400"/>
              <a:ext cx="238125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4" name="Line 38"/>
            <p:cNvSpPr>
              <a:spLocks noChangeShapeType="1"/>
            </p:cNvSpPr>
            <p:nvPr/>
          </p:nvSpPr>
          <p:spPr bwMode="auto">
            <a:xfrm flipH="1">
              <a:off x="7010400" y="3582988"/>
              <a:ext cx="781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5" name="Text Box 39"/>
            <p:cNvSpPr txBox="1">
              <a:spLocks noChangeArrowheads="1"/>
            </p:cNvSpPr>
            <p:nvPr/>
          </p:nvSpPr>
          <p:spPr bwMode="auto">
            <a:xfrm>
              <a:off x="7524750" y="367942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grpSp>
      <p:sp>
        <p:nvSpPr>
          <p:cNvPr id="41" name="Rectangle 2"/>
          <p:cNvSpPr txBox="1">
            <a:spLocks noChangeArrowheads="1"/>
          </p:cNvSpPr>
          <p:nvPr/>
        </p:nvSpPr>
        <p:spPr bwMode="auto">
          <a:xfrm>
            <a:off x="457200" y="381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节点的度、出度、入度</a:t>
            </a:r>
            <a:endParaRPr lang="en-US" sz="3600" b="1" dirty="0">
              <a:solidFill>
                <a:srgbClr val="0000CC"/>
              </a:solidFill>
            </a:endParaRPr>
          </a:p>
        </p:txBody>
      </p:sp>
      <p:sp>
        <p:nvSpPr>
          <p:cNvPr id="43" name="Rectangle 2"/>
          <p:cNvSpPr txBox="1">
            <a:spLocks noChangeArrowheads="1"/>
          </p:cNvSpPr>
          <p:nvPr/>
        </p:nvSpPr>
        <p:spPr bwMode="auto">
          <a:xfrm>
            <a:off x="533400" y="2152705"/>
            <a:ext cx="8305800" cy="11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marL="342900" indent="-342900" algn="l">
              <a:buFont typeface="Wingdings" pitchFamily="2" charset="2"/>
              <a:buChar char="§"/>
            </a:pPr>
            <a:r>
              <a:rPr lang="zh-CN" altLang="en-US" sz="2400" b="1" kern="0" dirty="0"/>
              <a:t>在一个有向图中</a:t>
            </a:r>
            <a:r>
              <a:rPr lang="en-US" sz="2400" b="1" kern="0" dirty="0"/>
              <a:t>, </a:t>
            </a:r>
            <a:r>
              <a:rPr lang="zh-CN" altLang="en-US" sz="2400" b="1" kern="0" dirty="0"/>
              <a:t>节点的</a:t>
            </a:r>
            <a:r>
              <a:rPr lang="zh-CN" altLang="en-US" sz="2400" b="1" i="1" kern="0" dirty="0">
                <a:solidFill>
                  <a:srgbClr val="FF0000"/>
                </a:solidFill>
              </a:rPr>
              <a:t>出度</a:t>
            </a:r>
            <a:r>
              <a:rPr lang="zh-CN" altLang="en-US" sz="2400" b="1" kern="0" dirty="0"/>
              <a:t>指的是该节点连出去的边的条数，节点的</a:t>
            </a:r>
            <a:r>
              <a:rPr lang="zh-CN" altLang="en-US" sz="2400" b="1" i="1" kern="0" dirty="0">
                <a:solidFill>
                  <a:srgbClr val="FF0000"/>
                </a:solidFill>
              </a:rPr>
              <a:t>入度</a:t>
            </a:r>
            <a:r>
              <a:rPr lang="zh-CN" altLang="en-US" sz="2400" b="1" kern="0" dirty="0"/>
              <a:t>指的是连向该节点的边的条数。</a:t>
            </a:r>
            <a:endParaRPr lang="en-US" sz="2400" b="1" kern="0" dirty="0"/>
          </a:p>
        </p:txBody>
      </p:sp>
    </p:spTree>
    <p:extLst>
      <p:ext uri="{BB962C8B-B14F-4D97-AF65-F5344CB8AC3E}">
        <p14:creationId xmlns:p14="http://schemas.microsoft.com/office/powerpoint/2010/main" val="9905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endParaRPr lang="en-US" sz="3600" b="1" dirty="0">
              <a:solidFill>
                <a:srgbClr val="0000CC"/>
              </a:solidFill>
            </a:endParaRPr>
          </a:p>
        </p:txBody>
      </p:sp>
      <p:sp>
        <p:nvSpPr>
          <p:cNvPr id="60419" name="Rectangle 3"/>
          <p:cNvSpPr>
            <a:spLocks noGrp="1" noChangeArrowheads="1"/>
          </p:cNvSpPr>
          <p:nvPr>
            <p:ph type="body" idx="1"/>
          </p:nvPr>
        </p:nvSpPr>
        <p:spPr>
          <a:xfrm>
            <a:off x="381000" y="1447800"/>
            <a:ext cx="8305800" cy="5029200"/>
          </a:xfrm>
        </p:spPr>
        <p:txBody>
          <a:bodyPr/>
          <a:lstStyle/>
          <a:p>
            <a:pPr marL="320040" indent="-320040">
              <a:buNone/>
            </a:pPr>
            <a:r>
              <a:rPr lang="en-US" sz="2400" b="1" dirty="0"/>
              <a:t>SCC(</a:t>
            </a:r>
            <a:r>
              <a:rPr lang="en-US" sz="2400" b="1" i="1" dirty="0"/>
              <a:t>G</a:t>
            </a:r>
            <a:r>
              <a:rPr lang="en-US" sz="2400" b="1" dirty="0"/>
              <a:t>)</a:t>
            </a:r>
          </a:p>
          <a:p>
            <a:pPr marL="0" indent="0">
              <a:buNone/>
            </a:pPr>
            <a:r>
              <a:rPr lang="en-US" sz="2400" b="1" dirty="0"/>
              <a:t>1.  </a:t>
            </a:r>
            <a:r>
              <a:rPr lang="zh-CN" altLang="en-US" sz="2400" b="1" dirty="0"/>
              <a:t>调用</a:t>
            </a:r>
            <a:r>
              <a:rPr lang="en-US" altLang="zh-CN" sz="2400" b="1" dirty="0"/>
              <a:t>DFS(</a:t>
            </a:r>
            <a:r>
              <a:rPr lang="en-US" altLang="zh-CN" sz="2400" b="1" i="1" dirty="0"/>
              <a:t>G</a:t>
            </a:r>
            <a:r>
              <a:rPr lang="en-US" altLang="zh-CN"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altLang="zh-CN" sz="2400" b="1" dirty="0"/>
              <a:t> </a:t>
            </a:r>
            <a:r>
              <a:rPr lang="en-US" altLang="zh-CN" sz="2400" b="1" i="1" dirty="0" err="1"/>
              <a:t>u</a:t>
            </a:r>
            <a:r>
              <a:rPr lang="en-US" altLang="zh-CN" sz="2400" b="1" dirty="0" err="1"/>
              <a:t>.</a:t>
            </a:r>
            <a:r>
              <a:rPr lang="en-US" altLang="zh-CN" sz="2400" b="1" i="1" dirty="0" err="1"/>
              <a:t>f</a:t>
            </a:r>
            <a:r>
              <a:rPr lang="en-US" altLang="zh-CN" sz="2400" b="1" dirty="0"/>
              <a:t> </a:t>
            </a:r>
          </a:p>
          <a:p>
            <a:pPr>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sz="2400" b="1" dirty="0"/>
              <a:t>DFS(</a:t>
            </a:r>
            <a:r>
              <a:rPr lang="en-US" sz="2200" b="1" i="1" dirty="0"/>
              <a:t>G</a:t>
            </a:r>
            <a:r>
              <a:rPr lang="en-US" sz="2200" b="1" baseline="30000" dirty="0"/>
              <a:t>T</a:t>
            </a:r>
            <a:r>
              <a:rPr kumimoji="1" lang="en-US" sz="2200" b="1" dirty="0"/>
              <a:t>)</a:t>
            </a:r>
            <a:r>
              <a:rPr kumimoji="1" lang="zh-CN" altLang="en-US" sz="2200" b="1" dirty="0"/>
              <a:t>，在</a:t>
            </a:r>
            <a:r>
              <a:rPr kumimoji="1" lang="en-US" altLang="zh-CN" sz="2200" b="1" dirty="0"/>
              <a:t>DFS</a:t>
            </a:r>
            <a:r>
              <a:rPr kumimoji="1" lang="zh-CN" altLang="en-US" sz="2200" b="1" dirty="0"/>
              <a:t>的主循环中，以</a:t>
            </a:r>
            <a:r>
              <a:rPr kumimoji="1" lang="en-US" altLang="zh-CN" sz="2200" b="1" i="1" dirty="0" err="1"/>
              <a:t>u</a:t>
            </a:r>
            <a:r>
              <a:rPr kumimoji="1" lang="en-US" altLang="zh-CN" sz="2200" b="1" dirty="0" err="1"/>
              <a:t>.</a:t>
            </a:r>
            <a:r>
              <a:rPr kumimoji="1" lang="en-US" altLang="zh-CN" sz="2200" b="1" i="1" dirty="0" err="1"/>
              <a:t>f</a:t>
            </a:r>
            <a:r>
              <a:rPr kumimoji="1" lang="zh-CN" altLang="en-US" sz="2200" b="1" dirty="0"/>
              <a:t>下降的顺序遍历节点</a:t>
            </a:r>
            <a:endParaRPr kumimoji="1" lang="en-US" sz="2200" b="1" dirty="0"/>
          </a:p>
          <a:p>
            <a:pPr marL="457200" indent="-457200">
              <a:buNone/>
            </a:pPr>
            <a:r>
              <a:rPr kumimoji="1" lang="en-US" sz="2200" b="1" dirty="0"/>
              <a:t>4.  </a:t>
            </a:r>
            <a:r>
              <a:rPr kumimoji="1" lang="zh-CN" altLang="en-US" sz="2200" b="1" dirty="0"/>
              <a:t>对于在第</a:t>
            </a:r>
            <a:r>
              <a:rPr kumimoji="1" lang="en-US" altLang="zh-CN" sz="2200" b="1" dirty="0"/>
              <a:t>3</a:t>
            </a:r>
            <a:r>
              <a:rPr kumimoji="1" lang="zh-CN" altLang="en-US" sz="2200" b="1" dirty="0"/>
              <a:t>行中输出的</a:t>
            </a:r>
            <a:r>
              <a:rPr kumimoji="1" lang="en-US" altLang="zh-CN" sz="2200" b="1" dirty="0"/>
              <a:t>DFS</a:t>
            </a:r>
            <a:r>
              <a:rPr kumimoji="1" lang="zh-CN" altLang="en-US" sz="2200" b="1" dirty="0"/>
              <a:t>树，每颗</a:t>
            </a:r>
            <a:r>
              <a:rPr kumimoji="1" lang="en-US" altLang="zh-CN" sz="2200" b="1" dirty="0"/>
              <a:t>DFS</a:t>
            </a:r>
            <a:r>
              <a:rPr kumimoji="1" lang="zh-CN" altLang="en-US" sz="2200" b="1" dirty="0"/>
              <a:t>树中的节点形成一个强连通分支</a:t>
            </a:r>
            <a:endParaRPr kumimoji="1" lang="en-US" sz="2200" b="1" dirty="0"/>
          </a:p>
          <a:p>
            <a:pPr marL="342900" lvl="1" indent="-342900">
              <a:spcBef>
                <a:spcPts val="2400"/>
              </a:spcBef>
              <a:buClrTx/>
            </a:pPr>
            <a:r>
              <a:rPr kumimoji="1" lang="zh-CN" altLang="en-US" sz="2200" b="1" i="1" dirty="0">
                <a:solidFill>
                  <a:srgbClr val="C00000"/>
                </a:solidFill>
              </a:rPr>
              <a:t>时间复杂度</a:t>
            </a:r>
            <a:r>
              <a:rPr kumimoji="1" lang="en-US" sz="2200" b="1" dirty="0"/>
              <a:t>: </a:t>
            </a:r>
            <a:r>
              <a:rPr kumimoji="1" lang="en-US" altLang="zh-CN" sz="2200" b="1" dirty="0">
                <a:sym typeface="Symbol"/>
              </a:rPr>
              <a:t>(|</a:t>
            </a:r>
            <a:r>
              <a:rPr kumimoji="1" lang="en-US" altLang="zh-CN" sz="2200" b="1" i="1" dirty="0">
                <a:sym typeface="Symbol"/>
              </a:rPr>
              <a:t>V</a:t>
            </a:r>
            <a:r>
              <a:rPr kumimoji="1" lang="en-US" altLang="zh-CN" sz="2200" b="1" dirty="0">
                <a:sym typeface="Symbol"/>
              </a:rPr>
              <a:t>| + |</a:t>
            </a:r>
            <a:r>
              <a:rPr kumimoji="1" lang="en-US" altLang="zh-CN" sz="2200" b="1" i="1" dirty="0">
                <a:sym typeface="Symbol"/>
              </a:rPr>
              <a:t>E</a:t>
            </a:r>
            <a:r>
              <a:rPr kumimoji="1" lang="en-US" altLang="zh-CN" sz="2200" b="1" dirty="0">
                <a:sym typeface="Symbol"/>
              </a:rPr>
              <a:t>|)</a:t>
            </a:r>
          </a:p>
          <a:p>
            <a:pPr>
              <a:spcBef>
                <a:spcPts val="2400"/>
              </a:spcBef>
            </a:pPr>
            <a:endParaRPr kumimoji="1" lang="en-US" sz="2200" b="1" dirty="0"/>
          </a:p>
          <a:p>
            <a:pPr lvl="1"/>
            <a:endParaRPr kumimoji="1" lang="en-US" sz="2200" b="1" dirty="0"/>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p>
        </p:txBody>
      </p:sp>
      <p:sp>
        <p:nvSpPr>
          <p:cNvPr id="60419" name="Rectangle 3"/>
          <p:cNvSpPr>
            <a:spLocks noGrp="1" noChangeArrowheads="1"/>
          </p:cNvSpPr>
          <p:nvPr>
            <p:ph type="body" idx="1"/>
          </p:nvPr>
        </p:nvSpPr>
        <p:spPr>
          <a:xfrm>
            <a:off x="381000" y="1524000"/>
            <a:ext cx="8305800" cy="4648200"/>
          </a:xfrm>
        </p:spPr>
        <p:txBody>
          <a:bodyPr/>
          <a:lstStyle/>
          <a:p>
            <a:pPr marL="320040" indent="-320040">
              <a:buNone/>
            </a:pPr>
            <a:r>
              <a:rPr lang="en-US" sz="2400" b="1" dirty="0"/>
              <a:t>1.  </a:t>
            </a:r>
            <a:r>
              <a:rPr lang="zh-CN" altLang="en-US" sz="2400" b="1" dirty="0"/>
              <a:t>调用</a:t>
            </a:r>
            <a:r>
              <a:rPr lang="en-US" sz="2400" b="1" dirty="0"/>
              <a:t>DFS(</a:t>
            </a:r>
            <a:r>
              <a:rPr lang="en-US" sz="2400" b="1" i="1" dirty="0"/>
              <a:t>G</a:t>
            </a:r>
            <a:r>
              <a:rPr lang="en-US" sz="2400" b="1" dirty="0"/>
              <a:t>)</a:t>
            </a:r>
            <a:r>
              <a:rPr lang="zh-CN" altLang="en-US" sz="2400" b="1" dirty="0"/>
              <a:t>，计算被</a:t>
            </a:r>
            <a:r>
              <a:rPr lang="en-US" altLang="zh-CN" sz="2400" b="1" dirty="0"/>
              <a:t>DFS</a:t>
            </a:r>
            <a:r>
              <a:rPr lang="zh-CN" altLang="en-US" sz="2400" b="1" dirty="0"/>
              <a:t>访问的结束时间</a:t>
            </a:r>
            <a:r>
              <a:rPr lang="en-US" altLang="zh-CN" sz="2400" b="1" dirty="0"/>
              <a:t> </a:t>
            </a:r>
            <a:r>
              <a:rPr lang="en-US" sz="2400" b="1" i="1" dirty="0" err="1"/>
              <a:t>u</a:t>
            </a:r>
            <a:r>
              <a:rPr lang="en-US" sz="2400" b="1" dirty="0" err="1"/>
              <a:t>.</a:t>
            </a:r>
            <a:r>
              <a:rPr lang="en-US" sz="2400" b="1" i="1" dirty="0" err="1"/>
              <a:t>f</a:t>
            </a:r>
            <a:endParaRPr lang="en-US" sz="2400" b="1" dirty="0"/>
          </a:p>
          <a:p>
            <a:pPr>
              <a:buNone/>
            </a:pPr>
            <a:endParaRPr lang="en-US" sz="2400" b="1" dirty="0"/>
          </a:p>
          <a:p>
            <a:pPr>
              <a:buNone/>
            </a:pPr>
            <a:endParaRPr lang="en-US" sz="2400" b="1" dirty="0"/>
          </a:p>
          <a:p>
            <a:pPr>
              <a:buNone/>
            </a:pPr>
            <a:endParaRPr lang="en-US" sz="2400" b="1" dirty="0"/>
          </a:p>
          <a:p>
            <a:pPr>
              <a:buNone/>
            </a:pPr>
            <a:endParaRPr lang="en-US" sz="2400" b="1" dirty="0"/>
          </a:p>
          <a:p>
            <a:pPr>
              <a:buNone/>
            </a:pPr>
            <a:endParaRPr kumimoji="1" lang="en-US" sz="2200" b="1" dirty="0"/>
          </a:p>
        </p:txBody>
      </p:sp>
      <p:pic>
        <p:nvPicPr>
          <p:cNvPr id="4" name="Picture 2"/>
          <p:cNvPicPr>
            <a:picLocks noChangeAspect="1" noChangeArrowheads="1"/>
          </p:cNvPicPr>
          <p:nvPr/>
        </p:nvPicPr>
        <p:blipFill>
          <a:blip r:embed="rId3" cstate="print"/>
          <a:srcRect l="8176" b="68968"/>
          <a:stretch>
            <a:fillRect/>
          </a:stretch>
        </p:blipFill>
        <p:spPr bwMode="auto">
          <a:xfrm>
            <a:off x="1346200" y="2286000"/>
            <a:ext cx="6261848" cy="2286000"/>
          </a:xfrm>
          <a:prstGeom prst="rect">
            <a:avLst/>
          </a:prstGeom>
          <a:noFill/>
          <a:ln w="9525">
            <a:noFill/>
            <a:miter lim="800000"/>
            <a:headEnd/>
            <a:tailEnd/>
          </a:ln>
        </p:spPr>
      </p:pic>
    </p:spTree>
    <p:extLst>
      <p:ext uri="{BB962C8B-B14F-4D97-AF65-F5344CB8AC3E}">
        <p14:creationId xmlns:p14="http://schemas.microsoft.com/office/powerpoint/2010/main" val="55674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endParaRPr>
          </a:p>
        </p:txBody>
      </p:sp>
      <p:sp>
        <p:nvSpPr>
          <p:cNvPr id="60419" name="Rectangle 3"/>
          <p:cNvSpPr>
            <a:spLocks noGrp="1" noChangeArrowheads="1"/>
          </p:cNvSpPr>
          <p:nvPr>
            <p:ph type="body" idx="1"/>
          </p:nvPr>
        </p:nvSpPr>
        <p:spPr>
          <a:xfrm>
            <a:off x="381000" y="1371600"/>
            <a:ext cx="8305800" cy="4800600"/>
          </a:xfrm>
        </p:spPr>
        <p:txBody>
          <a:bodyPr/>
          <a:lstStyle/>
          <a:p>
            <a:pPr marL="320040" indent="-320040">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altLang="zh-CN" sz="2400" b="1" dirty="0"/>
              <a:t>DFS(</a:t>
            </a:r>
            <a:r>
              <a:rPr lang="en-US" altLang="zh-CN" sz="2400" b="1" i="1" dirty="0"/>
              <a:t>G</a:t>
            </a:r>
            <a:r>
              <a:rPr lang="en-US" altLang="zh-CN" sz="2400" b="1" baseline="30000" dirty="0"/>
              <a:t>T</a:t>
            </a:r>
            <a:r>
              <a:rPr kumimoji="1" lang="en-US" altLang="zh-CN" sz="2400" b="1" dirty="0"/>
              <a:t>)</a:t>
            </a:r>
            <a:r>
              <a:rPr kumimoji="1" lang="zh-CN" altLang="en-US" sz="2400" b="1" dirty="0"/>
              <a:t>，在</a:t>
            </a:r>
            <a:r>
              <a:rPr kumimoji="1" lang="en-US" altLang="zh-CN" sz="2400" b="1" dirty="0"/>
              <a:t>DFS</a:t>
            </a:r>
            <a:r>
              <a:rPr kumimoji="1" lang="zh-CN" altLang="en-US" sz="2400" b="1" dirty="0"/>
              <a:t>的主循环中，以</a:t>
            </a:r>
            <a:r>
              <a:rPr kumimoji="1" lang="en-US" altLang="zh-CN" sz="2400" b="1" i="1" dirty="0" err="1"/>
              <a:t>u</a:t>
            </a:r>
            <a:r>
              <a:rPr kumimoji="1" lang="en-US" altLang="zh-CN" sz="2400" b="1" dirty="0" err="1"/>
              <a:t>.</a:t>
            </a:r>
            <a:r>
              <a:rPr kumimoji="1" lang="en-US" altLang="zh-CN" sz="2400" b="1" i="1" dirty="0" err="1"/>
              <a:t>f</a:t>
            </a:r>
            <a:r>
              <a:rPr kumimoji="1" lang="zh-CN" altLang="en-US" sz="2400" b="1" dirty="0"/>
              <a:t>下降的顺序遍历节点</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457200" y="2667000"/>
            <a:ext cx="5791200" cy="222738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l="8176" b="68968"/>
          <a:stretch>
            <a:fillRect/>
          </a:stretch>
        </p:blipFill>
        <p:spPr bwMode="auto">
          <a:xfrm>
            <a:off x="3886200" y="4911318"/>
            <a:ext cx="4800750" cy="1752600"/>
          </a:xfrm>
          <a:prstGeom prst="rect">
            <a:avLst/>
          </a:prstGeom>
          <a:noFill/>
          <a:ln w="9525">
            <a:noFill/>
            <a:miter lim="800000"/>
            <a:headEnd/>
            <a:tailEnd/>
          </a:ln>
        </p:spPr>
      </p:pic>
      <p:sp>
        <p:nvSpPr>
          <p:cNvPr id="2" name="TextBox 1"/>
          <p:cNvSpPr txBox="1"/>
          <p:nvPr/>
        </p:nvSpPr>
        <p:spPr>
          <a:xfrm>
            <a:off x="609600" y="5164667"/>
            <a:ext cx="2882520" cy="830997"/>
          </a:xfrm>
          <a:prstGeom prst="rect">
            <a:avLst/>
          </a:prstGeom>
          <a:noFill/>
          <a:ln>
            <a:solidFill>
              <a:srgbClr val="FF0000"/>
            </a:solidFill>
          </a:ln>
        </p:spPr>
        <p:txBody>
          <a:bodyPr wrap="none" rtlCol="0">
            <a:spAutoFit/>
          </a:bodyPr>
          <a:lstStyle/>
          <a:p>
            <a:r>
              <a:rPr lang="zh-CN" altLang="en-US" sz="2400" dirty="0"/>
              <a:t>先考虑节点</a:t>
            </a:r>
            <a:r>
              <a:rPr lang="en-US" altLang="zh-CN" sz="2400" dirty="0"/>
              <a:t>b</a:t>
            </a:r>
            <a:r>
              <a:rPr lang="zh-CN" altLang="en-US" sz="2400" dirty="0"/>
              <a:t>，然后</a:t>
            </a:r>
            <a:endParaRPr lang="en-US" altLang="zh-CN" sz="2400" dirty="0"/>
          </a:p>
          <a:p>
            <a:r>
              <a:rPr lang="zh-CN" altLang="en-US" sz="2400" dirty="0"/>
              <a:t>考虑节点</a:t>
            </a:r>
            <a:r>
              <a:rPr lang="en-US" sz="2400" i="1" dirty="0"/>
              <a:t>c</a:t>
            </a:r>
            <a:r>
              <a:rPr lang="zh-CN" altLang="en-US" sz="2400" i="1" dirty="0"/>
              <a:t>，</a:t>
            </a:r>
            <a:r>
              <a:rPr lang="en-US" sz="2400" i="1" dirty="0"/>
              <a:t>g</a:t>
            </a:r>
            <a:r>
              <a:rPr lang="zh-CN" altLang="en-US" sz="2400" dirty="0"/>
              <a:t>和</a:t>
            </a:r>
            <a:r>
              <a:rPr lang="en-US" sz="2400" i="1" dirty="0"/>
              <a:t>h</a:t>
            </a:r>
            <a:endParaRPr lang="en-US" sz="2400" dirty="0"/>
          </a:p>
        </p:txBody>
      </p:sp>
    </p:spTree>
    <p:extLst>
      <p:ext uri="{BB962C8B-B14F-4D97-AF65-F5344CB8AC3E}">
        <p14:creationId xmlns:p14="http://schemas.microsoft.com/office/powerpoint/2010/main" val="36007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en-US" sz="2400" b="1" dirty="0"/>
              <a:t>4. </a:t>
            </a:r>
            <a:r>
              <a:rPr kumimoji="1" lang="zh-CN" altLang="en-US" sz="2400" b="1" dirty="0"/>
              <a:t>对于在第</a:t>
            </a:r>
            <a:r>
              <a:rPr kumimoji="1" lang="en-US" altLang="zh-CN" sz="2400" b="1" dirty="0"/>
              <a:t>3</a:t>
            </a:r>
            <a:r>
              <a:rPr kumimoji="1" lang="zh-CN" altLang="en-US" sz="2400" b="1" dirty="0"/>
              <a:t>行中输出的</a:t>
            </a:r>
            <a:r>
              <a:rPr kumimoji="1" lang="en-US" altLang="zh-CN" sz="2400" b="1" dirty="0"/>
              <a:t>DFS</a:t>
            </a:r>
            <a:r>
              <a:rPr kumimoji="1" lang="zh-CN" altLang="en-US" sz="2400" b="1" dirty="0"/>
              <a:t>树，每颗</a:t>
            </a:r>
            <a:r>
              <a:rPr kumimoji="1" lang="en-US" altLang="zh-CN" sz="2400" b="1" dirty="0"/>
              <a:t>DFS</a:t>
            </a:r>
            <a:r>
              <a:rPr kumimoji="1" lang="zh-CN" altLang="en-US" sz="2400" b="1" dirty="0"/>
              <a:t>树中的节点形成一个强连通分支</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1219200" y="2608385"/>
            <a:ext cx="6096000" cy="2344615"/>
          </a:xfrm>
          <a:prstGeom prst="rect">
            <a:avLst/>
          </a:prstGeom>
          <a:noFill/>
          <a:ln w="9525">
            <a:noFill/>
            <a:miter lim="800000"/>
            <a:headEnd/>
            <a:tailEnd/>
          </a:ln>
        </p:spPr>
      </p:pic>
      <p:sp>
        <p:nvSpPr>
          <p:cNvPr id="2" name="TextBox 1"/>
          <p:cNvSpPr txBox="1"/>
          <p:nvPr/>
        </p:nvSpPr>
        <p:spPr>
          <a:xfrm>
            <a:off x="914400" y="5253335"/>
            <a:ext cx="6553200" cy="461665"/>
          </a:xfrm>
          <a:prstGeom prst="rect">
            <a:avLst/>
          </a:prstGeom>
          <a:noFill/>
          <a:ln>
            <a:solidFill>
              <a:srgbClr val="FF0000"/>
            </a:solidFill>
          </a:ln>
        </p:spPr>
        <p:txBody>
          <a:bodyPr wrap="square" rtlCol="0">
            <a:spAutoFit/>
          </a:bodyPr>
          <a:lstStyle/>
          <a:p>
            <a:r>
              <a:rPr lang="zh-CN" altLang="en-US" sz="2400" dirty="0"/>
              <a:t>一共有</a:t>
            </a:r>
            <a:r>
              <a:rPr lang="en-US" sz="2400" dirty="0"/>
              <a:t>4</a:t>
            </a:r>
            <a:r>
              <a:rPr lang="zh-CN" altLang="en-US" sz="2400" dirty="0"/>
              <a:t>个</a:t>
            </a:r>
            <a:r>
              <a:rPr lang="en-US" altLang="zh-CN" sz="2400" dirty="0"/>
              <a:t>DFS</a:t>
            </a:r>
            <a:r>
              <a:rPr lang="zh-CN" altLang="en-US" sz="2400" dirty="0"/>
              <a:t>树，因此有</a:t>
            </a:r>
            <a:r>
              <a:rPr lang="en-US" altLang="zh-CN" sz="2400" dirty="0"/>
              <a:t>4</a:t>
            </a:r>
            <a:r>
              <a:rPr lang="zh-CN" altLang="en-US" sz="2400" dirty="0"/>
              <a:t>个强连通分支</a:t>
            </a:r>
            <a:endParaRPr lang="en-US" sz="2400" dirty="0"/>
          </a:p>
        </p:txBody>
      </p:sp>
    </p:spTree>
    <p:extLst>
      <p:ext uri="{BB962C8B-B14F-4D97-AF65-F5344CB8AC3E}">
        <p14:creationId xmlns:p14="http://schemas.microsoft.com/office/powerpoint/2010/main" val="2618039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1</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1</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的两个不同的强连通分量，设结点</a:t>
            </a:r>
            <a:r>
              <a:rPr kumimoji="1" lang="en-US" altLang="zh-CN" sz="2400" b="1" dirty="0"/>
              <a:t>u, v ∈C</a:t>
            </a:r>
            <a:r>
              <a:rPr kumimoji="1" lang="zh-CN" altLang="en-US" sz="2400" b="1" dirty="0"/>
              <a:t>，结点</a:t>
            </a:r>
            <a:r>
              <a:rPr kumimoji="1" lang="en-US" altLang="zh-CN" sz="2400" b="1" dirty="0"/>
              <a:t>u ′, v ′ ∈C ′ </a:t>
            </a:r>
            <a:r>
              <a:rPr kumimoji="1" lang="zh-CN" altLang="en-US" sz="2400" b="1" dirty="0"/>
              <a:t>，假定图</a:t>
            </a:r>
            <a:r>
              <a:rPr kumimoji="1" lang="en-US" altLang="zh-CN" sz="2400" b="1" dirty="0"/>
              <a:t>G</a:t>
            </a:r>
            <a:r>
              <a:rPr kumimoji="1" lang="zh-CN" altLang="en-US" sz="2400" b="1" dirty="0"/>
              <a:t>包含一条从结点</a:t>
            </a:r>
            <a:r>
              <a:rPr kumimoji="1" lang="en-US" altLang="zh-CN" sz="2400" b="1" dirty="0"/>
              <a:t>u</a:t>
            </a:r>
            <a:r>
              <a:rPr kumimoji="1" lang="zh-CN" altLang="en-US" sz="2400" b="1" dirty="0"/>
              <a:t>到结点</a:t>
            </a:r>
            <a:r>
              <a:rPr kumimoji="1" lang="en-US" altLang="zh-CN" sz="2400" b="1" dirty="0"/>
              <a:t>u ′</a:t>
            </a:r>
            <a:r>
              <a:rPr kumimoji="1" lang="zh-CN" altLang="en-US" sz="2400" b="1" dirty="0"/>
              <a:t>的路径</a:t>
            </a:r>
            <a:r>
              <a:rPr kumimoji="1" lang="en-US" altLang="zh-CN" sz="2400" b="1" dirty="0"/>
              <a:t>u </a:t>
            </a:r>
            <a:r>
              <a:rPr kumimoji="1" lang="zh-CN" altLang="en-US" sz="2400" b="1" dirty="0"/>
              <a:t>～</a:t>
            </a:r>
            <a:r>
              <a:rPr kumimoji="1" lang="en-US" altLang="zh-CN" sz="2400" b="1" dirty="0"/>
              <a:t> u ′</a:t>
            </a:r>
            <a:r>
              <a:rPr kumimoji="1" lang="zh-CN" altLang="en-US" sz="2400" b="1" dirty="0"/>
              <a:t>，那么图</a:t>
            </a:r>
            <a:r>
              <a:rPr kumimoji="1" lang="en-US" altLang="zh-CN" sz="2400" b="1" dirty="0"/>
              <a:t>G</a:t>
            </a:r>
            <a:r>
              <a:rPr kumimoji="1" lang="zh-CN" altLang="en-US" sz="2400" b="1" dirty="0"/>
              <a:t>不可能包含一条从结点</a:t>
            </a:r>
            <a:r>
              <a:rPr kumimoji="1" lang="en-US" altLang="zh-CN" sz="2400" b="1" dirty="0"/>
              <a:t>v ′</a:t>
            </a:r>
            <a:r>
              <a:rPr kumimoji="1" lang="zh-CN" altLang="en-US" sz="2400" b="1" dirty="0"/>
              <a:t>到</a:t>
            </a:r>
            <a:r>
              <a:rPr kumimoji="1" lang="en-US" altLang="zh-CN" sz="2400" b="1" dirty="0"/>
              <a:t>v</a:t>
            </a:r>
            <a:r>
              <a:rPr kumimoji="1" lang="zh-CN" altLang="en-US" sz="2400" b="1" dirty="0"/>
              <a:t>的路径</a:t>
            </a:r>
            <a:r>
              <a:rPr kumimoji="1" lang="en-US" altLang="zh-CN" sz="2400" b="1" dirty="0"/>
              <a:t>v </a:t>
            </a:r>
            <a:r>
              <a:rPr kumimoji="1" lang="zh-CN" altLang="en-US" sz="2400" b="1" dirty="0"/>
              <a:t>～</a:t>
            </a:r>
            <a:r>
              <a:rPr kumimoji="1" lang="en-US" altLang="zh-CN" sz="2400" b="1" dirty="0"/>
              <a:t> v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7526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2" name="椭圆 11"/>
          <p:cNvSpPr/>
          <p:nvPr/>
        </p:nvSpPr>
        <p:spPr bwMode="auto">
          <a:xfrm>
            <a:off x="2438400" y="4191000"/>
            <a:ext cx="138752"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2514600" y="3810000"/>
            <a:ext cx="381000" cy="400110"/>
          </a:xfrm>
          <a:prstGeom prst="rect">
            <a:avLst/>
          </a:prstGeom>
          <a:noFill/>
        </p:spPr>
        <p:txBody>
          <a:bodyPr wrap="square" rtlCol="0">
            <a:spAutoFit/>
          </a:bodyPr>
          <a:lstStyle/>
          <a:p>
            <a:r>
              <a:rPr lang="en-US" altLang="zh-CN" dirty="0"/>
              <a:t>v</a:t>
            </a:r>
            <a:endParaRPr lang="zh-CN" altLang="en-US" dirty="0"/>
          </a:p>
        </p:txBody>
      </p:sp>
      <p:sp>
        <p:nvSpPr>
          <p:cNvPr id="14" name="TextBox 13"/>
          <p:cNvSpPr txBox="1"/>
          <p:nvPr/>
        </p:nvSpPr>
        <p:spPr>
          <a:xfrm>
            <a:off x="5257800" y="4781490"/>
            <a:ext cx="533400" cy="400110"/>
          </a:xfrm>
          <a:prstGeom prst="rect">
            <a:avLst/>
          </a:prstGeom>
          <a:noFill/>
        </p:spPr>
        <p:txBody>
          <a:bodyPr wrap="square" rtlCol="0">
            <a:spAutoFit/>
          </a:bodyPr>
          <a:lstStyle/>
          <a:p>
            <a:r>
              <a:rPr lang="en-US" altLang="zh-CN" dirty="0"/>
              <a:t>u</a:t>
            </a:r>
            <a:r>
              <a:rPr kumimoji="1" lang="en-US" altLang="zh-CN" dirty="0"/>
              <a:t>′</a:t>
            </a:r>
            <a:endParaRPr lang="zh-CN" altLang="en-US" dirty="0"/>
          </a:p>
        </p:txBody>
      </p:sp>
      <p:sp>
        <p:nvSpPr>
          <p:cNvPr id="15" name="TextBox 14"/>
          <p:cNvSpPr txBox="1"/>
          <p:nvPr/>
        </p:nvSpPr>
        <p:spPr>
          <a:xfrm>
            <a:off x="5715000" y="4400490"/>
            <a:ext cx="609600" cy="400110"/>
          </a:xfrm>
          <a:prstGeom prst="rect">
            <a:avLst/>
          </a:prstGeom>
          <a:noFill/>
        </p:spPr>
        <p:txBody>
          <a:bodyPr wrap="square" rtlCol="0">
            <a:spAutoFit/>
          </a:bodyPr>
          <a:lstStyle/>
          <a:p>
            <a:r>
              <a:rPr lang="en-US" altLang="zh-CN" dirty="0"/>
              <a:t>v</a:t>
            </a:r>
            <a:r>
              <a:rPr kumimoji="1" lang="en-US" altLang="zh-CN" dirty="0"/>
              <a:t>′</a:t>
            </a:r>
            <a:endParaRPr lang="zh-CN" altLang="en-US" dirty="0"/>
          </a:p>
        </p:txBody>
      </p:sp>
      <p:sp>
        <p:nvSpPr>
          <p:cNvPr id="16" name="椭圆 15"/>
          <p:cNvSpPr/>
          <p:nvPr/>
        </p:nvSpPr>
        <p:spPr bwMode="auto">
          <a:xfrm>
            <a:off x="5181600" y="4700516"/>
            <a:ext cx="152400" cy="1762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椭圆 16"/>
          <p:cNvSpPr/>
          <p:nvPr/>
        </p:nvSpPr>
        <p:spPr bwMode="auto">
          <a:xfrm>
            <a:off x="5717275" y="4286310"/>
            <a:ext cx="150125"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0" name="任意多边形 19"/>
          <p:cNvSpPr/>
          <p:nvPr/>
        </p:nvSpPr>
        <p:spPr bwMode="auto">
          <a:xfrm>
            <a:off x="2579427" y="3923900"/>
            <a:ext cx="3057098" cy="395616"/>
          </a:xfrm>
          <a:custGeom>
            <a:avLst/>
            <a:gdLst>
              <a:gd name="connsiteX0" fmla="*/ 3057098 w 3057098"/>
              <a:gd name="connsiteY0" fmla="*/ 395616 h 395616"/>
              <a:gd name="connsiteX1" fmla="*/ 3036627 w 3057098"/>
              <a:gd name="connsiteY1" fmla="*/ 388793 h 395616"/>
              <a:gd name="connsiteX2" fmla="*/ 3002507 w 3057098"/>
              <a:gd name="connsiteY2" fmla="*/ 354673 h 395616"/>
              <a:gd name="connsiteX3" fmla="*/ 2947916 w 3057098"/>
              <a:gd name="connsiteY3" fmla="*/ 341025 h 395616"/>
              <a:gd name="connsiteX4" fmla="*/ 2838734 w 3057098"/>
              <a:gd name="connsiteY4" fmla="*/ 286434 h 395616"/>
              <a:gd name="connsiteX5" fmla="*/ 2729552 w 3057098"/>
              <a:gd name="connsiteY5" fmla="*/ 252315 h 395616"/>
              <a:gd name="connsiteX6" fmla="*/ 2627194 w 3057098"/>
              <a:gd name="connsiteY6" fmla="*/ 218196 h 395616"/>
              <a:gd name="connsiteX7" fmla="*/ 2436125 w 3057098"/>
              <a:gd name="connsiteY7" fmla="*/ 156781 h 395616"/>
              <a:gd name="connsiteX8" fmla="*/ 2272352 w 3057098"/>
              <a:gd name="connsiteY8" fmla="*/ 102190 h 395616"/>
              <a:gd name="connsiteX9" fmla="*/ 2149522 w 3057098"/>
              <a:gd name="connsiteY9" fmla="*/ 81718 h 395616"/>
              <a:gd name="connsiteX10" fmla="*/ 1972101 w 3057098"/>
              <a:gd name="connsiteY10" fmla="*/ 40775 h 395616"/>
              <a:gd name="connsiteX11" fmla="*/ 1828800 w 3057098"/>
              <a:gd name="connsiteY11" fmla="*/ 33951 h 395616"/>
              <a:gd name="connsiteX12" fmla="*/ 1241946 w 3057098"/>
              <a:gd name="connsiteY12" fmla="*/ 27127 h 395616"/>
              <a:gd name="connsiteX13" fmla="*/ 1187355 w 3057098"/>
              <a:gd name="connsiteY13" fmla="*/ 33951 h 395616"/>
              <a:gd name="connsiteX14" fmla="*/ 1023582 w 3057098"/>
              <a:gd name="connsiteY14" fmla="*/ 68070 h 395616"/>
              <a:gd name="connsiteX15" fmla="*/ 907576 w 3057098"/>
              <a:gd name="connsiteY15" fmla="*/ 74894 h 395616"/>
              <a:gd name="connsiteX16" fmla="*/ 750627 w 3057098"/>
              <a:gd name="connsiteY16" fmla="*/ 95366 h 395616"/>
              <a:gd name="connsiteX17" fmla="*/ 689212 w 3057098"/>
              <a:gd name="connsiteY17" fmla="*/ 102190 h 395616"/>
              <a:gd name="connsiteX18" fmla="*/ 586854 w 3057098"/>
              <a:gd name="connsiteY18" fmla="*/ 122661 h 395616"/>
              <a:gd name="connsiteX19" fmla="*/ 559558 w 3057098"/>
              <a:gd name="connsiteY19" fmla="*/ 136309 h 395616"/>
              <a:gd name="connsiteX20" fmla="*/ 525439 w 3057098"/>
              <a:gd name="connsiteY20" fmla="*/ 149957 h 395616"/>
              <a:gd name="connsiteX21" fmla="*/ 504967 w 3057098"/>
              <a:gd name="connsiteY21" fmla="*/ 163604 h 395616"/>
              <a:gd name="connsiteX22" fmla="*/ 470848 w 3057098"/>
              <a:gd name="connsiteY22" fmla="*/ 177252 h 395616"/>
              <a:gd name="connsiteX23" fmla="*/ 361666 w 3057098"/>
              <a:gd name="connsiteY23" fmla="*/ 245491 h 395616"/>
              <a:gd name="connsiteX24" fmla="*/ 327546 w 3057098"/>
              <a:gd name="connsiteY24" fmla="*/ 259139 h 395616"/>
              <a:gd name="connsiteX25" fmla="*/ 307074 w 3057098"/>
              <a:gd name="connsiteY25" fmla="*/ 272787 h 395616"/>
              <a:gd name="connsiteX26" fmla="*/ 272955 w 3057098"/>
              <a:gd name="connsiteY26" fmla="*/ 279610 h 395616"/>
              <a:gd name="connsiteX27" fmla="*/ 225188 w 3057098"/>
              <a:gd name="connsiteY27" fmla="*/ 306906 h 395616"/>
              <a:gd name="connsiteX28" fmla="*/ 184245 w 3057098"/>
              <a:gd name="connsiteY28" fmla="*/ 313730 h 395616"/>
              <a:gd name="connsiteX29" fmla="*/ 61415 w 3057098"/>
              <a:gd name="connsiteY29" fmla="*/ 334201 h 395616"/>
              <a:gd name="connsiteX30" fmla="*/ 0 w 3057098"/>
              <a:gd name="connsiteY30" fmla="*/ 334201 h 3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7098" h="395616">
                <a:moveTo>
                  <a:pt x="3057098" y="395616"/>
                </a:moveTo>
                <a:cubicBezTo>
                  <a:pt x="3050274" y="393342"/>
                  <a:pt x="3042381" y="393109"/>
                  <a:pt x="3036627" y="388793"/>
                </a:cubicBezTo>
                <a:cubicBezTo>
                  <a:pt x="3023760" y="379142"/>
                  <a:pt x="3016669" y="362299"/>
                  <a:pt x="3002507" y="354673"/>
                </a:cubicBezTo>
                <a:cubicBezTo>
                  <a:pt x="2985992" y="345780"/>
                  <a:pt x="2966113" y="345574"/>
                  <a:pt x="2947916" y="341025"/>
                </a:cubicBezTo>
                <a:cubicBezTo>
                  <a:pt x="2906024" y="299133"/>
                  <a:pt x="2933229" y="320796"/>
                  <a:pt x="2838734" y="286434"/>
                </a:cubicBezTo>
                <a:cubicBezTo>
                  <a:pt x="2749279" y="253905"/>
                  <a:pt x="2807530" y="277126"/>
                  <a:pt x="2729552" y="252315"/>
                </a:cubicBezTo>
                <a:cubicBezTo>
                  <a:pt x="2695280" y="241410"/>
                  <a:pt x="2660787" y="231040"/>
                  <a:pt x="2627194" y="218196"/>
                </a:cubicBezTo>
                <a:cubicBezTo>
                  <a:pt x="2457349" y="153255"/>
                  <a:pt x="2553462" y="169817"/>
                  <a:pt x="2436125" y="156781"/>
                </a:cubicBezTo>
                <a:cubicBezTo>
                  <a:pt x="2360911" y="123352"/>
                  <a:pt x="2367245" y="122319"/>
                  <a:pt x="2272352" y="102190"/>
                </a:cubicBezTo>
                <a:cubicBezTo>
                  <a:pt x="2231747" y="93577"/>
                  <a:pt x="2190127" y="90331"/>
                  <a:pt x="2149522" y="81718"/>
                </a:cubicBezTo>
                <a:cubicBezTo>
                  <a:pt x="2077522" y="66445"/>
                  <a:pt x="2042346" y="47360"/>
                  <a:pt x="1972101" y="40775"/>
                </a:cubicBezTo>
                <a:cubicBezTo>
                  <a:pt x="1924489" y="36311"/>
                  <a:pt x="1876567" y="36226"/>
                  <a:pt x="1828800" y="33951"/>
                </a:cubicBezTo>
                <a:cubicBezTo>
                  <a:pt x="1574174" y="0"/>
                  <a:pt x="1724122" y="14920"/>
                  <a:pt x="1241946" y="27127"/>
                </a:cubicBezTo>
                <a:cubicBezTo>
                  <a:pt x="1223613" y="27591"/>
                  <a:pt x="1205380" y="30571"/>
                  <a:pt x="1187355" y="33951"/>
                </a:cubicBezTo>
                <a:cubicBezTo>
                  <a:pt x="1132547" y="44227"/>
                  <a:pt x="1078173" y="56697"/>
                  <a:pt x="1023582" y="68070"/>
                </a:cubicBezTo>
                <a:cubicBezTo>
                  <a:pt x="985661" y="75970"/>
                  <a:pt x="946197" y="71923"/>
                  <a:pt x="907576" y="74894"/>
                </a:cubicBezTo>
                <a:cubicBezTo>
                  <a:pt x="856621" y="78814"/>
                  <a:pt x="800286" y="88889"/>
                  <a:pt x="750627" y="95366"/>
                </a:cubicBezTo>
                <a:cubicBezTo>
                  <a:pt x="730202" y="98030"/>
                  <a:pt x="709684" y="99915"/>
                  <a:pt x="689212" y="102190"/>
                </a:cubicBezTo>
                <a:cubicBezTo>
                  <a:pt x="567024" y="142917"/>
                  <a:pt x="750915" y="84800"/>
                  <a:pt x="586854" y="122661"/>
                </a:cubicBezTo>
                <a:cubicBezTo>
                  <a:pt x="576942" y="124948"/>
                  <a:pt x="568854" y="132177"/>
                  <a:pt x="559558" y="136309"/>
                </a:cubicBezTo>
                <a:cubicBezTo>
                  <a:pt x="548365" y="141284"/>
                  <a:pt x="536395" y="144479"/>
                  <a:pt x="525439" y="149957"/>
                </a:cubicBezTo>
                <a:cubicBezTo>
                  <a:pt x="518104" y="153625"/>
                  <a:pt x="512302" y="159936"/>
                  <a:pt x="504967" y="163604"/>
                </a:cubicBezTo>
                <a:cubicBezTo>
                  <a:pt x="494011" y="169082"/>
                  <a:pt x="481633" y="171445"/>
                  <a:pt x="470848" y="177252"/>
                </a:cubicBezTo>
                <a:cubicBezTo>
                  <a:pt x="470840" y="177256"/>
                  <a:pt x="361675" y="245487"/>
                  <a:pt x="361666" y="245491"/>
                </a:cubicBezTo>
                <a:cubicBezTo>
                  <a:pt x="350293" y="250040"/>
                  <a:pt x="338502" y="253661"/>
                  <a:pt x="327546" y="259139"/>
                </a:cubicBezTo>
                <a:cubicBezTo>
                  <a:pt x="320210" y="262807"/>
                  <a:pt x="314753" y="269907"/>
                  <a:pt x="307074" y="272787"/>
                </a:cubicBezTo>
                <a:cubicBezTo>
                  <a:pt x="296214" y="276859"/>
                  <a:pt x="284328" y="277336"/>
                  <a:pt x="272955" y="279610"/>
                </a:cubicBezTo>
                <a:cubicBezTo>
                  <a:pt x="257033" y="288709"/>
                  <a:pt x="242304" y="300323"/>
                  <a:pt x="225188" y="306906"/>
                </a:cubicBezTo>
                <a:cubicBezTo>
                  <a:pt x="212274" y="311873"/>
                  <a:pt x="197858" y="311255"/>
                  <a:pt x="184245" y="313730"/>
                </a:cubicBezTo>
                <a:cubicBezTo>
                  <a:pt x="134982" y="322687"/>
                  <a:pt x="124976" y="328423"/>
                  <a:pt x="61415" y="334201"/>
                </a:cubicBezTo>
                <a:cubicBezTo>
                  <a:pt x="41027" y="336054"/>
                  <a:pt x="20472" y="334201"/>
                  <a:pt x="0" y="334201"/>
                </a:cubicBezTo>
              </a:path>
            </a:pathLst>
          </a:custGeom>
          <a:noFill/>
          <a:ln w="44450" cap="flat" cmpd="sng" algn="ctr">
            <a:solidFill>
              <a:srgbClr val="00B0F0"/>
            </a:solidFill>
            <a:prstDash val="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right)">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animBg="1"/>
      <p:bldP spid="13" grpId="0"/>
      <p:bldP spid="14" grpId="0"/>
      <p:bldP spid="15" grpId="0"/>
      <p:bldP spid="16" grpId="0" animBg="1"/>
      <p:bldP spid="17" grpId="0" animBg="1"/>
      <p:bldP spid="19" grpId="0" animBg="1"/>
      <p:bldP spid="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2</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2</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&gt;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676400" y="4343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53340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5257800" y="4724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3581400" y="2895600"/>
            <a:ext cx="838200" cy="584775"/>
          </a:xfrm>
          <a:prstGeom prst="rect">
            <a:avLst/>
          </a:prstGeom>
          <a:noFill/>
        </p:spPr>
        <p:txBody>
          <a:bodyPr wrap="square" rtlCol="0">
            <a:spAutoFit/>
          </a:bodyPr>
          <a:lstStyle/>
          <a:p>
            <a:r>
              <a:rPr lang="en-US" altLang="zh-CN" sz="3200" dirty="0"/>
              <a:t>G</a:t>
            </a:r>
            <a:endParaRPr lang="zh-CN" altLang="en-US" sz="3200" dirty="0"/>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3</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3</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en-US" altLang="zh-CN" sz="2400" b="1" baseline="30000" dirty="0"/>
              <a:t>T</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&lt;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228601" y="35052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2438400" y="3962400"/>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914401" y="35052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3124199" y="41148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6858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381000" y="40386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28956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2845858" y="4648201"/>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838200" y="455854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1981200" y="3200400"/>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5" name="任意多边形 14"/>
          <p:cNvSpPr/>
          <p:nvPr/>
        </p:nvSpPr>
        <p:spPr bwMode="auto">
          <a:xfrm>
            <a:off x="5029201" y="34290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任意多边形 16"/>
          <p:cNvSpPr/>
          <p:nvPr/>
        </p:nvSpPr>
        <p:spPr bwMode="auto">
          <a:xfrm>
            <a:off x="7162801" y="4038600"/>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8" name="矩形 17"/>
          <p:cNvSpPr/>
          <p:nvPr/>
        </p:nvSpPr>
        <p:spPr>
          <a:xfrm>
            <a:off x="5410201" y="34290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20" name="矩形 19"/>
          <p:cNvSpPr/>
          <p:nvPr/>
        </p:nvSpPr>
        <p:spPr>
          <a:xfrm>
            <a:off x="8001000" y="4114800"/>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21" name="椭圆 20"/>
          <p:cNvSpPr/>
          <p:nvPr/>
        </p:nvSpPr>
        <p:spPr bwMode="auto">
          <a:xfrm>
            <a:off x="5333999" y="4343400"/>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5029200" y="4248090"/>
            <a:ext cx="381000" cy="400110"/>
          </a:xfrm>
          <a:prstGeom prst="rect">
            <a:avLst/>
          </a:prstGeom>
          <a:noFill/>
        </p:spPr>
        <p:txBody>
          <a:bodyPr wrap="square" rtlCol="0">
            <a:spAutoFit/>
          </a:bodyPr>
          <a:lstStyle/>
          <a:p>
            <a:r>
              <a:rPr lang="en-US" altLang="zh-CN" dirty="0"/>
              <a:t>u</a:t>
            </a:r>
            <a:endParaRPr lang="zh-CN" altLang="en-US" dirty="0"/>
          </a:p>
        </p:txBody>
      </p:sp>
      <p:sp>
        <p:nvSpPr>
          <p:cNvPr id="23" name="TextBox 22"/>
          <p:cNvSpPr txBox="1"/>
          <p:nvPr/>
        </p:nvSpPr>
        <p:spPr>
          <a:xfrm>
            <a:off x="7620000" y="4705290"/>
            <a:ext cx="533400" cy="400110"/>
          </a:xfrm>
          <a:prstGeom prst="rect">
            <a:avLst/>
          </a:prstGeom>
          <a:noFill/>
        </p:spPr>
        <p:txBody>
          <a:bodyPr wrap="square" rtlCol="0">
            <a:spAutoFit/>
          </a:bodyPr>
          <a:lstStyle/>
          <a:p>
            <a:r>
              <a:rPr lang="en-US" altLang="zh-CN" dirty="0"/>
              <a:t>v</a:t>
            </a:r>
            <a:endParaRPr lang="zh-CN" altLang="en-US" dirty="0"/>
          </a:p>
        </p:txBody>
      </p:sp>
      <p:sp>
        <p:nvSpPr>
          <p:cNvPr id="24" name="椭圆 23"/>
          <p:cNvSpPr/>
          <p:nvPr/>
        </p:nvSpPr>
        <p:spPr bwMode="auto">
          <a:xfrm>
            <a:off x="7494057" y="4591110"/>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5" name="任意多边形 24"/>
          <p:cNvSpPr/>
          <p:nvPr/>
        </p:nvSpPr>
        <p:spPr bwMode="auto">
          <a:xfrm>
            <a:off x="5486400" y="449580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6" name="TextBox 25"/>
          <p:cNvSpPr txBox="1"/>
          <p:nvPr/>
        </p:nvSpPr>
        <p:spPr>
          <a:xfrm>
            <a:off x="6781800" y="3200400"/>
            <a:ext cx="838200" cy="584775"/>
          </a:xfrm>
          <a:prstGeom prst="rect">
            <a:avLst/>
          </a:prstGeom>
          <a:noFill/>
        </p:spPr>
        <p:txBody>
          <a:bodyPr wrap="square" rtlCol="0">
            <a:spAutoFit/>
          </a:bodyPr>
          <a:lstStyle/>
          <a:p>
            <a:r>
              <a:rPr lang="en-US" altLang="zh-CN" sz="3200" dirty="0"/>
              <a:t>G</a:t>
            </a:r>
            <a:endParaRPr lang="zh-CN" altLang="en-US" sz="3200" dirty="0"/>
          </a:p>
        </p:txBody>
      </p:sp>
      <p:cxnSp>
        <p:nvCxnSpPr>
          <p:cNvPr id="28" name="直接连接符 27"/>
          <p:cNvCxnSpPr/>
          <p:nvPr/>
        </p:nvCxnSpPr>
        <p:spPr bwMode="auto">
          <a:xfrm>
            <a:off x="4724400" y="2743200"/>
            <a:ext cx="76200" cy="2819400"/>
          </a:xfrm>
          <a:prstGeom prst="line">
            <a:avLst/>
          </a:prstGeom>
          <a:solidFill>
            <a:schemeClr val="accent1"/>
          </a:solidFill>
          <a:ln w="38100" cap="flat" cmpd="sng" algn="ctr">
            <a:solidFill>
              <a:srgbClr val="FF0000"/>
            </a:solidFill>
            <a:prstDash val="dash"/>
            <a:round/>
            <a:headEnd type="none" w="med" len="med"/>
            <a:tailEnd type="none" w="med" len="med"/>
          </a:ln>
          <a:effectLst/>
        </p:spPr>
      </p:cxn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0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down)">
                                      <p:cBhvr>
                                        <p:cTn id="63" dur="500"/>
                                        <p:tgtEl>
                                          <p:spTgt spid="17"/>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down)">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down)">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2000"/>
                                        <p:tgtEl>
                                          <p:spTgt spid="2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0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0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left)">
                                      <p:cBhvr>
                                        <p:cTn id="8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P spid="13" grpId="0"/>
      <p:bldP spid="15" grpId="0" animBg="1"/>
      <p:bldP spid="17" grpId="0" animBg="1"/>
      <p:bldP spid="18" grpId="0"/>
      <p:bldP spid="20" grpId="0"/>
      <p:bldP spid="21" grpId="0" animBg="1"/>
      <p:bldP spid="22" grpId="0"/>
      <p:bldP spid="23" grpId="0"/>
      <p:bldP spid="24" grpId="0" animBg="1"/>
      <p:bldP spid="25" grpId="0" animBg="1"/>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D7546-5A4C-479F-A064-62FB68CE77FB}"/>
              </a:ext>
            </a:extLst>
          </p:cNvPr>
          <p:cNvSpPr>
            <a:spLocks noGrp="1"/>
          </p:cNvSpPr>
          <p:nvPr>
            <p:ph type="title"/>
          </p:nvPr>
        </p:nvSpPr>
        <p:spPr>
          <a:xfrm>
            <a:off x="685800" y="190500"/>
            <a:ext cx="7772400" cy="1143000"/>
          </a:xfrm>
        </p:spPr>
        <p:txBody>
          <a:bodyPr/>
          <a:lstStyle/>
          <a:p>
            <a:r>
              <a:rPr lang="zh-CN" altLang="en-US" b="1" dirty="0">
                <a:solidFill>
                  <a:srgbClr val="0000CC"/>
                </a:solidFill>
              </a:rPr>
              <a:t>强连通分支算法原理解释（</a:t>
            </a:r>
            <a:r>
              <a:rPr lang="en-US" altLang="zh-CN" b="1" dirty="0">
                <a:solidFill>
                  <a:srgbClr val="0000CC"/>
                </a:solidFill>
              </a:rPr>
              <a:t>4</a:t>
            </a:r>
            <a:r>
              <a:rPr lang="zh-CN" altLang="en-US" b="1" dirty="0">
                <a:solidFill>
                  <a:srgbClr val="0000CC"/>
                </a:solidFill>
              </a:rPr>
              <a:t>）</a:t>
            </a:r>
            <a:endParaRPr lang="zh-CN" altLang="en-US" dirty="0"/>
          </a:p>
        </p:txBody>
      </p:sp>
      <p:sp>
        <p:nvSpPr>
          <p:cNvPr id="3" name="内容占位符 2">
            <a:extLst>
              <a:ext uri="{FF2B5EF4-FFF2-40B4-BE49-F238E27FC236}">
                <a16:creationId xmlns:a16="http://schemas.microsoft.com/office/drawing/2014/main" id="{83DBD887-1F4B-4154-A497-3FC65A0B4CF1}"/>
              </a:ext>
            </a:extLst>
          </p:cNvPr>
          <p:cNvSpPr>
            <a:spLocks noGrp="1"/>
          </p:cNvSpPr>
          <p:nvPr>
            <p:ph idx="1"/>
          </p:nvPr>
        </p:nvSpPr>
        <p:spPr>
          <a:xfrm>
            <a:off x="102658" y="1600200"/>
            <a:ext cx="8888942" cy="4495800"/>
          </a:xfrm>
        </p:spPr>
        <p:txBody>
          <a:bodyPr/>
          <a:lstStyle/>
          <a:p>
            <a:pPr marL="320040" indent="-320040">
              <a:buNone/>
            </a:pPr>
            <a:r>
              <a:rPr lang="en-US" altLang="zh-CN" b="1" dirty="0"/>
              <a:t>1.  </a:t>
            </a:r>
            <a:r>
              <a:rPr lang="zh-CN" altLang="en-US" b="1" dirty="0"/>
              <a:t>调用</a:t>
            </a:r>
            <a:r>
              <a:rPr lang="en-US" altLang="zh-CN" b="1" dirty="0"/>
              <a:t>DFS(</a:t>
            </a:r>
            <a:r>
              <a:rPr lang="en-US" altLang="zh-CN" b="1" i="1" dirty="0"/>
              <a:t>G</a:t>
            </a:r>
            <a:r>
              <a:rPr lang="en-US" altLang="zh-CN" b="1" dirty="0"/>
              <a:t>)</a:t>
            </a:r>
            <a:r>
              <a:rPr lang="zh-CN" altLang="en-US" b="1" dirty="0"/>
              <a:t>，计算被</a:t>
            </a:r>
            <a:r>
              <a:rPr lang="en-US" altLang="zh-CN" b="1" dirty="0"/>
              <a:t>DFS</a:t>
            </a:r>
            <a:r>
              <a:rPr lang="zh-CN" altLang="en-US" b="1" dirty="0"/>
              <a:t>访问的结束时间</a:t>
            </a:r>
            <a:r>
              <a:rPr lang="en-US" altLang="zh-CN" b="1" dirty="0"/>
              <a:t> </a:t>
            </a:r>
            <a:r>
              <a:rPr lang="en-US" altLang="zh-CN" b="1" i="1" dirty="0" err="1"/>
              <a:t>u</a:t>
            </a:r>
            <a:r>
              <a:rPr lang="en-US" altLang="zh-CN" b="1" dirty="0" err="1"/>
              <a:t>.</a:t>
            </a:r>
            <a:r>
              <a:rPr lang="en-US" altLang="zh-CN" b="1" i="1" dirty="0" err="1"/>
              <a:t>f</a:t>
            </a:r>
            <a:endParaRPr lang="en-US" altLang="zh-CN" b="1" dirty="0"/>
          </a:p>
          <a:p>
            <a:pPr marL="514350" indent="-514350">
              <a:buAutoNum type="arabicPeriod" startAt="2"/>
            </a:pPr>
            <a:r>
              <a:rPr lang="zh-CN" altLang="en-US" b="1" dirty="0"/>
              <a:t>计算</a:t>
            </a:r>
            <a:r>
              <a:rPr lang="en-US" altLang="zh-CN" b="1" i="1" dirty="0"/>
              <a:t>G</a:t>
            </a:r>
            <a:r>
              <a:rPr lang="en-US" altLang="zh-CN" b="1" baseline="30000" dirty="0"/>
              <a:t>T</a:t>
            </a:r>
          </a:p>
          <a:p>
            <a:pPr marL="514350" indent="-514350">
              <a:buAutoNum type="arabicPeriod" startAt="2"/>
            </a:pPr>
            <a:r>
              <a:rPr lang="zh-CN" altLang="en-US" b="1" dirty="0"/>
              <a:t>调用</a:t>
            </a:r>
            <a:r>
              <a:rPr lang="en-US" altLang="zh-CN" b="1" dirty="0"/>
              <a:t>DFS(</a:t>
            </a:r>
            <a:r>
              <a:rPr lang="en-US" altLang="zh-CN" b="1" i="1" dirty="0"/>
              <a:t>G</a:t>
            </a:r>
            <a:r>
              <a:rPr lang="en-US" altLang="zh-CN" b="1" baseline="30000" dirty="0"/>
              <a:t>T</a:t>
            </a:r>
            <a:r>
              <a:rPr kumimoji="1" lang="en-US" altLang="zh-CN" b="1" dirty="0"/>
              <a:t>)</a:t>
            </a:r>
            <a:r>
              <a:rPr kumimoji="1" lang="zh-CN" altLang="en-US" b="1" dirty="0"/>
              <a:t>，在</a:t>
            </a:r>
            <a:r>
              <a:rPr kumimoji="1" lang="en-US" altLang="zh-CN" b="1" dirty="0"/>
              <a:t>DFS</a:t>
            </a:r>
            <a:r>
              <a:rPr kumimoji="1" lang="zh-CN" altLang="en-US" b="1" dirty="0"/>
              <a:t>的主循环中，以</a:t>
            </a:r>
            <a:r>
              <a:rPr kumimoji="1" lang="en-US" altLang="zh-CN" b="1" i="1" dirty="0" err="1"/>
              <a:t>u</a:t>
            </a:r>
            <a:r>
              <a:rPr kumimoji="1" lang="en-US" altLang="zh-CN" b="1" dirty="0" err="1"/>
              <a:t>.</a:t>
            </a:r>
            <a:r>
              <a:rPr kumimoji="1" lang="en-US" altLang="zh-CN" b="1" i="1" dirty="0" err="1"/>
              <a:t>f</a:t>
            </a:r>
            <a:r>
              <a:rPr kumimoji="1" lang="zh-CN" altLang="en-US" b="1" dirty="0"/>
              <a:t>下降的顺序遍历节点</a:t>
            </a:r>
            <a:endParaRPr kumimoji="1" lang="en-US" altLang="zh-CN" b="1" dirty="0"/>
          </a:p>
          <a:p>
            <a:pPr marL="0" indent="0">
              <a:buNone/>
            </a:pPr>
            <a:endParaRPr kumimoji="1" lang="en-US" altLang="zh-CN" b="1"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sp>
        <p:nvSpPr>
          <p:cNvPr id="4" name="任意多边形 5">
            <a:extLst>
              <a:ext uri="{FF2B5EF4-FFF2-40B4-BE49-F238E27FC236}">
                <a16:creationId xmlns:a16="http://schemas.microsoft.com/office/drawing/2014/main" id="{C7F987FA-C03B-4682-8548-378E9853B740}"/>
              </a:ext>
            </a:extLst>
          </p:cNvPr>
          <p:cNvSpPr/>
          <p:nvPr/>
        </p:nvSpPr>
        <p:spPr bwMode="auto">
          <a:xfrm>
            <a:off x="4876800" y="4394579"/>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6">
            <a:extLst>
              <a:ext uri="{FF2B5EF4-FFF2-40B4-BE49-F238E27FC236}">
                <a16:creationId xmlns:a16="http://schemas.microsoft.com/office/drawing/2014/main" id="{6405DEC3-564A-468C-9BF4-048533917C1E}"/>
              </a:ext>
            </a:extLst>
          </p:cNvPr>
          <p:cNvSpPr/>
          <p:nvPr/>
        </p:nvSpPr>
        <p:spPr bwMode="auto">
          <a:xfrm>
            <a:off x="7086599" y="4851779"/>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6" name="矩形 5">
            <a:extLst>
              <a:ext uri="{FF2B5EF4-FFF2-40B4-BE49-F238E27FC236}">
                <a16:creationId xmlns:a16="http://schemas.microsoft.com/office/drawing/2014/main" id="{905C756B-292B-48D3-8D49-83F849D7B3F2}"/>
              </a:ext>
            </a:extLst>
          </p:cNvPr>
          <p:cNvSpPr/>
          <p:nvPr/>
        </p:nvSpPr>
        <p:spPr>
          <a:xfrm>
            <a:off x="5562600" y="4394579"/>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7" name="矩形 6">
            <a:extLst>
              <a:ext uri="{FF2B5EF4-FFF2-40B4-BE49-F238E27FC236}">
                <a16:creationId xmlns:a16="http://schemas.microsoft.com/office/drawing/2014/main" id="{C4F9C606-1388-4243-888F-4E753DF20D6B}"/>
              </a:ext>
            </a:extLst>
          </p:cNvPr>
          <p:cNvSpPr/>
          <p:nvPr/>
        </p:nvSpPr>
        <p:spPr>
          <a:xfrm>
            <a:off x="7772398" y="5004179"/>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8" name="椭圆 7">
            <a:extLst>
              <a:ext uri="{FF2B5EF4-FFF2-40B4-BE49-F238E27FC236}">
                <a16:creationId xmlns:a16="http://schemas.microsoft.com/office/drawing/2014/main" id="{13C49B45-DB49-4D77-B55C-E7454437109A}"/>
              </a:ext>
            </a:extLst>
          </p:cNvPr>
          <p:cNvSpPr/>
          <p:nvPr/>
        </p:nvSpPr>
        <p:spPr bwMode="auto">
          <a:xfrm>
            <a:off x="5333999" y="5308979"/>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9" name="TextBox 10">
            <a:extLst>
              <a:ext uri="{FF2B5EF4-FFF2-40B4-BE49-F238E27FC236}">
                <a16:creationId xmlns:a16="http://schemas.microsoft.com/office/drawing/2014/main" id="{E4D4BF0B-C683-4A97-94D8-8E011E320597}"/>
              </a:ext>
            </a:extLst>
          </p:cNvPr>
          <p:cNvSpPr txBox="1"/>
          <p:nvPr/>
        </p:nvSpPr>
        <p:spPr>
          <a:xfrm>
            <a:off x="5029199" y="4927979"/>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10" name="TextBox 13">
            <a:extLst>
              <a:ext uri="{FF2B5EF4-FFF2-40B4-BE49-F238E27FC236}">
                <a16:creationId xmlns:a16="http://schemas.microsoft.com/office/drawing/2014/main" id="{4568E7D6-BE54-4211-822D-74D132B98990}"/>
              </a:ext>
            </a:extLst>
          </p:cNvPr>
          <p:cNvSpPr txBox="1"/>
          <p:nvPr/>
        </p:nvSpPr>
        <p:spPr>
          <a:xfrm>
            <a:off x="7543799" y="5670869"/>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11" name="椭圆 10">
            <a:extLst>
              <a:ext uri="{FF2B5EF4-FFF2-40B4-BE49-F238E27FC236}">
                <a16:creationId xmlns:a16="http://schemas.microsoft.com/office/drawing/2014/main" id="{285DD80F-6E1F-490A-8C65-2D24E392C234}"/>
              </a:ext>
            </a:extLst>
          </p:cNvPr>
          <p:cNvSpPr/>
          <p:nvPr/>
        </p:nvSpPr>
        <p:spPr bwMode="auto">
          <a:xfrm>
            <a:off x="7494057" y="5537580"/>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2" name="任意多边形 18">
            <a:extLst>
              <a:ext uri="{FF2B5EF4-FFF2-40B4-BE49-F238E27FC236}">
                <a16:creationId xmlns:a16="http://schemas.microsoft.com/office/drawing/2014/main" id="{DDEFAFE2-7549-4619-B358-77F2857D54E9}"/>
              </a:ext>
            </a:extLst>
          </p:cNvPr>
          <p:cNvSpPr/>
          <p:nvPr/>
        </p:nvSpPr>
        <p:spPr bwMode="auto">
          <a:xfrm>
            <a:off x="5486399" y="5447919"/>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94CB232B-A916-42D5-A24E-F95433028C03}"/>
              </a:ext>
            </a:extLst>
          </p:cNvPr>
          <p:cNvSpPr txBox="1"/>
          <p:nvPr/>
        </p:nvSpPr>
        <p:spPr>
          <a:xfrm>
            <a:off x="6629399" y="4089779"/>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4" name="任意多边形 14">
            <a:extLst>
              <a:ext uri="{FF2B5EF4-FFF2-40B4-BE49-F238E27FC236}">
                <a16:creationId xmlns:a16="http://schemas.microsoft.com/office/drawing/2014/main" id="{80A5FF70-3711-403C-9587-A6D03240B600}"/>
              </a:ext>
            </a:extLst>
          </p:cNvPr>
          <p:cNvSpPr/>
          <p:nvPr/>
        </p:nvSpPr>
        <p:spPr bwMode="auto">
          <a:xfrm>
            <a:off x="228600" y="4256602"/>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5" name="任意多边形 16">
            <a:extLst>
              <a:ext uri="{FF2B5EF4-FFF2-40B4-BE49-F238E27FC236}">
                <a16:creationId xmlns:a16="http://schemas.microsoft.com/office/drawing/2014/main" id="{AB07AB2C-D2F6-4D95-ADAA-11A1A4E5D12C}"/>
              </a:ext>
            </a:extLst>
          </p:cNvPr>
          <p:cNvSpPr/>
          <p:nvPr/>
        </p:nvSpPr>
        <p:spPr bwMode="auto">
          <a:xfrm>
            <a:off x="2362200" y="4866202"/>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6" name="矩形 15">
            <a:extLst>
              <a:ext uri="{FF2B5EF4-FFF2-40B4-BE49-F238E27FC236}">
                <a16:creationId xmlns:a16="http://schemas.microsoft.com/office/drawing/2014/main" id="{76A4228D-C98B-4109-9302-970BFC32EC8F}"/>
              </a:ext>
            </a:extLst>
          </p:cNvPr>
          <p:cNvSpPr/>
          <p:nvPr/>
        </p:nvSpPr>
        <p:spPr>
          <a:xfrm>
            <a:off x="609600" y="4256602"/>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17" name="矩形 16">
            <a:extLst>
              <a:ext uri="{FF2B5EF4-FFF2-40B4-BE49-F238E27FC236}">
                <a16:creationId xmlns:a16="http://schemas.microsoft.com/office/drawing/2014/main" id="{A990BD9D-8EF3-4F17-8470-5840E632CF4A}"/>
              </a:ext>
            </a:extLst>
          </p:cNvPr>
          <p:cNvSpPr/>
          <p:nvPr/>
        </p:nvSpPr>
        <p:spPr>
          <a:xfrm>
            <a:off x="3200399" y="4942402"/>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8" name="椭圆 17">
            <a:extLst>
              <a:ext uri="{FF2B5EF4-FFF2-40B4-BE49-F238E27FC236}">
                <a16:creationId xmlns:a16="http://schemas.microsoft.com/office/drawing/2014/main" id="{BD85950A-ECE8-4117-9F25-58FF295D2901}"/>
              </a:ext>
            </a:extLst>
          </p:cNvPr>
          <p:cNvSpPr/>
          <p:nvPr/>
        </p:nvSpPr>
        <p:spPr bwMode="auto">
          <a:xfrm>
            <a:off x="533398" y="5171002"/>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TextBox 21">
            <a:extLst>
              <a:ext uri="{FF2B5EF4-FFF2-40B4-BE49-F238E27FC236}">
                <a16:creationId xmlns:a16="http://schemas.microsoft.com/office/drawing/2014/main" id="{86876BFC-C581-4A34-9998-7C242CC72A04}"/>
              </a:ext>
            </a:extLst>
          </p:cNvPr>
          <p:cNvSpPr txBox="1"/>
          <p:nvPr/>
        </p:nvSpPr>
        <p:spPr>
          <a:xfrm>
            <a:off x="228599" y="5075692"/>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20" name="TextBox 22">
            <a:extLst>
              <a:ext uri="{FF2B5EF4-FFF2-40B4-BE49-F238E27FC236}">
                <a16:creationId xmlns:a16="http://schemas.microsoft.com/office/drawing/2014/main" id="{079CC3D8-DE99-449E-80CD-9627A8561B2E}"/>
              </a:ext>
            </a:extLst>
          </p:cNvPr>
          <p:cNvSpPr txBox="1"/>
          <p:nvPr/>
        </p:nvSpPr>
        <p:spPr>
          <a:xfrm>
            <a:off x="2819399" y="5532892"/>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21" name="椭圆 20">
            <a:extLst>
              <a:ext uri="{FF2B5EF4-FFF2-40B4-BE49-F238E27FC236}">
                <a16:creationId xmlns:a16="http://schemas.microsoft.com/office/drawing/2014/main" id="{5EFD3156-404F-4F61-BD81-FE6AC355CA96}"/>
              </a:ext>
            </a:extLst>
          </p:cNvPr>
          <p:cNvSpPr/>
          <p:nvPr/>
        </p:nvSpPr>
        <p:spPr bwMode="auto">
          <a:xfrm>
            <a:off x="2693456" y="5418712"/>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任意多边形 24">
            <a:extLst>
              <a:ext uri="{FF2B5EF4-FFF2-40B4-BE49-F238E27FC236}">
                <a16:creationId xmlns:a16="http://schemas.microsoft.com/office/drawing/2014/main" id="{A2AAEF16-C03E-41E8-929D-01771A2CF8D7}"/>
              </a:ext>
            </a:extLst>
          </p:cNvPr>
          <p:cNvSpPr/>
          <p:nvPr/>
        </p:nvSpPr>
        <p:spPr bwMode="auto">
          <a:xfrm>
            <a:off x="685799" y="5323402"/>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3" name="TextBox 25">
            <a:extLst>
              <a:ext uri="{FF2B5EF4-FFF2-40B4-BE49-F238E27FC236}">
                <a16:creationId xmlns:a16="http://schemas.microsoft.com/office/drawing/2014/main" id="{98E7EA4D-F81C-48ED-8E65-43B7C578F4F0}"/>
              </a:ext>
            </a:extLst>
          </p:cNvPr>
          <p:cNvSpPr txBox="1"/>
          <p:nvPr/>
        </p:nvSpPr>
        <p:spPr>
          <a:xfrm>
            <a:off x="1981199" y="4028002"/>
            <a:ext cx="838200" cy="584775"/>
          </a:xfrm>
          <a:prstGeom prst="rect">
            <a:avLst/>
          </a:prstGeom>
          <a:noFill/>
        </p:spPr>
        <p:txBody>
          <a:bodyPr wrap="square" rtlCol="0">
            <a:spAutoFit/>
          </a:bodyPr>
          <a:lstStyle/>
          <a:p>
            <a:r>
              <a:rPr lang="en-US" altLang="zh-CN" sz="3200" dirty="0"/>
              <a:t>G</a:t>
            </a:r>
            <a:endParaRPr lang="zh-CN" altLang="en-US" sz="3200" dirty="0"/>
          </a:p>
        </p:txBody>
      </p:sp>
      <p:sp>
        <p:nvSpPr>
          <p:cNvPr id="24" name="对话气泡: 圆角矩形 23">
            <a:extLst>
              <a:ext uri="{FF2B5EF4-FFF2-40B4-BE49-F238E27FC236}">
                <a16:creationId xmlns:a16="http://schemas.microsoft.com/office/drawing/2014/main" id="{0D10D1FD-2D50-4DFD-9353-0EB0E2F5B381}"/>
              </a:ext>
            </a:extLst>
          </p:cNvPr>
          <p:cNvSpPr/>
          <p:nvPr/>
        </p:nvSpPr>
        <p:spPr bwMode="auto">
          <a:xfrm>
            <a:off x="2743200" y="4046650"/>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结束时间晚</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5" name="对话气泡: 圆角矩形 24">
            <a:extLst>
              <a:ext uri="{FF2B5EF4-FFF2-40B4-BE49-F238E27FC236}">
                <a16:creationId xmlns:a16="http://schemas.microsoft.com/office/drawing/2014/main" id="{3757F9B1-77F8-4CD8-B1E7-8E3C27767093}"/>
              </a:ext>
            </a:extLst>
          </p:cNvPr>
          <p:cNvSpPr/>
          <p:nvPr/>
        </p:nvSpPr>
        <p:spPr bwMode="auto">
          <a:xfrm>
            <a:off x="685797" y="3573614"/>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结束时间早</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6" name="对话气泡: 圆角矩形 25">
            <a:extLst>
              <a:ext uri="{FF2B5EF4-FFF2-40B4-BE49-F238E27FC236}">
                <a16:creationId xmlns:a16="http://schemas.microsoft.com/office/drawing/2014/main" id="{98EF46B5-D0A6-4968-8BE9-FD217F16AA8B}"/>
              </a:ext>
            </a:extLst>
          </p:cNvPr>
          <p:cNvSpPr/>
          <p:nvPr/>
        </p:nvSpPr>
        <p:spPr bwMode="auto">
          <a:xfrm>
            <a:off x="7332835" y="3316414"/>
            <a:ext cx="1582563" cy="1080523"/>
          </a:xfrm>
          <a:prstGeom prst="wedgeRoundRectCallout">
            <a:avLst>
              <a:gd name="adj1" fmla="val -29618"/>
              <a:gd name="adj2" fmla="val 130912"/>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由此出发</a:t>
            </a: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lang="zh-CN" altLang="en-US" dirty="0"/>
              <a:t>（不可能达到</a:t>
            </a:r>
            <a:r>
              <a:rPr lang="en-US" altLang="zh-CN" dirty="0"/>
              <a:t>C</a:t>
            </a:r>
            <a:r>
              <a:rPr lang="zh-CN" altLang="en-US" dirty="0"/>
              <a:t>）</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0" name="文本框 29">
            <a:extLst>
              <a:ext uri="{FF2B5EF4-FFF2-40B4-BE49-F238E27FC236}">
                <a16:creationId xmlns:a16="http://schemas.microsoft.com/office/drawing/2014/main" id="{0C075AF6-0491-400E-A489-3ACC169C8115}"/>
              </a:ext>
            </a:extLst>
          </p:cNvPr>
          <p:cNvSpPr txBox="1"/>
          <p:nvPr/>
        </p:nvSpPr>
        <p:spPr>
          <a:xfrm>
            <a:off x="111377" y="6170017"/>
            <a:ext cx="5067302" cy="523220"/>
          </a:xfrm>
          <a:prstGeom prst="rect">
            <a:avLst/>
          </a:prstGeom>
          <a:noFill/>
        </p:spPr>
        <p:txBody>
          <a:bodyPr wrap="square" rtlCol="0">
            <a:spAutoFit/>
          </a:bodyPr>
          <a:lstStyle/>
          <a:p>
            <a:r>
              <a:rPr lang="zh-CN" altLang="en-US" sz="2800" dirty="0">
                <a:solidFill>
                  <a:srgbClr val="FF0000"/>
                </a:solidFill>
              </a:rPr>
              <a:t>会有从</a:t>
            </a:r>
            <a:r>
              <a:rPr lang="en-US" altLang="zh-CN" sz="2800" dirty="0">
                <a:solidFill>
                  <a:srgbClr val="FF0000"/>
                </a:solidFill>
              </a:rPr>
              <a:t>C’</a:t>
            </a:r>
            <a:r>
              <a:rPr lang="zh-CN" altLang="en-US" sz="2800" dirty="0">
                <a:solidFill>
                  <a:srgbClr val="FF0000"/>
                </a:solidFill>
              </a:rPr>
              <a:t>到</a:t>
            </a:r>
            <a:r>
              <a:rPr lang="en-US" altLang="zh-CN" sz="2800" dirty="0">
                <a:solidFill>
                  <a:srgbClr val="FF0000"/>
                </a:solidFill>
              </a:rPr>
              <a:t>C</a:t>
            </a:r>
            <a:r>
              <a:rPr lang="zh-CN" altLang="en-US" sz="2800" dirty="0">
                <a:solidFill>
                  <a:srgbClr val="FF0000"/>
                </a:solidFill>
              </a:rPr>
              <a:t>的其他路径吗？</a:t>
            </a:r>
          </a:p>
        </p:txBody>
      </p:sp>
    </p:spTree>
    <p:extLst>
      <p:ext uri="{BB962C8B-B14F-4D97-AF65-F5344CB8AC3E}">
        <p14:creationId xmlns:p14="http://schemas.microsoft.com/office/powerpoint/2010/main" val="196186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20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down)">
                                      <p:cBhvr>
                                        <p:cTn id="60" dur="500"/>
                                        <p:tgtEl>
                                          <p:spTgt spid="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down)">
                                      <p:cBhvr>
                                        <p:cTn id="63" dur="500"/>
                                        <p:tgtEl>
                                          <p:spTgt spid="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ipe(down)">
                                      <p:cBhvr>
                                        <p:cTn id="74" dur="5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20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2000"/>
                                        <p:tgtEl>
                                          <p:spTgt spid="1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20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wipe(left)">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animBg="1"/>
      <p:bldP spid="12" grpId="0" animBg="1"/>
      <p:bldP spid="13" grpId="0"/>
      <p:bldP spid="14" grpId="0" animBg="1"/>
      <p:bldP spid="15" grpId="0" animBg="1"/>
      <p:bldP spid="16" grpId="0"/>
      <p:bldP spid="17" grpId="0"/>
      <p:bldP spid="18" grpId="0" animBg="1"/>
      <p:bldP spid="19" grpId="0"/>
      <p:bldP spid="20" grpId="0"/>
      <p:bldP spid="21" grpId="0" animBg="1"/>
      <p:bldP spid="22" grpId="0" animBg="1"/>
      <p:bldP spid="23" grpId="0"/>
      <p:bldP spid="24" grpId="0" animBg="1"/>
      <p:bldP spid="25" grpId="0" animBg="1"/>
      <p:bldP spid="26" grpId="0" animBg="1"/>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directed graph”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2286000"/>
            <a:ext cx="4038600" cy="38559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txBox="1">
            <a:spLocks noChangeArrowheads="1"/>
          </p:cNvSpPr>
          <p:nvPr/>
        </p:nvSpPr>
        <p:spPr>
          <a:xfrm>
            <a:off x="685800" y="228600"/>
            <a:ext cx="7772400" cy="990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0" dirty="0">
                <a:solidFill>
                  <a:srgbClr val="0000CC"/>
                </a:solidFill>
              </a:rPr>
              <a:t>强连通分支算法习题</a:t>
            </a:r>
            <a:endParaRPr lang="en-US" sz="3600" b="1" kern="0" dirty="0">
              <a:solidFill>
                <a:srgbClr val="0000CC"/>
              </a:solidFill>
            </a:endParaRPr>
          </a:p>
        </p:txBody>
      </p:sp>
      <p:sp>
        <p:nvSpPr>
          <p:cNvPr id="4" name="TextBox 3"/>
          <p:cNvSpPr txBox="1"/>
          <p:nvPr/>
        </p:nvSpPr>
        <p:spPr>
          <a:xfrm>
            <a:off x="609600" y="1752600"/>
            <a:ext cx="4114800" cy="2554545"/>
          </a:xfrm>
          <a:prstGeom prst="rect">
            <a:avLst/>
          </a:prstGeom>
          <a:noFill/>
        </p:spPr>
        <p:txBody>
          <a:bodyPr wrap="square" rtlCol="0">
            <a:spAutoFit/>
          </a:bodyPr>
          <a:lstStyle/>
          <a:p>
            <a:r>
              <a:rPr lang="zh-CN" altLang="en-US" sz="2800" dirty="0"/>
              <a:t>求出右图的强连通分量：</a:t>
            </a:r>
            <a:endParaRPr lang="en-US" altLang="zh-CN" sz="2800" dirty="0"/>
          </a:p>
          <a:p>
            <a:r>
              <a:rPr lang="zh-CN" altLang="en-US" sz="2800" dirty="0"/>
              <a:t>（</a:t>
            </a:r>
            <a:r>
              <a:rPr lang="en-US" altLang="zh-CN" sz="2800" dirty="0"/>
              <a:t>1</a:t>
            </a:r>
            <a:r>
              <a:rPr lang="zh-CN" altLang="en-US" sz="2800" dirty="0"/>
              <a:t>）标注</a:t>
            </a:r>
            <a:r>
              <a:rPr lang="en-US" altLang="zh-CN" sz="2800" dirty="0"/>
              <a:t>DFS</a:t>
            </a:r>
            <a:r>
              <a:rPr lang="zh-CN" altLang="en-US" sz="2800" dirty="0"/>
              <a:t>结果</a:t>
            </a:r>
            <a:endParaRPr lang="en-US" altLang="zh-CN" sz="2800" dirty="0"/>
          </a:p>
          <a:p>
            <a:r>
              <a:rPr lang="zh-CN" altLang="en-US" sz="2800" dirty="0"/>
              <a:t>（</a:t>
            </a:r>
            <a:r>
              <a:rPr lang="en-US" altLang="zh-CN" sz="2800" dirty="0"/>
              <a:t>2</a:t>
            </a:r>
            <a:r>
              <a:rPr lang="zh-CN" altLang="en-US" sz="2800" dirty="0"/>
              <a:t>）画出</a:t>
            </a:r>
            <a:r>
              <a:rPr lang="en-US" altLang="zh-CN" sz="2800" dirty="0"/>
              <a:t>G</a:t>
            </a:r>
            <a:r>
              <a:rPr lang="en-US" altLang="zh-CN" sz="2800" baseline="30000" dirty="0"/>
              <a:t>T</a:t>
            </a:r>
          </a:p>
          <a:p>
            <a:r>
              <a:rPr lang="zh-CN" altLang="en-US" sz="2800" dirty="0"/>
              <a:t>（</a:t>
            </a:r>
            <a:r>
              <a:rPr lang="en-US" altLang="zh-CN" sz="2800" dirty="0"/>
              <a:t>3</a:t>
            </a:r>
            <a:r>
              <a:rPr lang="zh-CN" altLang="en-US" sz="2800" dirty="0"/>
              <a:t>）标注</a:t>
            </a:r>
            <a:r>
              <a:rPr lang="en-US" altLang="zh-CN" sz="2800" dirty="0"/>
              <a:t>G</a:t>
            </a:r>
            <a:r>
              <a:rPr lang="en-US" altLang="zh-CN" sz="2800" baseline="30000" dirty="0"/>
              <a:t>T</a:t>
            </a:r>
            <a:r>
              <a:rPr lang="zh-CN" altLang="en-US" sz="2800" dirty="0"/>
              <a:t>的</a:t>
            </a:r>
            <a:r>
              <a:rPr lang="en-US" altLang="zh-CN" sz="2800" dirty="0"/>
              <a:t>DFS</a:t>
            </a:r>
            <a:r>
              <a:rPr lang="zh-CN" altLang="en-US" sz="2800" dirty="0"/>
              <a:t>结果</a:t>
            </a:r>
            <a:endParaRPr lang="en-US" altLang="zh-CN" sz="2800" dirty="0"/>
          </a:p>
          <a:p>
            <a:r>
              <a:rPr lang="zh-CN" altLang="en-US" sz="2800" dirty="0"/>
              <a:t>（</a:t>
            </a:r>
            <a:r>
              <a:rPr lang="en-US" altLang="zh-CN" sz="2800" dirty="0"/>
              <a:t>4</a:t>
            </a:r>
            <a:r>
              <a:rPr lang="zh-CN" altLang="en-US" sz="2800" dirty="0"/>
              <a:t>）写出强连通分量</a:t>
            </a:r>
            <a:endParaRPr lang="en-US" altLang="zh-CN" sz="2800" dirty="0"/>
          </a:p>
          <a:p>
            <a:endParaRPr lang="zh-CN" altLang="en-US" dirty="0"/>
          </a:p>
        </p:txBody>
      </p:sp>
    </p:spTree>
    <p:extLst>
      <p:ext uri="{BB962C8B-B14F-4D97-AF65-F5344CB8AC3E}">
        <p14:creationId xmlns:p14="http://schemas.microsoft.com/office/powerpoint/2010/main" val="10252217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生成树</a:t>
            </a:r>
            <a:endParaRPr lang="en-US" sz="3600" b="1" dirty="0">
              <a:solidFill>
                <a:srgbClr val="0000CC"/>
              </a:solidFill>
            </a:endParaRPr>
          </a:p>
        </p:txBody>
      </p:sp>
      <p:sp>
        <p:nvSpPr>
          <p:cNvPr id="4099" name="Oval 3"/>
          <p:cNvSpPr>
            <a:spLocks noChangeArrowheads="1"/>
          </p:cNvSpPr>
          <p:nvPr/>
        </p:nvSpPr>
        <p:spPr bwMode="auto">
          <a:xfrm>
            <a:off x="4876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0" name="Oval 4"/>
          <p:cNvSpPr>
            <a:spLocks noChangeArrowheads="1"/>
          </p:cNvSpPr>
          <p:nvPr/>
        </p:nvSpPr>
        <p:spPr bwMode="auto">
          <a:xfrm>
            <a:off x="48768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1" name="Oval 5"/>
          <p:cNvSpPr>
            <a:spLocks noChangeArrowheads="1"/>
          </p:cNvSpPr>
          <p:nvPr/>
        </p:nvSpPr>
        <p:spPr bwMode="auto">
          <a:xfrm>
            <a:off x="6019800" y="2209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2" name="Oval 6"/>
          <p:cNvSpPr>
            <a:spLocks noChangeArrowheads="1"/>
          </p:cNvSpPr>
          <p:nvPr/>
        </p:nvSpPr>
        <p:spPr bwMode="auto">
          <a:xfrm>
            <a:off x="7162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Oval 7"/>
          <p:cNvSpPr>
            <a:spLocks noChangeArrowheads="1"/>
          </p:cNvSpPr>
          <p:nvPr/>
        </p:nvSpPr>
        <p:spPr bwMode="auto">
          <a:xfrm>
            <a:off x="6019800" y="4800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4" name="Oval 8"/>
          <p:cNvSpPr>
            <a:spLocks noChangeArrowheads="1"/>
          </p:cNvSpPr>
          <p:nvPr/>
        </p:nvSpPr>
        <p:spPr bwMode="auto">
          <a:xfrm>
            <a:off x="71628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5" name="Oval 9"/>
          <p:cNvSpPr>
            <a:spLocks noChangeArrowheads="1"/>
          </p:cNvSpPr>
          <p:nvPr/>
        </p:nvSpPr>
        <p:spPr bwMode="auto">
          <a:xfrm>
            <a:off x="83820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6" name="Oval 10"/>
          <p:cNvSpPr>
            <a:spLocks noChangeArrowheads="1"/>
          </p:cNvSpPr>
          <p:nvPr/>
        </p:nvSpPr>
        <p:spPr bwMode="auto">
          <a:xfrm>
            <a:off x="83820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7" name="Line 11"/>
          <p:cNvSpPr>
            <a:spLocks noChangeShapeType="1"/>
          </p:cNvSpPr>
          <p:nvPr/>
        </p:nvSpPr>
        <p:spPr bwMode="auto">
          <a:xfrm>
            <a:off x="5105400" y="3352800"/>
            <a:ext cx="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8" name="Line 12"/>
          <p:cNvSpPr>
            <a:spLocks noChangeShapeType="1"/>
          </p:cNvSpPr>
          <p:nvPr/>
        </p:nvSpPr>
        <p:spPr bwMode="auto">
          <a:xfrm flipV="1">
            <a:off x="5257800" y="2514600"/>
            <a:ext cx="762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9" name="Line 13"/>
          <p:cNvSpPr>
            <a:spLocks noChangeShapeType="1"/>
          </p:cNvSpPr>
          <p:nvPr/>
        </p:nvSpPr>
        <p:spPr bwMode="auto">
          <a:xfrm>
            <a:off x="5257800" y="4343400"/>
            <a:ext cx="762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flipV="1">
            <a:off x="6477000" y="4495800"/>
            <a:ext cx="762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6477000" y="25146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7391400" y="33528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Line 17"/>
          <p:cNvSpPr>
            <a:spLocks noChangeShapeType="1"/>
          </p:cNvSpPr>
          <p:nvPr/>
        </p:nvSpPr>
        <p:spPr bwMode="auto">
          <a:xfrm>
            <a:off x="5334000" y="31242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4" name="Freeform 18"/>
          <p:cNvSpPr>
            <a:spLocks/>
          </p:cNvSpPr>
          <p:nvPr/>
        </p:nvSpPr>
        <p:spPr bwMode="auto">
          <a:xfrm>
            <a:off x="5257800" y="32766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15" name="Line 19"/>
          <p:cNvSpPr>
            <a:spLocks noChangeShapeType="1"/>
          </p:cNvSpPr>
          <p:nvPr/>
        </p:nvSpPr>
        <p:spPr bwMode="auto">
          <a:xfrm>
            <a:off x="7620000" y="31242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7620000" y="4191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 Box 21"/>
          <p:cNvSpPr txBox="1">
            <a:spLocks noChangeArrowheads="1"/>
          </p:cNvSpPr>
          <p:nvPr/>
        </p:nvSpPr>
        <p:spPr bwMode="auto">
          <a:xfrm>
            <a:off x="71469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u</a:t>
            </a:r>
          </a:p>
        </p:txBody>
      </p:sp>
      <p:sp>
        <p:nvSpPr>
          <p:cNvPr id="4118" name="Text Box 22"/>
          <p:cNvSpPr txBox="1">
            <a:spLocks noChangeArrowheads="1"/>
          </p:cNvSpPr>
          <p:nvPr/>
        </p:nvSpPr>
        <p:spPr bwMode="auto">
          <a:xfrm>
            <a:off x="7223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v</a:t>
            </a:r>
          </a:p>
        </p:txBody>
      </p:sp>
      <p:sp>
        <p:nvSpPr>
          <p:cNvPr id="4119" name="Text Box 23"/>
          <p:cNvSpPr txBox="1">
            <a:spLocks noChangeArrowheads="1"/>
          </p:cNvSpPr>
          <p:nvPr/>
        </p:nvSpPr>
        <p:spPr bwMode="auto">
          <a:xfrm>
            <a:off x="49371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4120" name="Text Box 24"/>
          <p:cNvSpPr txBox="1">
            <a:spLocks noChangeArrowheads="1"/>
          </p:cNvSpPr>
          <p:nvPr/>
        </p:nvSpPr>
        <p:spPr bwMode="auto">
          <a:xfrm>
            <a:off x="6080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4121" name="Text Box 25"/>
          <p:cNvSpPr txBox="1">
            <a:spLocks noChangeArrowheads="1"/>
          </p:cNvSpPr>
          <p:nvPr/>
        </p:nvSpPr>
        <p:spPr bwMode="auto">
          <a:xfrm>
            <a:off x="4937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4122" name="Text Box 26"/>
          <p:cNvSpPr txBox="1">
            <a:spLocks noChangeArrowheads="1"/>
          </p:cNvSpPr>
          <p:nvPr/>
        </p:nvSpPr>
        <p:spPr bwMode="auto">
          <a:xfrm>
            <a:off x="6080125" y="4837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4123" name="Text Box 27"/>
          <p:cNvSpPr txBox="1">
            <a:spLocks noChangeArrowheads="1"/>
          </p:cNvSpPr>
          <p:nvPr/>
        </p:nvSpPr>
        <p:spPr bwMode="auto">
          <a:xfrm>
            <a:off x="84423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4124" name="Text Box 28"/>
          <p:cNvSpPr txBox="1">
            <a:spLocks noChangeArrowheads="1"/>
          </p:cNvSpPr>
          <p:nvPr/>
        </p:nvSpPr>
        <p:spPr bwMode="auto">
          <a:xfrm>
            <a:off x="8442325" y="39989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f</a:t>
            </a:r>
          </a:p>
        </p:txBody>
      </p:sp>
      <p:sp>
        <p:nvSpPr>
          <p:cNvPr id="4125" name="Rectangle 29"/>
          <p:cNvSpPr>
            <a:spLocks noGrp="1" noChangeArrowheads="1"/>
          </p:cNvSpPr>
          <p:nvPr>
            <p:ph type="body" idx="1"/>
          </p:nvPr>
        </p:nvSpPr>
        <p:spPr>
          <a:xfrm>
            <a:off x="381000" y="1447800"/>
            <a:ext cx="4267200" cy="4876800"/>
          </a:xfrm>
          <a:noFill/>
        </p:spPr>
        <p:txBody>
          <a:bodyPr lIns="92075" tIns="46038" rIns="92075" bIns="46038"/>
          <a:lstStyle/>
          <a:p>
            <a:r>
              <a:rPr lang="zh-CN" altLang="en-US" sz="2400" b="1" dirty="0"/>
              <a:t>对于一个连通的无向图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 </a:t>
            </a:r>
            <a:r>
              <a:rPr lang="zh-CN" altLang="en-US" sz="2400" b="1" dirty="0"/>
              <a:t>，它的</a:t>
            </a:r>
            <a:r>
              <a:rPr lang="zh-CN" altLang="en-US" sz="2400" b="1" i="1" dirty="0">
                <a:solidFill>
                  <a:srgbClr val="FF0000"/>
                </a:solidFill>
              </a:rPr>
              <a:t>生成树</a:t>
            </a:r>
            <a:r>
              <a:rPr lang="zh-CN" altLang="en-US" sz="2400" b="1" dirty="0"/>
              <a:t>是指</a:t>
            </a:r>
            <a:r>
              <a:rPr lang="zh-CN" altLang="en-US" sz="2400" b="1" i="1" dirty="0">
                <a:solidFill>
                  <a:srgbClr val="0000CC"/>
                </a:solidFill>
              </a:rPr>
              <a:t>包含图</a:t>
            </a:r>
            <a:r>
              <a:rPr lang="en-US" altLang="zh-CN" sz="2400" b="1" i="1" dirty="0">
                <a:solidFill>
                  <a:srgbClr val="0000CC"/>
                </a:solidFill>
              </a:rPr>
              <a:t>G</a:t>
            </a:r>
            <a:r>
              <a:rPr lang="zh-CN" altLang="en-US" sz="2400" b="1" i="1" dirty="0">
                <a:solidFill>
                  <a:srgbClr val="0000CC"/>
                </a:solidFill>
              </a:rPr>
              <a:t>中所有节点的树</a:t>
            </a:r>
            <a:endParaRPr lang="en-US" altLang="zh-CN" sz="2400" b="1" i="1" dirty="0">
              <a:solidFill>
                <a:srgbClr val="0000CC"/>
              </a:solidFill>
            </a:endParaRPr>
          </a:p>
          <a:p>
            <a:pPr marL="0" indent="0">
              <a:buNone/>
            </a:pPr>
            <a:r>
              <a:rPr lang="en-US" sz="2400" b="1" dirty="0"/>
              <a:t> </a:t>
            </a:r>
          </a:p>
          <a:p>
            <a:r>
              <a:rPr lang="zh-CN" altLang="en-US" sz="2400" b="1" dirty="0"/>
              <a:t>思考：一个图可以有多颗生成树吗</a:t>
            </a:r>
            <a:r>
              <a:rPr lang="en-US" sz="2400" b="1" dirty="0"/>
              <a:t>?</a:t>
            </a:r>
          </a:p>
        </p:txBody>
      </p:sp>
    </p:spTree>
    <p:extLst>
      <p:ext uri="{BB962C8B-B14F-4D97-AF65-F5344CB8AC3E}">
        <p14:creationId xmlns:p14="http://schemas.microsoft.com/office/powerpoint/2010/main" val="3803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27075" y="304800"/>
            <a:ext cx="7772400" cy="914400"/>
          </a:xfrm>
        </p:spPr>
        <p:txBody>
          <a:bodyPr/>
          <a:lstStyle/>
          <a:p>
            <a:r>
              <a:rPr lang="zh-CN" altLang="en-US" sz="3600" b="1" kern="1200" dirty="0">
                <a:solidFill>
                  <a:srgbClr val="0000CC"/>
                </a:solidFill>
              </a:rPr>
              <a:t>简单图</a:t>
            </a:r>
            <a:endParaRPr lang="en-US" sz="3600" b="1" kern="1200" dirty="0">
              <a:solidFill>
                <a:srgbClr val="0000CC"/>
              </a:solidFill>
            </a:endParaRPr>
          </a:p>
        </p:txBody>
      </p:sp>
      <p:sp>
        <p:nvSpPr>
          <p:cNvPr id="10243" name="Rectangle 3"/>
          <p:cNvSpPr>
            <a:spLocks noGrp="1" noChangeArrowheads="1"/>
          </p:cNvSpPr>
          <p:nvPr>
            <p:ph type="body" idx="1"/>
          </p:nvPr>
        </p:nvSpPr>
        <p:spPr>
          <a:xfrm>
            <a:off x="685800" y="1447800"/>
            <a:ext cx="7772400" cy="4572000"/>
          </a:xfrm>
        </p:spPr>
        <p:txBody>
          <a:bodyPr/>
          <a:lstStyle/>
          <a:p>
            <a:r>
              <a:rPr lang="zh-CN" altLang="en-US" sz="2400" b="1" i="1" dirty="0">
                <a:solidFill>
                  <a:srgbClr val="C00000"/>
                </a:solidFill>
              </a:rPr>
              <a:t>简单图</a:t>
            </a:r>
            <a:r>
              <a:rPr lang="zh-CN" altLang="en-US" sz="2400" b="1" dirty="0"/>
              <a:t>是指没有多重边（两个节点之间有多条边）且没有自环的图</a:t>
            </a:r>
            <a:endParaRPr lang="en-US" sz="2400" b="1" dirty="0"/>
          </a:p>
          <a:p>
            <a:pPr lvl="1"/>
            <a:r>
              <a:rPr lang="zh-CN" altLang="en-US" sz="2200" b="1" dirty="0"/>
              <a:t>在本门课中，我们只考虑简单图</a:t>
            </a:r>
            <a:r>
              <a:rPr lang="en-US" sz="2200" b="1" dirty="0"/>
              <a:t>.</a:t>
            </a:r>
            <a:br>
              <a:rPr lang="en-US" sz="2000" b="1" dirty="0"/>
            </a:br>
            <a:endParaRPr lang="en-US" sz="2000" b="1" dirty="0"/>
          </a:p>
          <a:p>
            <a:pPr>
              <a:lnSpc>
                <a:spcPct val="90000"/>
              </a:lnSpc>
              <a:buFont typeface="Monotype Sorts" pitchFamily="2" charset="2"/>
              <a:buNone/>
            </a:pPr>
            <a:r>
              <a:rPr lang="zh-CN" altLang="en-US" sz="2400" b="1" dirty="0">
                <a:solidFill>
                  <a:srgbClr val="C00000"/>
                </a:solidFill>
              </a:rPr>
              <a:t>命题</a:t>
            </a:r>
            <a:r>
              <a:rPr lang="en-US" sz="2400" b="1" dirty="0"/>
              <a:t>:  </a:t>
            </a:r>
            <a:r>
              <a:rPr lang="zh-CN" altLang="en-US" sz="2400" b="1" dirty="0"/>
              <a:t>如果</a:t>
            </a:r>
            <a:r>
              <a:rPr lang="en-US" sz="2400" b="1" i="1" dirty="0"/>
              <a:t>G </a:t>
            </a:r>
            <a:r>
              <a:rPr lang="en-US" sz="2400" b="1" dirty="0"/>
              <a:t> </a:t>
            </a:r>
            <a:r>
              <a:rPr lang="zh-CN" altLang="en-US" sz="2400" b="1" dirty="0"/>
              <a:t>是一个无向图，则</a:t>
            </a:r>
            <a:br>
              <a:rPr lang="en-US" sz="2400" b="1" dirty="0"/>
            </a:br>
            <a:r>
              <a:rPr lang="en-US" sz="2400" b="1" dirty="0"/>
              <a:t>			</a:t>
            </a:r>
          </a:p>
          <a:p>
            <a:pPr>
              <a:lnSpc>
                <a:spcPct val="90000"/>
              </a:lnSpc>
              <a:buFont typeface="Monotype Sorts" pitchFamily="2" charset="2"/>
              <a:buNone/>
            </a:pPr>
            <a:endParaRPr lang="en-US" sz="2400" b="1" dirty="0"/>
          </a:p>
          <a:p>
            <a:pPr>
              <a:spcBef>
                <a:spcPts val="1800"/>
              </a:spcBef>
              <a:buFont typeface="Monotype Sorts" pitchFamily="2" charset="2"/>
              <a:buNone/>
            </a:pPr>
            <a:r>
              <a:rPr lang="zh-CN" altLang="en-US" sz="2400" b="1" dirty="0">
                <a:solidFill>
                  <a:srgbClr val="C00000"/>
                </a:solidFill>
              </a:rPr>
              <a:t>命题</a:t>
            </a:r>
            <a:r>
              <a:rPr lang="en-US" sz="2400" b="1" dirty="0"/>
              <a:t>:</a:t>
            </a:r>
            <a:r>
              <a:rPr lang="zh-CN" altLang="en-US" sz="2400" b="1" dirty="0"/>
              <a:t>如果</a:t>
            </a:r>
            <a:r>
              <a:rPr lang="en-US" altLang="zh-CN" sz="2400" b="1" i="1" dirty="0"/>
              <a:t>G </a:t>
            </a:r>
            <a:r>
              <a:rPr lang="en-US" altLang="zh-CN" sz="2400" b="1" dirty="0"/>
              <a:t> </a:t>
            </a:r>
            <a:r>
              <a:rPr lang="zh-CN" altLang="en-US" sz="2400" b="1" dirty="0"/>
              <a:t>是一个有向图，则</a:t>
            </a:r>
            <a:br>
              <a:rPr lang="en-US" altLang="zh-CN" sz="2400" b="1" dirty="0"/>
            </a:br>
            <a:br>
              <a:rPr lang="en-US" sz="2400" b="1" dirty="0"/>
            </a:br>
            <a:r>
              <a:rPr lang="en-US" sz="2400" b="1" dirty="0"/>
              <a:t>	</a:t>
            </a:r>
          </a:p>
        </p:txBody>
      </p:sp>
      <p:graphicFrame>
        <p:nvGraphicFramePr>
          <p:cNvPr id="2" name="Object 1"/>
          <p:cNvGraphicFramePr>
            <a:graphicFrameLocks noChangeAspect="1"/>
          </p:cNvGraphicFramePr>
          <p:nvPr>
            <p:extLst>
              <p:ext uri="{D42A27DB-BD31-4B8C-83A1-F6EECF244321}">
                <p14:modId xmlns:p14="http://schemas.microsoft.com/office/powerpoint/2010/main" val="2952256991"/>
              </p:ext>
            </p:extLst>
          </p:nvPr>
        </p:nvGraphicFramePr>
        <p:xfrm>
          <a:off x="3148013" y="3429000"/>
          <a:ext cx="2859087" cy="763587"/>
        </p:xfrm>
        <a:graphic>
          <a:graphicData uri="http://schemas.openxmlformats.org/presentationml/2006/ole">
            <mc:AlternateContent xmlns:mc="http://schemas.openxmlformats.org/markup-compatibility/2006">
              <mc:Choice xmlns:v="urn:schemas-microsoft-com:vml" Requires="v">
                <p:oleObj name="Equation" r:id="rId3" imgW="1282700" imgH="342900" progId="">
                  <p:embed/>
                </p:oleObj>
              </mc:Choice>
              <mc:Fallback>
                <p:oleObj name="Equation" r:id="rId3" imgW="1282700" imgH="342900" progId="">
                  <p:embed/>
                  <p:pic>
                    <p:nvPicPr>
                      <p:cNvPr id="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8013" y="3429000"/>
                        <a:ext cx="2859087"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870366720"/>
              </p:ext>
            </p:extLst>
          </p:nvPr>
        </p:nvGraphicFramePr>
        <p:xfrm>
          <a:off x="2076450" y="4953000"/>
          <a:ext cx="5376863" cy="763587"/>
        </p:xfrm>
        <a:graphic>
          <a:graphicData uri="http://schemas.openxmlformats.org/presentationml/2006/ole">
            <mc:AlternateContent xmlns:mc="http://schemas.openxmlformats.org/markup-compatibility/2006">
              <mc:Choice xmlns:v="urn:schemas-microsoft-com:vml" Requires="v">
                <p:oleObj name="Equation" r:id="rId5" imgW="2413000" imgH="342900" progId="">
                  <p:embed/>
                </p:oleObj>
              </mc:Choice>
              <mc:Fallback>
                <p:oleObj name="Equation" r:id="rId5" imgW="2413000" imgH="342900" progId="">
                  <p:embed/>
                  <p:pic>
                    <p:nvPicPr>
                      <p:cNvPr id="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450" y="4953000"/>
                        <a:ext cx="5376863"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819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838200"/>
          </a:xfrm>
        </p:spPr>
        <p:txBody>
          <a:bodyPr/>
          <a:lstStyle/>
          <a:p>
            <a:r>
              <a:rPr lang="zh-CN" altLang="en-US" sz="3600" b="1" dirty="0">
                <a:solidFill>
                  <a:srgbClr val="0000CC"/>
                </a:solidFill>
              </a:rPr>
              <a:t>最小生成树</a:t>
            </a:r>
            <a:r>
              <a:rPr lang="en-US" sz="3600" b="1" dirty="0">
                <a:solidFill>
                  <a:srgbClr val="0000CC"/>
                </a:solidFill>
              </a:rPr>
              <a:t>(MST)</a:t>
            </a:r>
          </a:p>
        </p:txBody>
      </p:sp>
      <p:sp>
        <p:nvSpPr>
          <p:cNvPr id="5123" name="Oval 3"/>
          <p:cNvSpPr>
            <a:spLocks noChangeArrowheads="1"/>
          </p:cNvSpPr>
          <p:nvPr/>
        </p:nvSpPr>
        <p:spPr bwMode="auto">
          <a:xfrm>
            <a:off x="4724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4" name="Oval 4"/>
          <p:cNvSpPr>
            <a:spLocks noChangeArrowheads="1"/>
          </p:cNvSpPr>
          <p:nvPr/>
        </p:nvSpPr>
        <p:spPr bwMode="auto">
          <a:xfrm>
            <a:off x="47244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5" name="Oval 5"/>
          <p:cNvSpPr>
            <a:spLocks noChangeArrowheads="1"/>
          </p:cNvSpPr>
          <p:nvPr/>
        </p:nvSpPr>
        <p:spPr bwMode="auto">
          <a:xfrm>
            <a:off x="5867400" y="1752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6" name="Oval 6"/>
          <p:cNvSpPr>
            <a:spLocks noChangeArrowheads="1"/>
          </p:cNvSpPr>
          <p:nvPr/>
        </p:nvSpPr>
        <p:spPr bwMode="auto">
          <a:xfrm>
            <a:off x="7010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 name="Oval 7"/>
          <p:cNvSpPr>
            <a:spLocks noChangeArrowheads="1"/>
          </p:cNvSpPr>
          <p:nvPr/>
        </p:nvSpPr>
        <p:spPr bwMode="auto">
          <a:xfrm>
            <a:off x="5867400" y="4343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8" name="Oval 8"/>
          <p:cNvSpPr>
            <a:spLocks noChangeArrowheads="1"/>
          </p:cNvSpPr>
          <p:nvPr/>
        </p:nvSpPr>
        <p:spPr bwMode="auto">
          <a:xfrm>
            <a:off x="7010400" y="3581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9" name="Oval 9"/>
          <p:cNvSpPr>
            <a:spLocks noChangeArrowheads="1"/>
          </p:cNvSpPr>
          <p:nvPr/>
        </p:nvSpPr>
        <p:spPr bwMode="auto">
          <a:xfrm>
            <a:off x="82296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0" name="Oval 10"/>
          <p:cNvSpPr>
            <a:spLocks noChangeArrowheads="1"/>
          </p:cNvSpPr>
          <p:nvPr/>
        </p:nvSpPr>
        <p:spPr bwMode="auto">
          <a:xfrm>
            <a:off x="82296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1" name="Line 11"/>
          <p:cNvSpPr>
            <a:spLocks noChangeShapeType="1"/>
          </p:cNvSpPr>
          <p:nvPr/>
        </p:nvSpPr>
        <p:spPr bwMode="auto">
          <a:xfrm>
            <a:off x="4953000" y="2895600"/>
            <a:ext cx="0" cy="609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 name="Line 12"/>
          <p:cNvSpPr>
            <a:spLocks noChangeShapeType="1"/>
          </p:cNvSpPr>
          <p:nvPr/>
        </p:nvSpPr>
        <p:spPr bwMode="auto">
          <a:xfrm flipV="1">
            <a:off x="5105400" y="2057400"/>
            <a:ext cx="762000" cy="4572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 name="Line 13"/>
          <p:cNvSpPr>
            <a:spLocks noChangeShapeType="1"/>
          </p:cNvSpPr>
          <p:nvPr/>
        </p:nvSpPr>
        <p:spPr bwMode="auto">
          <a:xfrm>
            <a:off x="5105400" y="38862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 name="Line 14"/>
          <p:cNvSpPr>
            <a:spLocks noChangeShapeType="1"/>
          </p:cNvSpPr>
          <p:nvPr/>
        </p:nvSpPr>
        <p:spPr bwMode="auto">
          <a:xfrm flipV="1">
            <a:off x="6324600" y="39624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 name="Line 15"/>
          <p:cNvSpPr>
            <a:spLocks noChangeShapeType="1"/>
          </p:cNvSpPr>
          <p:nvPr/>
        </p:nvSpPr>
        <p:spPr bwMode="auto">
          <a:xfrm>
            <a:off x="6324600" y="20574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 name="Line 16"/>
          <p:cNvSpPr>
            <a:spLocks noChangeShapeType="1"/>
          </p:cNvSpPr>
          <p:nvPr/>
        </p:nvSpPr>
        <p:spPr bwMode="auto">
          <a:xfrm>
            <a:off x="7239000" y="28956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7" name="Line 17"/>
          <p:cNvSpPr>
            <a:spLocks noChangeShapeType="1"/>
          </p:cNvSpPr>
          <p:nvPr/>
        </p:nvSpPr>
        <p:spPr bwMode="auto">
          <a:xfrm>
            <a:off x="5181600" y="26670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8" name="Freeform 18"/>
          <p:cNvSpPr>
            <a:spLocks/>
          </p:cNvSpPr>
          <p:nvPr/>
        </p:nvSpPr>
        <p:spPr bwMode="auto">
          <a:xfrm>
            <a:off x="5105400" y="28194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9" name="Line 19"/>
          <p:cNvSpPr>
            <a:spLocks noChangeShapeType="1"/>
          </p:cNvSpPr>
          <p:nvPr/>
        </p:nvSpPr>
        <p:spPr bwMode="auto">
          <a:xfrm>
            <a:off x="7467600" y="2667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 name="Line 20"/>
          <p:cNvSpPr>
            <a:spLocks noChangeShapeType="1"/>
          </p:cNvSpPr>
          <p:nvPr/>
        </p:nvSpPr>
        <p:spPr bwMode="auto">
          <a:xfrm>
            <a:off x="7467600" y="37338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1" name="Text Box 21"/>
          <p:cNvSpPr txBox="1">
            <a:spLocks noChangeArrowheads="1"/>
          </p:cNvSpPr>
          <p:nvPr/>
        </p:nvSpPr>
        <p:spPr bwMode="auto">
          <a:xfrm>
            <a:off x="5165725" y="1941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4</a:t>
            </a:r>
          </a:p>
        </p:txBody>
      </p:sp>
      <p:sp>
        <p:nvSpPr>
          <p:cNvPr id="5142" name="Text Box 22"/>
          <p:cNvSpPr txBox="1">
            <a:spLocks noChangeArrowheads="1"/>
          </p:cNvSpPr>
          <p:nvPr/>
        </p:nvSpPr>
        <p:spPr bwMode="auto">
          <a:xfrm>
            <a:off x="6629400" y="1919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4</a:t>
            </a:r>
            <a:endParaRPr lang="en-US" sz="1800" dirty="0">
              <a:solidFill>
                <a:schemeClr val="tx1"/>
              </a:solidFill>
            </a:endParaRPr>
          </a:p>
        </p:txBody>
      </p:sp>
      <p:sp>
        <p:nvSpPr>
          <p:cNvPr id="5143" name="Text Box 23"/>
          <p:cNvSpPr txBox="1">
            <a:spLocks noChangeArrowheads="1"/>
          </p:cNvSpPr>
          <p:nvPr/>
        </p:nvSpPr>
        <p:spPr bwMode="auto">
          <a:xfrm>
            <a:off x="5927725" y="2322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endParaRPr lang="en-US" sz="1800">
              <a:solidFill>
                <a:schemeClr val="tx1"/>
              </a:solidFill>
            </a:endParaRPr>
          </a:p>
        </p:txBody>
      </p:sp>
      <p:sp>
        <p:nvSpPr>
          <p:cNvPr id="5144" name="Text Box 24"/>
          <p:cNvSpPr txBox="1">
            <a:spLocks noChangeArrowheads="1"/>
          </p:cNvSpPr>
          <p:nvPr/>
        </p:nvSpPr>
        <p:spPr bwMode="auto">
          <a:xfrm>
            <a:off x="7223125" y="3008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2</a:t>
            </a:r>
          </a:p>
        </p:txBody>
      </p:sp>
      <p:sp>
        <p:nvSpPr>
          <p:cNvPr id="5145" name="Text Box 25"/>
          <p:cNvSpPr txBox="1">
            <a:spLocks noChangeArrowheads="1"/>
          </p:cNvSpPr>
          <p:nvPr/>
        </p:nvSpPr>
        <p:spPr bwMode="auto">
          <a:xfrm>
            <a:off x="7604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9</a:t>
            </a:r>
            <a:endParaRPr lang="en-US" sz="1800">
              <a:solidFill>
                <a:schemeClr val="tx1"/>
              </a:solidFill>
            </a:endParaRPr>
          </a:p>
        </p:txBody>
      </p:sp>
      <p:sp>
        <p:nvSpPr>
          <p:cNvPr id="5146" name="Text Box 26"/>
          <p:cNvSpPr txBox="1">
            <a:spLocks noChangeArrowheads="1"/>
          </p:cNvSpPr>
          <p:nvPr/>
        </p:nvSpPr>
        <p:spPr bwMode="auto">
          <a:xfrm>
            <a:off x="7639050" y="3352800"/>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15</a:t>
            </a:r>
          </a:p>
        </p:txBody>
      </p:sp>
      <p:sp>
        <p:nvSpPr>
          <p:cNvPr id="5147" name="Text Box 27"/>
          <p:cNvSpPr txBox="1">
            <a:spLocks noChangeArrowheads="1"/>
          </p:cNvSpPr>
          <p:nvPr/>
        </p:nvSpPr>
        <p:spPr bwMode="auto">
          <a:xfrm>
            <a:off x="6613525" y="420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8</a:t>
            </a:r>
          </a:p>
        </p:txBody>
      </p:sp>
      <p:sp>
        <p:nvSpPr>
          <p:cNvPr id="5148" name="Text Box 28"/>
          <p:cNvSpPr txBox="1">
            <a:spLocks noChangeArrowheads="1"/>
          </p:cNvSpPr>
          <p:nvPr/>
        </p:nvSpPr>
        <p:spPr bwMode="auto">
          <a:xfrm>
            <a:off x="5775325" y="32369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10</a:t>
            </a:r>
          </a:p>
        </p:txBody>
      </p:sp>
      <p:sp>
        <p:nvSpPr>
          <p:cNvPr id="5149" name="Text Box 29"/>
          <p:cNvSpPr txBox="1">
            <a:spLocks noChangeArrowheads="1"/>
          </p:cNvSpPr>
          <p:nvPr/>
        </p:nvSpPr>
        <p:spPr bwMode="auto">
          <a:xfrm>
            <a:off x="4572000" y="3008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14</a:t>
            </a:r>
          </a:p>
        </p:txBody>
      </p:sp>
      <p:sp>
        <p:nvSpPr>
          <p:cNvPr id="5150" name="Text Box 30"/>
          <p:cNvSpPr txBox="1">
            <a:spLocks noChangeArrowheads="1"/>
          </p:cNvSpPr>
          <p:nvPr/>
        </p:nvSpPr>
        <p:spPr bwMode="auto">
          <a:xfrm>
            <a:off x="5089525" y="4075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p>
        </p:txBody>
      </p:sp>
      <p:sp>
        <p:nvSpPr>
          <p:cNvPr id="5151" name="Text Box 31"/>
          <p:cNvSpPr txBox="1">
            <a:spLocks noChangeArrowheads="1"/>
          </p:cNvSpPr>
          <p:nvPr/>
        </p:nvSpPr>
        <p:spPr bwMode="auto">
          <a:xfrm>
            <a:off x="7080250"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u</a:t>
            </a:r>
          </a:p>
        </p:txBody>
      </p:sp>
      <p:sp>
        <p:nvSpPr>
          <p:cNvPr id="5152" name="Text Box 32"/>
          <p:cNvSpPr txBox="1">
            <a:spLocks noChangeArrowheads="1"/>
          </p:cNvSpPr>
          <p:nvPr/>
        </p:nvSpPr>
        <p:spPr bwMode="auto">
          <a:xfrm>
            <a:off x="7070725" y="35956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v</a:t>
            </a:r>
          </a:p>
        </p:txBody>
      </p:sp>
      <p:sp>
        <p:nvSpPr>
          <p:cNvPr id="5153" name="Text Box 33"/>
          <p:cNvSpPr txBox="1">
            <a:spLocks noChangeArrowheads="1"/>
          </p:cNvSpPr>
          <p:nvPr/>
        </p:nvSpPr>
        <p:spPr bwMode="auto">
          <a:xfrm>
            <a:off x="47847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5154" name="Text Box 34"/>
          <p:cNvSpPr txBox="1">
            <a:spLocks noChangeArrowheads="1"/>
          </p:cNvSpPr>
          <p:nvPr/>
        </p:nvSpPr>
        <p:spPr bwMode="auto">
          <a:xfrm>
            <a:off x="5927725" y="1789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5155" name="Text Box 35"/>
          <p:cNvSpPr txBox="1">
            <a:spLocks noChangeArrowheads="1"/>
          </p:cNvSpPr>
          <p:nvPr/>
        </p:nvSpPr>
        <p:spPr bwMode="auto">
          <a:xfrm>
            <a:off x="4784725" y="35417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5156" name="Text Box 36"/>
          <p:cNvSpPr txBox="1">
            <a:spLocks noChangeArrowheads="1"/>
          </p:cNvSpPr>
          <p:nvPr/>
        </p:nvSpPr>
        <p:spPr bwMode="auto">
          <a:xfrm>
            <a:off x="5927725" y="4379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5157" name="Text Box 37"/>
          <p:cNvSpPr txBox="1">
            <a:spLocks noChangeArrowheads="1"/>
          </p:cNvSpPr>
          <p:nvPr/>
        </p:nvSpPr>
        <p:spPr bwMode="auto">
          <a:xfrm>
            <a:off x="82899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5158" name="Text Box 38"/>
          <p:cNvSpPr txBox="1">
            <a:spLocks noChangeArrowheads="1"/>
          </p:cNvSpPr>
          <p:nvPr/>
        </p:nvSpPr>
        <p:spPr bwMode="auto">
          <a:xfrm>
            <a:off x="8305800" y="35417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f</a:t>
            </a:r>
          </a:p>
        </p:txBody>
      </p:sp>
      <p:grpSp>
        <p:nvGrpSpPr>
          <p:cNvPr id="5159" name="Group 39"/>
          <p:cNvGrpSpPr>
            <a:grpSpLocks/>
          </p:cNvGrpSpPr>
          <p:nvPr/>
        </p:nvGrpSpPr>
        <p:grpSpPr bwMode="auto">
          <a:xfrm>
            <a:off x="4038260" y="5225292"/>
            <a:ext cx="4736986" cy="400050"/>
            <a:chOff x="2067" y="3216"/>
            <a:chExt cx="2785" cy="252"/>
          </a:xfrm>
        </p:grpSpPr>
        <p:sp>
          <p:nvSpPr>
            <p:cNvPr id="5162" name="Text Box 41"/>
            <p:cNvSpPr txBox="1">
              <a:spLocks noChangeArrowheads="1"/>
            </p:cNvSpPr>
            <p:nvPr/>
          </p:nvSpPr>
          <p:spPr bwMode="auto">
            <a:xfrm>
              <a:off x="2067" y="3216"/>
              <a:ext cx="6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MST </a:t>
              </a:r>
              <a:r>
                <a:rPr lang="en-US" sz="2000" i="1" dirty="0">
                  <a:solidFill>
                    <a:schemeClr val="tx1"/>
                  </a:solidFill>
                  <a:latin typeface="+mj-lt"/>
                </a:rPr>
                <a:t>T</a:t>
              </a:r>
              <a:r>
                <a:rPr lang="en-US" sz="2000" dirty="0">
                  <a:solidFill>
                    <a:schemeClr val="tx1"/>
                  </a:solidFill>
                  <a:latin typeface="+mj-lt"/>
                </a:rPr>
                <a:t>: </a:t>
              </a:r>
            </a:p>
          </p:txBody>
        </p:sp>
        <p:sp>
          <p:nvSpPr>
            <p:cNvPr id="5163" name="Text Box 42"/>
            <p:cNvSpPr txBox="1">
              <a:spLocks noChangeArrowheads="1"/>
            </p:cNvSpPr>
            <p:nvPr/>
          </p:nvSpPr>
          <p:spPr bwMode="auto">
            <a:xfrm>
              <a:off x="3880" y="3248"/>
              <a:ext cx="97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baseline="-25000" dirty="0">
                  <a:solidFill>
                    <a:schemeClr val="tx1"/>
                  </a:solidFill>
                  <a:latin typeface="+mj-lt"/>
                </a:rPr>
                <a:t>最小化</a:t>
              </a:r>
              <a:endParaRPr lang="en-US" sz="2000" baseline="-25000" dirty="0">
                <a:solidFill>
                  <a:schemeClr val="tx1"/>
                </a:solidFill>
                <a:latin typeface="+mj-lt"/>
              </a:endParaRPr>
            </a:p>
          </p:txBody>
        </p:sp>
      </p:grpSp>
      <p:sp>
        <p:nvSpPr>
          <p:cNvPr id="5160" name="Rectangle 43"/>
          <p:cNvSpPr>
            <a:spLocks noGrp="1" noChangeArrowheads="1"/>
          </p:cNvSpPr>
          <p:nvPr>
            <p:ph type="body" idx="1"/>
          </p:nvPr>
        </p:nvSpPr>
        <p:spPr>
          <a:xfrm>
            <a:off x="304800" y="1447800"/>
            <a:ext cx="4191000" cy="4495800"/>
          </a:xfrm>
          <a:noFill/>
        </p:spPr>
        <p:txBody>
          <a:bodyPr lIns="92075" tIns="46038" rIns="92075" bIns="46038"/>
          <a:lstStyle/>
          <a:p>
            <a:r>
              <a:rPr lang="zh-CN" altLang="en-US" sz="2400" b="1" i="1" dirty="0">
                <a:solidFill>
                  <a:srgbClr val="FF0000"/>
                </a:solidFill>
              </a:rPr>
              <a:t>图的权值</a:t>
            </a:r>
            <a:r>
              <a:rPr lang="zh-CN" altLang="en-US" sz="2400" b="1" dirty="0"/>
              <a:t>指的是该图中所有边的权值之和</a:t>
            </a:r>
            <a:endParaRPr lang="en-US" sz="2400" b="1" dirty="0"/>
          </a:p>
          <a:p>
            <a:r>
              <a:rPr lang="zh-CN" altLang="en-US" sz="2400" b="1" dirty="0"/>
              <a:t>对于一个连通无向的加权</a:t>
            </a:r>
            <a:r>
              <a:rPr lang="en-US" sz="2400" b="1" i="1" dirty="0"/>
              <a:t>G</a:t>
            </a:r>
            <a:r>
              <a:rPr lang="en-US" sz="2400" b="1" dirty="0"/>
              <a:t>, </a:t>
            </a:r>
            <a:r>
              <a:rPr lang="zh-CN" altLang="en-US" sz="2400" b="1" dirty="0"/>
              <a:t>它的</a:t>
            </a:r>
            <a:r>
              <a:rPr lang="zh-CN" altLang="en-US" sz="2400" b="1" i="1" dirty="0">
                <a:solidFill>
                  <a:srgbClr val="FF0000"/>
                </a:solidFill>
              </a:rPr>
              <a:t>最小生成树</a:t>
            </a:r>
            <a:r>
              <a:rPr lang="zh-CN" altLang="en-US" sz="2400" b="1" dirty="0"/>
              <a:t>指的是权值最小的生成树</a:t>
            </a:r>
            <a:r>
              <a:rPr lang="en-US" sz="2400" b="1" dirty="0"/>
              <a:t>a </a:t>
            </a:r>
          </a:p>
          <a:p>
            <a:r>
              <a:rPr lang="zh-CN" altLang="en-US" sz="2400" b="1" dirty="0">
                <a:solidFill>
                  <a:srgbClr val="FF0000"/>
                </a:solidFill>
              </a:rPr>
              <a:t>思考</a:t>
            </a:r>
            <a:r>
              <a:rPr lang="en-US" sz="2400" b="1" dirty="0"/>
              <a:t>: </a:t>
            </a:r>
            <a:r>
              <a:rPr lang="zh-CN" altLang="en-US" sz="2400" b="1" dirty="0"/>
              <a:t>对于一个图，最小生成树可能存在多颗吗</a:t>
            </a:r>
            <a:r>
              <a:rPr lang="en-US" sz="2400" b="1" dirty="0"/>
              <a:t>?</a:t>
            </a:r>
          </a:p>
        </p:txBody>
      </p:sp>
      <p:graphicFrame>
        <p:nvGraphicFramePr>
          <p:cNvPr id="2" name="Object 1"/>
          <p:cNvGraphicFramePr>
            <a:graphicFrameLocks noChangeAspect="1"/>
          </p:cNvGraphicFramePr>
          <p:nvPr>
            <p:extLst>
              <p:ext uri="{D42A27DB-BD31-4B8C-83A1-F6EECF244321}">
                <p14:modId xmlns:p14="http://schemas.microsoft.com/office/powerpoint/2010/main" val="3897434079"/>
              </p:ext>
            </p:extLst>
          </p:nvPr>
        </p:nvGraphicFramePr>
        <p:xfrm>
          <a:off x="5021414" y="5234780"/>
          <a:ext cx="2101202" cy="632620"/>
        </p:xfrm>
        <a:graphic>
          <a:graphicData uri="http://schemas.openxmlformats.org/presentationml/2006/ole">
            <mc:AlternateContent xmlns:mc="http://schemas.openxmlformats.org/markup-compatibility/2006">
              <mc:Choice xmlns:v="urn:schemas-microsoft-com:vml" Requires="v">
                <p:oleObj name="Equation" r:id="rId3" imgW="1180588" imgH="355446" progId="">
                  <p:embed/>
                </p:oleObj>
              </mc:Choice>
              <mc:Fallback>
                <p:oleObj name="Equation" r:id="rId3" imgW="1180588" imgH="355446" progId="">
                  <p:embed/>
                  <p:pic>
                    <p:nvPicPr>
                      <p:cNvPr id="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414" y="5234780"/>
                        <a:ext cx="2101202" cy="632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96419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81000" y="1371600"/>
            <a:ext cx="8382000" cy="5181600"/>
          </a:xfrm>
        </p:spPr>
        <p:txBody>
          <a:bodyPr/>
          <a:lstStyle/>
          <a:p>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为一个连通的无向加权图</a:t>
            </a:r>
            <a:endParaRPr lang="en-US" sz="2400" b="1" dirty="0"/>
          </a:p>
          <a:p>
            <a:r>
              <a:rPr lang="zh-CN" altLang="en-US" sz="2400" b="1" dirty="0"/>
              <a:t>初始化：每个节点为一个连通分支</a:t>
            </a:r>
            <a:endParaRPr lang="en-US" sz="2400" b="1" dirty="0"/>
          </a:p>
          <a:p>
            <a:r>
              <a:rPr lang="zh-CN" altLang="en-US" sz="2400" b="1" dirty="0"/>
              <a:t>对于两个连通分支，选择连接它们的权值最小的边合并这两个连通分支，不断地重复这一过程。</a:t>
            </a:r>
            <a:endParaRPr lang="en-US" sz="2400" b="1" dirty="0"/>
          </a:p>
          <a:p>
            <a:r>
              <a:rPr lang="zh-CN" altLang="en-US" sz="2400" b="1" i="1" dirty="0"/>
              <a:t>按照权值递增的顺序选择边</a:t>
            </a:r>
            <a:endParaRPr lang="en-US" sz="2400" b="1" dirty="0"/>
          </a:p>
          <a:p>
            <a:endParaRPr lang="en-US" altLang="zh-CN" sz="2400" b="1" dirty="0"/>
          </a:p>
          <a:p>
            <a:endParaRPr lang="en-US" sz="2200" b="1" dirty="0">
              <a:sym typeface="Symbol" pitchFamily="18" charset="2"/>
            </a:endParaRPr>
          </a:p>
        </p:txBody>
      </p:sp>
    </p:spTree>
    <p:extLst>
      <p:ext uri="{BB962C8B-B14F-4D97-AF65-F5344CB8AC3E}">
        <p14:creationId xmlns:p14="http://schemas.microsoft.com/office/powerpoint/2010/main" val="9338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685800" y="228600"/>
            <a:ext cx="7772400" cy="1143000"/>
          </a:xfrm>
        </p:spPr>
        <p:txBody>
          <a:bodyPr/>
          <a:lstStyle/>
          <a:p>
            <a:pPr>
              <a:defRPr/>
            </a:pPr>
            <a:r>
              <a:rPr lang="en-US" altLang="zh-CN" b="1" dirty="0" err="1">
                <a:solidFill>
                  <a:srgbClr val="0000CC"/>
                </a:solidFill>
              </a:rPr>
              <a:t>Kruskal</a:t>
            </a:r>
            <a:r>
              <a:rPr lang="zh-CN" altLang="en-US" b="1" dirty="0">
                <a:solidFill>
                  <a:srgbClr val="0000CC"/>
                </a:solidFill>
              </a:rPr>
              <a:t>算法举例</a:t>
            </a:r>
            <a:endParaRPr lang="en-US" altLang="zh-CN" dirty="0">
              <a:ea typeface="宋体" pitchFamily="2" charset="-122"/>
            </a:endParaRPr>
          </a:p>
        </p:txBody>
      </p:sp>
      <p:sp>
        <p:nvSpPr>
          <p:cNvPr id="428035" name="Rectangle 3"/>
          <p:cNvSpPr>
            <a:spLocks noGrp="1" noChangeArrowheads="1"/>
          </p:cNvSpPr>
          <p:nvPr>
            <p:ph type="body" idx="1"/>
          </p:nvPr>
        </p:nvSpPr>
        <p:spPr>
          <a:xfrm>
            <a:off x="457200" y="1981200"/>
            <a:ext cx="7772400" cy="4114800"/>
          </a:xfrm>
        </p:spPr>
        <p:txBody>
          <a:bodyPr/>
          <a:lstStyle/>
          <a:p>
            <a:pPr>
              <a:buFont typeface="Monotype Sorts" pitchFamily="2" charset="2"/>
              <a:buNone/>
              <a:defRPr/>
            </a:pPr>
            <a:r>
              <a:rPr lang="en-US" altLang="zh-CN">
                <a:ea typeface="宋体" pitchFamily="2" charset="-122"/>
              </a:rPr>
              <a:t> </a:t>
            </a:r>
          </a:p>
        </p:txBody>
      </p:sp>
      <p:grpSp>
        <p:nvGrpSpPr>
          <p:cNvPr id="2" name="Group 4"/>
          <p:cNvGrpSpPr>
            <a:grpSpLocks/>
          </p:cNvGrpSpPr>
          <p:nvPr/>
        </p:nvGrpSpPr>
        <p:grpSpPr bwMode="auto">
          <a:xfrm>
            <a:off x="457200" y="1501775"/>
            <a:ext cx="2743200" cy="2271713"/>
            <a:chOff x="1440" y="2338"/>
            <a:chExt cx="1440" cy="1383"/>
          </a:xfrm>
        </p:grpSpPr>
        <p:sp>
          <p:nvSpPr>
            <p:cNvPr id="28751" name="Oval 5"/>
            <p:cNvSpPr>
              <a:spLocks noChangeArrowheads="1"/>
            </p:cNvSpPr>
            <p:nvPr/>
          </p:nvSpPr>
          <p:spPr bwMode="auto">
            <a:xfrm>
              <a:off x="2304" y="237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52" name="Oval 6"/>
            <p:cNvSpPr>
              <a:spLocks noChangeArrowheads="1"/>
            </p:cNvSpPr>
            <p:nvPr/>
          </p:nvSpPr>
          <p:spPr bwMode="auto">
            <a:xfrm>
              <a:off x="2688" y="3384"/>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53" name="Oval 7"/>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54" name="Oval 8"/>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55" name="Line 9"/>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56" name="Line 10"/>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57" name="Line 11"/>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58" name="Line 12"/>
            <p:cNvSpPr>
              <a:spLocks noChangeShapeType="1"/>
            </p:cNvSpPr>
            <p:nvPr/>
          </p:nvSpPr>
          <p:spPr bwMode="auto">
            <a:xfrm flipH="1" flipV="1">
              <a:off x="2400" y="2568"/>
              <a:ext cx="384" cy="816"/>
            </a:xfrm>
            <a:prstGeom prst="line">
              <a:avLst/>
            </a:prstGeom>
            <a:noFill/>
            <a:ln w="38100">
              <a:solidFill>
                <a:schemeClr val="tx1"/>
              </a:solidFill>
              <a:round/>
              <a:headEnd/>
              <a:tailEnd/>
            </a:ln>
          </p:spPr>
          <p:txBody>
            <a:bodyPr wrap="none" anchor="ctr"/>
            <a:lstStyle/>
            <a:p>
              <a:endParaRPr lang="zh-CN" altLang="en-US"/>
            </a:p>
          </p:txBody>
        </p:sp>
        <p:sp>
          <p:nvSpPr>
            <p:cNvPr id="28759" name="Text Box 13"/>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60" name="Text Box 14"/>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61" name="Text Box 15"/>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62" name="Text Box 16"/>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63" name="Text Box 17"/>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64" name="Text Box 18"/>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65" name="Line 19"/>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3" name="Group 100"/>
          <p:cNvGrpSpPr>
            <a:grpSpLocks/>
          </p:cNvGrpSpPr>
          <p:nvPr/>
        </p:nvGrpSpPr>
        <p:grpSpPr bwMode="auto">
          <a:xfrm>
            <a:off x="3429000" y="4191000"/>
            <a:ext cx="2743200" cy="2209800"/>
            <a:chOff x="2304" y="2640"/>
            <a:chExt cx="1728" cy="1392"/>
          </a:xfrm>
        </p:grpSpPr>
        <p:sp>
          <p:nvSpPr>
            <p:cNvPr id="28738" name="Oval 21"/>
            <p:cNvSpPr>
              <a:spLocks noChangeArrowheads="1"/>
            </p:cNvSpPr>
            <p:nvPr/>
          </p:nvSpPr>
          <p:spPr bwMode="auto">
            <a:xfrm>
              <a:off x="3341" y="2640"/>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39" name="Oval 22"/>
            <p:cNvSpPr>
              <a:spLocks noChangeArrowheads="1"/>
            </p:cNvSpPr>
            <p:nvPr/>
          </p:nvSpPr>
          <p:spPr bwMode="auto">
            <a:xfrm>
              <a:off x="3802" y="3683"/>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40" name="Oval 23"/>
            <p:cNvSpPr>
              <a:spLocks noChangeArrowheads="1"/>
            </p:cNvSpPr>
            <p:nvPr/>
          </p:nvSpPr>
          <p:spPr bwMode="auto">
            <a:xfrm>
              <a:off x="2534" y="3783"/>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41" name="Oval 24"/>
            <p:cNvSpPr>
              <a:spLocks noChangeArrowheads="1"/>
            </p:cNvSpPr>
            <p:nvPr/>
          </p:nvSpPr>
          <p:spPr bwMode="auto">
            <a:xfrm>
              <a:off x="2362" y="2889"/>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42" name="Line 26"/>
            <p:cNvSpPr>
              <a:spLocks noChangeShapeType="1"/>
            </p:cNvSpPr>
            <p:nvPr/>
          </p:nvSpPr>
          <p:spPr bwMode="auto">
            <a:xfrm flipH="1" flipV="1">
              <a:off x="2477" y="3087"/>
              <a:ext cx="115" cy="696"/>
            </a:xfrm>
            <a:prstGeom prst="line">
              <a:avLst/>
            </a:prstGeom>
            <a:noFill/>
            <a:ln w="38100">
              <a:solidFill>
                <a:srgbClr val="FF6600"/>
              </a:solidFill>
              <a:round/>
              <a:headEnd/>
              <a:tailEnd/>
            </a:ln>
          </p:spPr>
          <p:txBody>
            <a:bodyPr wrap="none" anchor="ctr"/>
            <a:lstStyle/>
            <a:p>
              <a:endParaRPr lang="zh-CN" altLang="en-US"/>
            </a:p>
          </p:txBody>
        </p:sp>
        <p:sp>
          <p:nvSpPr>
            <p:cNvPr id="28743" name="Line 27"/>
            <p:cNvSpPr>
              <a:spLocks noChangeShapeType="1"/>
            </p:cNvSpPr>
            <p:nvPr/>
          </p:nvSpPr>
          <p:spPr bwMode="auto">
            <a:xfrm flipV="1">
              <a:off x="2650" y="2839"/>
              <a:ext cx="748" cy="944"/>
            </a:xfrm>
            <a:prstGeom prst="line">
              <a:avLst/>
            </a:prstGeom>
            <a:noFill/>
            <a:ln w="38100">
              <a:solidFill>
                <a:schemeClr val="tx1"/>
              </a:solidFill>
              <a:round/>
              <a:headEnd/>
              <a:tailEnd/>
            </a:ln>
          </p:spPr>
          <p:txBody>
            <a:bodyPr wrap="none" anchor="ctr"/>
            <a:lstStyle/>
            <a:p>
              <a:endParaRPr lang="zh-CN" altLang="en-US"/>
            </a:p>
          </p:txBody>
        </p:sp>
        <p:sp>
          <p:nvSpPr>
            <p:cNvPr id="28744" name="Line 28"/>
            <p:cNvSpPr>
              <a:spLocks noChangeShapeType="1"/>
            </p:cNvSpPr>
            <p:nvPr/>
          </p:nvSpPr>
          <p:spPr bwMode="auto">
            <a:xfrm flipH="1" flipV="1">
              <a:off x="3456" y="2839"/>
              <a:ext cx="461" cy="844"/>
            </a:xfrm>
            <a:prstGeom prst="line">
              <a:avLst/>
            </a:prstGeom>
            <a:noFill/>
            <a:ln w="38100">
              <a:solidFill>
                <a:srgbClr val="FF6600"/>
              </a:solidFill>
              <a:round/>
              <a:headEnd/>
              <a:tailEnd/>
            </a:ln>
          </p:spPr>
          <p:txBody>
            <a:bodyPr wrap="none" anchor="ctr"/>
            <a:lstStyle/>
            <a:p>
              <a:endParaRPr lang="zh-CN" altLang="en-US"/>
            </a:p>
          </p:txBody>
        </p:sp>
        <p:sp>
          <p:nvSpPr>
            <p:cNvPr id="28745" name="Text Box 30"/>
            <p:cNvSpPr txBox="1">
              <a:spLocks noChangeArrowheads="1"/>
            </p:cNvSpPr>
            <p:nvPr/>
          </p:nvSpPr>
          <p:spPr bwMode="auto">
            <a:xfrm>
              <a:off x="2304" y="3320"/>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46" name="Text Box 31"/>
            <p:cNvSpPr txBox="1">
              <a:spLocks noChangeArrowheads="1"/>
            </p:cNvSpPr>
            <p:nvPr/>
          </p:nvSpPr>
          <p:spPr bwMode="auto">
            <a:xfrm>
              <a:off x="2880" y="3122"/>
              <a:ext cx="196" cy="250"/>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47" name="Text Box 32"/>
            <p:cNvSpPr txBox="1">
              <a:spLocks noChangeArrowheads="1"/>
            </p:cNvSpPr>
            <p:nvPr/>
          </p:nvSpPr>
          <p:spPr bwMode="auto">
            <a:xfrm>
              <a:off x="3629" y="3022"/>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48" name="Text Box 33"/>
            <p:cNvSpPr txBox="1">
              <a:spLocks noChangeArrowheads="1"/>
            </p:cNvSpPr>
            <p:nvPr/>
          </p:nvSpPr>
          <p:spPr bwMode="auto">
            <a:xfrm>
              <a:off x="3168" y="3336"/>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49" name="Text Box 34"/>
            <p:cNvSpPr txBox="1">
              <a:spLocks noChangeArrowheads="1"/>
            </p:cNvSpPr>
            <p:nvPr/>
          </p:nvSpPr>
          <p:spPr bwMode="auto">
            <a:xfrm>
              <a:off x="3168" y="3783"/>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50" name="Line 35"/>
            <p:cNvSpPr>
              <a:spLocks noChangeShapeType="1"/>
            </p:cNvSpPr>
            <p:nvPr/>
          </p:nvSpPr>
          <p:spPr bwMode="auto">
            <a:xfrm flipV="1">
              <a:off x="2765" y="3807"/>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4" name="Group 36"/>
          <p:cNvGrpSpPr>
            <a:grpSpLocks/>
          </p:cNvGrpSpPr>
          <p:nvPr/>
        </p:nvGrpSpPr>
        <p:grpSpPr bwMode="auto">
          <a:xfrm>
            <a:off x="533400" y="4114800"/>
            <a:ext cx="2743200" cy="2271713"/>
            <a:chOff x="1440" y="2338"/>
            <a:chExt cx="1440" cy="1383"/>
          </a:xfrm>
        </p:grpSpPr>
        <p:sp>
          <p:nvSpPr>
            <p:cNvPr id="28723" name="Oval 37"/>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24" name="Oval 38"/>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25" name="Oval 39"/>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26" name="Oval 40"/>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27" name="Line 41"/>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28" name="Line 42"/>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729" name="Line 43"/>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30" name="Line 44"/>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31" name="Text Box 45"/>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32" name="Text Box 46"/>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33" name="Text Box 47"/>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34" name="Text Box 48"/>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35" name="Text Box 49"/>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36" name="Text Box 50"/>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37" name="Line 51"/>
            <p:cNvSpPr>
              <a:spLocks noChangeShapeType="1"/>
            </p:cNvSpPr>
            <p:nvPr/>
          </p:nvSpPr>
          <p:spPr bwMode="auto">
            <a:xfrm flipV="1">
              <a:off x="1824" y="3504"/>
              <a:ext cx="864" cy="48"/>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5" name="Group 52"/>
          <p:cNvGrpSpPr>
            <a:grpSpLocks/>
          </p:cNvGrpSpPr>
          <p:nvPr/>
        </p:nvGrpSpPr>
        <p:grpSpPr bwMode="auto">
          <a:xfrm>
            <a:off x="3352800" y="1524000"/>
            <a:ext cx="2743200" cy="2271713"/>
            <a:chOff x="1440" y="2338"/>
            <a:chExt cx="1440" cy="1383"/>
          </a:xfrm>
        </p:grpSpPr>
        <p:sp>
          <p:nvSpPr>
            <p:cNvPr id="28708" name="Oval 53"/>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09" name="Oval 54"/>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10" name="Oval 55"/>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11" name="Oval 56"/>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12" name="Line 57"/>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13" name="Line 58"/>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14" name="Line 59"/>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15" name="Line 60"/>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16" name="Text Box 61"/>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17" name="Text Box 62"/>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18" name="Text Box 63"/>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19" name="Text Box 64"/>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20" name="Text Box 65"/>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21" name="Text Box 66"/>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22" name="Line 67"/>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6" name="Group 68"/>
          <p:cNvGrpSpPr>
            <a:grpSpLocks/>
          </p:cNvGrpSpPr>
          <p:nvPr/>
        </p:nvGrpSpPr>
        <p:grpSpPr bwMode="auto">
          <a:xfrm>
            <a:off x="6172200" y="1600200"/>
            <a:ext cx="2743200" cy="2271713"/>
            <a:chOff x="1440" y="2338"/>
            <a:chExt cx="1440" cy="1383"/>
          </a:xfrm>
        </p:grpSpPr>
        <p:sp>
          <p:nvSpPr>
            <p:cNvPr id="28693" name="Oval 69"/>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94" name="Oval 70"/>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95" name="Oval 71"/>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96" name="Oval 72"/>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97" name="Line 73"/>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698" name="Line 74"/>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699" name="Line 75"/>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00" name="Line 76"/>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01" name="Text Box 77"/>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02" name="Text Box 78"/>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03" name="Text Box 79"/>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04" name="Text Box 80"/>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05" name="Text Box 81"/>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06" name="Text Box 82"/>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07" name="Line 83"/>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7" name="Group 101"/>
          <p:cNvGrpSpPr>
            <a:grpSpLocks/>
          </p:cNvGrpSpPr>
          <p:nvPr/>
        </p:nvGrpSpPr>
        <p:grpSpPr bwMode="auto">
          <a:xfrm>
            <a:off x="6172200" y="4252913"/>
            <a:ext cx="2743200" cy="2209800"/>
            <a:chOff x="4032" y="2679"/>
            <a:chExt cx="1728" cy="1392"/>
          </a:xfrm>
        </p:grpSpPr>
        <p:sp>
          <p:nvSpPr>
            <p:cNvPr id="28682" name="Oval 85"/>
            <p:cNvSpPr>
              <a:spLocks noChangeArrowheads="1"/>
            </p:cNvSpPr>
            <p:nvPr/>
          </p:nvSpPr>
          <p:spPr bwMode="auto">
            <a:xfrm>
              <a:off x="5069" y="2679"/>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83" name="Oval 86"/>
            <p:cNvSpPr>
              <a:spLocks noChangeArrowheads="1"/>
            </p:cNvSpPr>
            <p:nvPr/>
          </p:nvSpPr>
          <p:spPr bwMode="auto">
            <a:xfrm>
              <a:off x="5530" y="3722"/>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84" name="Oval 87"/>
            <p:cNvSpPr>
              <a:spLocks noChangeArrowheads="1"/>
            </p:cNvSpPr>
            <p:nvPr/>
          </p:nvSpPr>
          <p:spPr bwMode="auto">
            <a:xfrm>
              <a:off x="4262" y="3822"/>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85" name="Oval 88"/>
            <p:cNvSpPr>
              <a:spLocks noChangeArrowheads="1"/>
            </p:cNvSpPr>
            <p:nvPr/>
          </p:nvSpPr>
          <p:spPr bwMode="auto">
            <a:xfrm>
              <a:off x="4090" y="2928"/>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86" name="Line 90"/>
            <p:cNvSpPr>
              <a:spLocks noChangeShapeType="1"/>
            </p:cNvSpPr>
            <p:nvPr/>
          </p:nvSpPr>
          <p:spPr bwMode="auto">
            <a:xfrm flipH="1" flipV="1">
              <a:off x="4205" y="3126"/>
              <a:ext cx="115" cy="696"/>
            </a:xfrm>
            <a:prstGeom prst="line">
              <a:avLst/>
            </a:prstGeom>
            <a:noFill/>
            <a:ln w="38100">
              <a:solidFill>
                <a:srgbClr val="FF6600"/>
              </a:solidFill>
              <a:round/>
              <a:headEnd/>
              <a:tailEnd/>
            </a:ln>
          </p:spPr>
          <p:txBody>
            <a:bodyPr wrap="none" anchor="ctr"/>
            <a:lstStyle/>
            <a:p>
              <a:endParaRPr lang="zh-CN" altLang="en-US"/>
            </a:p>
          </p:txBody>
        </p:sp>
        <p:sp>
          <p:nvSpPr>
            <p:cNvPr id="28687" name="Line 92"/>
            <p:cNvSpPr>
              <a:spLocks noChangeShapeType="1"/>
            </p:cNvSpPr>
            <p:nvPr/>
          </p:nvSpPr>
          <p:spPr bwMode="auto">
            <a:xfrm flipH="1" flipV="1">
              <a:off x="5184" y="2878"/>
              <a:ext cx="461" cy="844"/>
            </a:xfrm>
            <a:prstGeom prst="line">
              <a:avLst/>
            </a:prstGeom>
            <a:noFill/>
            <a:ln w="38100">
              <a:solidFill>
                <a:srgbClr val="FF6600"/>
              </a:solidFill>
              <a:round/>
              <a:headEnd/>
              <a:tailEnd/>
            </a:ln>
          </p:spPr>
          <p:txBody>
            <a:bodyPr wrap="none" anchor="ctr"/>
            <a:lstStyle/>
            <a:p>
              <a:endParaRPr lang="zh-CN" altLang="en-US"/>
            </a:p>
          </p:txBody>
        </p:sp>
        <p:sp>
          <p:nvSpPr>
            <p:cNvPr id="28688" name="Text Box 94"/>
            <p:cNvSpPr txBox="1">
              <a:spLocks noChangeArrowheads="1"/>
            </p:cNvSpPr>
            <p:nvPr/>
          </p:nvSpPr>
          <p:spPr bwMode="auto">
            <a:xfrm>
              <a:off x="4032" y="3359"/>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689" name="Text Box 96"/>
            <p:cNvSpPr txBox="1">
              <a:spLocks noChangeArrowheads="1"/>
            </p:cNvSpPr>
            <p:nvPr/>
          </p:nvSpPr>
          <p:spPr bwMode="auto">
            <a:xfrm>
              <a:off x="5357" y="3061"/>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690" name="Text Box 97"/>
            <p:cNvSpPr txBox="1">
              <a:spLocks noChangeArrowheads="1"/>
            </p:cNvSpPr>
            <p:nvPr/>
          </p:nvSpPr>
          <p:spPr bwMode="auto">
            <a:xfrm>
              <a:off x="4896" y="3375"/>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691" name="Text Box 98"/>
            <p:cNvSpPr txBox="1">
              <a:spLocks noChangeArrowheads="1"/>
            </p:cNvSpPr>
            <p:nvPr/>
          </p:nvSpPr>
          <p:spPr bwMode="auto">
            <a:xfrm>
              <a:off x="4896" y="3822"/>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692" name="Line 99"/>
            <p:cNvSpPr>
              <a:spLocks noChangeShapeType="1"/>
            </p:cNvSpPr>
            <p:nvPr/>
          </p:nvSpPr>
          <p:spPr bwMode="auto">
            <a:xfrm flipV="1">
              <a:off x="4493" y="3846"/>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7772400" cy="1143000"/>
          </a:xfrm>
        </p:spPr>
        <p:txBody>
          <a:bodyPr/>
          <a:lstStyle/>
          <a:p>
            <a:pPr eaLnBrk="1" hangingPunct="1">
              <a:defRPr/>
            </a:pPr>
            <a:r>
              <a:rPr lang="en-US" altLang="zh-CN" b="1" dirty="0" err="1">
                <a:solidFill>
                  <a:srgbClr val="0000CC"/>
                </a:solidFill>
              </a:rPr>
              <a:t>Kruskal</a:t>
            </a:r>
            <a:r>
              <a:rPr lang="zh-CN" altLang="en-US" b="1" dirty="0">
                <a:solidFill>
                  <a:srgbClr val="0000CC"/>
                </a:solidFill>
              </a:rPr>
              <a:t>算法</a:t>
            </a:r>
          </a:p>
        </p:txBody>
      </p:sp>
      <p:sp>
        <p:nvSpPr>
          <p:cNvPr id="18435" name="Rectangle 3"/>
          <p:cNvSpPr>
            <a:spLocks noGrp="1" noChangeArrowheads="1"/>
          </p:cNvSpPr>
          <p:nvPr>
            <p:ph type="body" idx="1"/>
          </p:nvPr>
        </p:nvSpPr>
        <p:spPr>
          <a:xfrm>
            <a:off x="533400" y="1600200"/>
            <a:ext cx="8229600" cy="4741863"/>
          </a:xfrm>
        </p:spPr>
        <p:txBody>
          <a:bodyPr/>
          <a:lstStyle/>
          <a:p>
            <a:pPr eaLnBrk="1" hangingPunct="1">
              <a:lnSpc>
                <a:spcPct val="80000"/>
              </a:lnSpc>
              <a:buFont typeface="Wingdings" pitchFamily="2" charset="2"/>
              <a:buNone/>
              <a:defRPr/>
            </a:pPr>
            <a:r>
              <a:rPr lang="zh-CN" altLang="en-US" sz="2800" dirty="0">
                <a:ea typeface="宋体" pitchFamily="2" charset="-122"/>
              </a:rPr>
              <a:t>算法  </a:t>
            </a:r>
            <a:r>
              <a:rPr lang="en-US" altLang="zh-CN" sz="2800" dirty="0" err="1">
                <a:ea typeface="宋体" pitchFamily="2" charset="-122"/>
              </a:rPr>
              <a:t>Kruskal</a:t>
            </a:r>
            <a:r>
              <a:rPr lang="en-US" altLang="zh-CN" sz="2800" dirty="0">
                <a:ea typeface="宋体" pitchFamily="2" charset="-122"/>
              </a:rPr>
              <a:t>(G)</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构造最小生成树的</a:t>
            </a:r>
            <a:r>
              <a:rPr lang="en-US" altLang="zh-CN" dirty="0" err="1">
                <a:ea typeface="宋体" pitchFamily="2" charset="-122"/>
              </a:rPr>
              <a:t>Kruskal</a:t>
            </a:r>
            <a:r>
              <a:rPr lang="zh-CN" altLang="en-US" dirty="0">
                <a:ea typeface="宋体" pitchFamily="2" charset="-122"/>
              </a:rPr>
              <a:t>算法</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输入：加权连通图</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输出：</a:t>
            </a:r>
            <a:r>
              <a:rPr lang="en-US" altLang="zh-CN" dirty="0">
                <a:ea typeface="宋体" pitchFamily="2" charset="-122"/>
              </a:rPr>
              <a:t>E</a:t>
            </a:r>
            <a:r>
              <a:rPr lang="en-US" altLang="zh-CN" baseline="-25000" dirty="0">
                <a:ea typeface="宋体" pitchFamily="2" charset="-122"/>
              </a:rPr>
              <a:t>T</a:t>
            </a:r>
          </a:p>
          <a:p>
            <a:pPr eaLnBrk="1" hangingPunct="1">
              <a:lnSpc>
                <a:spcPct val="80000"/>
              </a:lnSpc>
              <a:buFont typeface="Wingdings" pitchFamily="2" charset="2"/>
              <a:buNone/>
              <a:defRPr/>
            </a:pPr>
            <a:r>
              <a:rPr lang="zh-CN" altLang="en-US" dirty="0">
                <a:ea typeface="宋体" pitchFamily="2" charset="-122"/>
              </a:rPr>
              <a:t>按照边的权重</a:t>
            </a:r>
            <a:r>
              <a:rPr lang="en-US" altLang="zh-CN" dirty="0">
                <a:ea typeface="宋体" pitchFamily="2" charset="-122"/>
              </a:rPr>
              <a:t>w(</a:t>
            </a:r>
            <a:r>
              <a:rPr lang="en-US" altLang="zh-CN" dirty="0" err="1">
                <a:ea typeface="宋体" pitchFamily="2" charset="-122"/>
              </a:rPr>
              <a:t>ei</a:t>
            </a:r>
            <a:r>
              <a:rPr lang="en-US" altLang="zh-CN" dirty="0">
                <a:ea typeface="宋体" pitchFamily="2" charset="-122"/>
              </a:rPr>
              <a:t>)</a:t>
            </a:r>
            <a:r>
              <a:rPr lang="zh-CN" altLang="en-US" dirty="0">
                <a:ea typeface="宋体" pitchFamily="2" charset="-122"/>
              </a:rPr>
              <a:t>的非递减顺序对集合</a:t>
            </a:r>
            <a:r>
              <a:rPr lang="en-US" altLang="zh-CN" dirty="0">
                <a:ea typeface="宋体" pitchFamily="2" charset="-122"/>
              </a:rPr>
              <a:t>E</a:t>
            </a:r>
            <a:r>
              <a:rPr lang="zh-CN" altLang="en-US" dirty="0">
                <a:ea typeface="宋体" pitchFamily="2" charset="-122"/>
              </a:rPr>
              <a:t>排序</a:t>
            </a:r>
          </a:p>
          <a:p>
            <a:pPr eaLnBrk="1" hangingPunct="1">
              <a:lnSpc>
                <a:spcPct val="80000"/>
              </a:lnSpc>
              <a:buFont typeface="Wingdings" pitchFamily="2" charset="2"/>
              <a:buNone/>
              <a:defRPr/>
            </a:pPr>
            <a:r>
              <a:rPr lang="en-US" altLang="zh-CN" sz="2800" dirty="0">
                <a:ea typeface="宋体" pitchFamily="2" charset="-122"/>
              </a:rPr>
              <a:t>E</a:t>
            </a:r>
            <a:r>
              <a:rPr lang="en-US" altLang="zh-CN" sz="2800" baseline="-25000" dirty="0">
                <a:ea typeface="宋体" pitchFamily="2" charset="-122"/>
              </a:rPr>
              <a:t>T</a:t>
            </a:r>
            <a:r>
              <a:rPr lang="en-US" altLang="zh-CN" sz="2800" dirty="0">
                <a:ea typeface="宋体" pitchFamily="2" charset="-122"/>
                <a:sym typeface="Wingdings" pitchFamily="2" charset="2"/>
              </a:rPr>
              <a:t></a:t>
            </a:r>
            <a:r>
              <a:rPr lang="el-GR" altLang="zh-CN" sz="2800" dirty="0">
                <a:latin typeface="MS Gothic" pitchFamily="49" charset="-128"/>
                <a:ea typeface="MS Gothic" pitchFamily="49" charset="-128"/>
                <a:sym typeface="Wingdings" pitchFamily="2" charset="2"/>
              </a:rPr>
              <a:t>φ</a:t>
            </a:r>
            <a:r>
              <a:rPr lang="en-US" altLang="zh-CN" sz="2800" dirty="0">
                <a:ea typeface="宋体" pitchFamily="2" charset="-122"/>
                <a:sym typeface="Wingdings" pitchFamily="2" charset="2"/>
              </a:rPr>
              <a:t>; ecounter0;k0;</a:t>
            </a:r>
          </a:p>
          <a:p>
            <a:pPr eaLnBrk="1" hangingPunct="1">
              <a:lnSpc>
                <a:spcPct val="80000"/>
              </a:lnSpc>
              <a:buFont typeface="Wingdings" pitchFamily="2" charset="2"/>
              <a:buNone/>
              <a:defRPr/>
            </a:pPr>
            <a:r>
              <a:rPr lang="en-US" altLang="zh-CN" sz="2800" dirty="0">
                <a:ea typeface="宋体" pitchFamily="2" charset="-122"/>
                <a:sym typeface="Wingdings" pitchFamily="2" charset="2"/>
              </a:rPr>
              <a:t>While </a:t>
            </a:r>
            <a:r>
              <a:rPr lang="en-US" altLang="zh-CN" sz="2800" dirty="0" err="1">
                <a:ea typeface="宋体" pitchFamily="2" charset="-122"/>
                <a:sym typeface="Wingdings" pitchFamily="2" charset="2"/>
              </a:rPr>
              <a:t>ecounter</a:t>
            </a:r>
            <a:r>
              <a:rPr lang="en-US" altLang="zh-CN" sz="2800" dirty="0">
                <a:ea typeface="宋体" pitchFamily="2" charset="-122"/>
                <a:sym typeface="Wingdings" pitchFamily="2" charset="2"/>
              </a:rPr>
              <a:t>&lt;|V|-1</a:t>
            </a:r>
          </a:p>
          <a:p>
            <a:pPr eaLnBrk="1" hangingPunct="1">
              <a:lnSpc>
                <a:spcPct val="80000"/>
              </a:lnSpc>
              <a:buFont typeface="Wingdings" pitchFamily="2" charset="2"/>
              <a:buNone/>
              <a:defRPr/>
            </a:pPr>
            <a:r>
              <a:rPr lang="en-US" altLang="zh-CN" sz="2800" dirty="0">
                <a:ea typeface="宋体" pitchFamily="2" charset="-122"/>
              </a:rPr>
              <a:t>    k</a:t>
            </a:r>
            <a:r>
              <a:rPr lang="en-US" altLang="zh-CN" sz="2800" dirty="0">
                <a:ea typeface="宋体" pitchFamily="2" charset="-122"/>
                <a:sym typeface="Wingdings" pitchFamily="2" charset="2"/>
              </a:rPr>
              <a:t>k+1</a:t>
            </a:r>
          </a:p>
          <a:p>
            <a:pPr eaLnBrk="1" hangingPunct="1">
              <a:lnSpc>
                <a:spcPct val="80000"/>
              </a:lnSpc>
              <a:buFont typeface="Wingdings" pitchFamily="2" charset="2"/>
              <a:buNone/>
              <a:defRPr/>
            </a:pPr>
            <a:r>
              <a:rPr lang="en-US" altLang="zh-CN" sz="2800" dirty="0">
                <a:ea typeface="宋体" pitchFamily="2" charset="-122"/>
              </a:rPr>
              <a:t>    if E</a:t>
            </a:r>
            <a:r>
              <a:rPr lang="en-US" altLang="zh-CN" sz="2800" baseline="-25000" dirty="0">
                <a:ea typeface="宋体" pitchFamily="2" charset="-122"/>
              </a:rPr>
              <a:t>T</a:t>
            </a:r>
            <a:r>
              <a:rPr lang="en-US" altLang="zh-CN" sz="2800" dirty="0">
                <a:ea typeface="Batang" pitchFamily="18" charset="-127"/>
                <a:cs typeface="Arial" charset="0"/>
              </a:rPr>
              <a:t>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a:t>
            </a:r>
            <a:r>
              <a:rPr lang="zh-CN" altLang="en-US" sz="2800" dirty="0">
                <a:ea typeface="宋体" pitchFamily="2" charset="-122"/>
                <a:cs typeface="Arial" charset="0"/>
              </a:rPr>
              <a:t>无回路</a:t>
            </a:r>
          </a:p>
          <a:p>
            <a:pPr eaLnBrk="1" hangingPunct="1">
              <a:lnSpc>
                <a:spcPct val="80000"/>
              </a:lnSpc>
              <a:buFont typeface="Wingdings" pitchFamily="2" charset="2"/>
              <a:buNone/>
              <a:defRPr/>
            </a:pPr>
            <a:r>
              <a:rPr lang="zh-CN" altLang="en-US" sz="2800" dirty="0">
                <a:ea typeface="宋体" pitchFamily="2" charset="-122"/>
                <a:cs typeface="Arial" charset="0"/>
              </a:rPr>
              <a:t>        </a:t>
            </a:r>
            <a:r>
              <a:rPr lang="en-US" altLang="zh-CN" sz="2800" dirty="0">
                <a:ea typeface="宋体" pitchFamily="2" charset="-122"/>
                <a:cs typeface="Arial" charset="0"/>
              </a:rPr>
              <a:t>E</a:t>
            </a:r>
            <a:r>
              <a:rPr lang="en-US" altLang="zh-CN" sz="2800" baseline="-25000" dirty="0">
                <a:ea typeface="宋体" pitchFamily="2" charset="-122"/>
                <a:cs typeface="Arial" charset="0"/>
              </a:rPr>
              <a:t>T</a:t>
            </a:r>
            <a:r>
              <a:rPr lang="en-US" altLang="zh-CN" sz="2800" dirty="0">
                <a:ea typeface="宋体" pitchFamily="2" charset="-122"/>
                <a:cs typeface="Arial" charset="0"/>
                <a:sym typeface="Wingdings" pitchFamily="2" charset="2"/>
              </a:rPr>
              <a:t>E</a:t>
            </a:r>
            <a:r>
              <a:rPr lang="en-US" altLang="zh-CN" sz="2800" baseline="-25000" dirty="0">
                <a:ea typeface="宋体" pitchFamily="2" charset="-122"/>
                <a:cs typeface="Arial" charset="0"/>
                <a:sym typeface="Wingdings" pitchFamily="2" charset="2"/>
              </a:rPr>
              <a:t>T</a:t>
            </a:r>
            <a:r>
              <a:rPr lang="en-US" altLang="zh-CN" sz="2800" dirty="0">
                <a:ea typeface="宋体" pitchFamily="2" charset="-122"/>
                <a:cs typeface="Arial" charset="0"/>
                <a:sym typeface="Wingdings" pitchFamily="2" charset="2"/>
              </a:rPr>
              <a:t> 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};ecounter</a:t>
            </a:r>
            <a:r>
              <a:rPr lang="en-US" altLang="zh-CN" sz="2800" dirty="0">
                <a:ea typeface="宋体" pitchFamily="2" charset="-122"/>
                <a:cs typeface="Arial" charset="0"/>
                <a:sym typeface="Wingdings" pitchFamily="2" charset="2"/>
              </a:rPr>
              <a:t>ecounter+1;</a:t>
            </a:r>
          </a:p>
          <a:p>
            <a:pPr eaLnBrk="1" hangingPunct="1">
              <a:lnSpc>
                <a:spcPct val="80000"/>
              </a:lnSpc>
              <a:buFont typeface="Wingdings" pitchFamily="2" charset="2"/>
              <a:buNone/>
              <a:defRPr/>
            </a:pPr>
            <a:r>
              <a:rPr lang="en-US" altLang="zh-CN" sz="2800" dirty="0">
                <a:ea typeface="宋体" pitchFamily="2" charset="-122"/>
                <a:cs typeface="Arial" charset="0"/>
              </a:rPr>
              <a:t>Return E</a:t>
            </a:r>
            <a:r>
              <a:rPr lang="en-US" altLang="zh-CN" sz="2800" baseline="-25000" dirty="0">
                <a:ea typeface="宋体" pitchFamily="2" charset="-122"/>
                <a:cs typeface="Arial" charset="0"/>
              </a:rPr>
              <a:t>T</a:t>
            </a:r>
            <a:endParaRPr lang="el-GR" altLang="zh-CN" sz="2800" baseline="-25000" dirty="0">
              <a:cs typeface="Arial"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 (1)</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457200" y="1524000"/>
            <a:ext cx="8153400" cy="4724400"/>
          </a:xfrm>
        </p:spPr>
        <p:txBody>
          <a:bodyPr/>
          <a:lstStyle/>
          <a:p>
            <a:r>
              <a:rPr lang="zh-CN" altLang="en-US" sz="2400" b="1" dirty="0"/>
              <a:t>利用一个</a:t>
            </a:r>
            <a:r>
              <a:rPr lang="zh-CN" altLang="en-US" sz="2400" b="1" i="1" dirty="0">
                <a:solidFill>
                  <a:srgbClr val="FF0000"/>
                </a:solidFill>
              </a:rPr>
              <a:t>并查集</a:t>
            </a:r>
            <a:r>
              <a:rPr lang="zh-CN" altLang="en-US" sz="2400" b="1" dirty="0"/>
              <a:t>的</a:t>
            </a:r>
            <a:r>
              <a:rPr lang="zh-CN" altLang="en-US" sz="2400" b="1" dirty="0">
                <a:solidFill>
                  <a:srgbClr val="000099"/>
                </a:solidFill>
                <a:latin typeface="MS UI Gothic" pitchFamily="34" charset="-128"/>
                <a:ea typeface="MS UI Gothic" pitchFamily="34" charset="-128"/>
              </a:rPr>
              <a:t>数据结构</a:t>
            </a:r>
            <a:r>
              <a:rPr lang="zh-CN" altLang="en-US" sz="2400" b="1" dirty="0"/>
              <a:t>来判断是否一条边的两个端点属于不同的连通分支</a:t>
            </a:r>
            <a:endParaRPr lang="en-US" altLang="zh-CN" sz="2400" b="1" dirty="0"/>
          </a:p>
          <a:p>
            <a:r>
              <a:rPr lang="zh-CN" altLang="en-US" sz="2400" b="1" i="1" dirty="0">
                <a:solidFill>
                  <a:srgbClr val="FF0000"/>
                </a:solidFill>
              </a:rPr>
              <a:t>注意</a:t>
            </a:r>
            <a:r>
              <a:rPr lang="zh-CN" altLang="en-US" sz="2400" b="1" dirty="0"/>
              <a:t>：整颗生成树是一个连通分支</a:t>
            </a:r>
            <a:endParaRPr lang="en-US" altLang="zh-CN" sz="2400" b="1" dirty="0"/>
          </a:p>
          <a:p>
            <a:endParaRPr lang="en-US" altLang="zh-CN" sz="2400" b="1" dirty="0"/>
          </a:p>
          <a:p>
            <a:r>
              <a:rPr lang="zh-CN" altLang="en-US" sz="2400" b="1" dirty="0"/>
              <a:t>一个</a:t>
            </a:r>
            <a:r>
              <a:rPr lang="zh-CN" altLang="en-US" sz="2400" b="1" i="1" dirty="0">
                <a:solidFill>
                  <a:srgbClr val="FF0000"/>
                </a:solidFill>
              </a:rPr>
              <a:t>并查集</a:t>
            </a:r>
            <a:r>
              <a:rPr lang="zh-CN" altLang="en-US" sz="2400" b="1" dirty="0"/>
              <a:t>维护了一个由一系列</a:t>
            </a:r>
            <a:r>
              <a:rPr lang="zh-CN" altLang="en-US" sz="2400" b="1" i="1" dirty="0">
                <a:solidFill>
                  <a:srgbClr val="0000CC"/>
                </a:solidFill>
              </a:rPr>
              <a:t>不相交的集合</a:t>
            </a:r>
            <a:r>
              <a:rPr lang="zh-CN" altLang="en-US" sz="2400" b="1" dirty="0"/>
              <a:t>构成的集合</a:t>
            </a:r>
            <a:r>
              <a:rPr lang="en-US" sz="2400" b="1" dirty="0"/>
              <a:t> </a:t>
            </a:r>
            <a:r>
              <a:rPr lang="en-US" sz="2400" b="1" i="1" dirty="0"/>
              <a:t>S</a:t>
            </a:r>
            <a:r>
              <a:rPr lang="en-US" sz="2400" b="1" dirty="0"/>
              <a:t> = {</a:t>
            </a:r>
            <a:r>
              <a:rPr lang="en-US" sz="2400" b="1" i="1" dirty="0"/>
              <a:t>S</a:t>
            </a:r>
            <a:r>
              <a:rPr lang="en-US" sz="2400" b="1" baseline="-25000" dirty="0"/>
              <a:t>1</a:t>
            </a:r>
            <a:r>
              <a:rPr lang="en-US" sz="2400" b="1" dirty="0"/>
              <a:t>, </a:t>
            </a:r>
            <a:r>
              <a:rPr lang="en-US" sz="2400" b="1" i="1" dirty="0"/>
              <a:t>S</a:t>
            </a:r>
            <a:r>
              <a:rPr lang="en-US" sz="2400" b="1" baseline="-25000" dirty="0"/>
              <a:t>2</a:t>
            </a:r>
            <a:r>
              <a:rPr lang="en-US" sz="2400" b="1" dirty="0"/>
              <a:t>, …, </a:t>
            </a:r>
            <a:r>
              <a:rPr lang="en-US" sz="2400" b="1" i="1" dirty="0" err="1"/>
              <a:t>S</a:t>
            </a:r>
            <a:r>
              <a:rPr lang="en-US" sz="2400" b="1" i="1" baseline="-25000" dirty="0" err="1"/>
              <a:t>k</a:t>
            </a:r>
            <a:r>
              <a:rPr lang="en-US" sz="2400" b="1" dirty="0"/>
              <a:t>} </a:t>
            </a:r>
          </a:p>
          <a:p>
            <a:r>
              <a:rPr lang="zh-CN" altLang="en-US" sz="2400" b="1" dirty="0"/>
              <a:t>并查集基本操作：创建，查找，合并</a:t>
            </a:r>
            <a:endParaRPr lang="en-US" sz="2400" b="1" dirty="0"/>
          </a:p>
          <a:p>
            <a:r>
              <a:rPr lang="zh-CN" altLang="en-US" sz="2400" b="1" dirty="0"/>
              <a:t>每个集合都有一个</a:t>
            </a:r>
            <a:r>
              <a:rPr lang="zh-CN" altLang="en-US" sz="2400" b="1" i="1" dirty="0">
                <a:solidFill>
                  <a:srgbClr val="FF0000"/>
                </a:solidFill>
              </a:rPr>
              <a:t>代表性元素</a:t>
            </a:r>
            <a:r>
              <a:rPr lang="zh-CN" altLang="en-US" sz="2400" b="1" dirty="0"/>
              <a:t>，用于表示该集合</a:t>
            </a:r>
            <a:endParaRPr lang="en-US" altLang="zh-CN" sz="2400" b="1" dirty="0"/>
          </a:p>
          <a:p>
            <a:r>
              <a:rPr lang="zh-CN" altLang="en-US" sz="2200" b="1" dirty="0"/>
              <a:t>例如</a:t>
            </a:r>
            <a:r>
              <a:rPr lang="en-US" sz="2200" b="1" dirty="0"/>
              <a:t>: </a:t>
            </a:r>
            <a:r>
              <a:rPr lang="zh-CN" altLang="en-US" sz="2200" b="1" dirty="0"/>
              <a:t>可以用集合中</a:t>
            </a:r>
            <a:r>
              <a:rPr lang="en-US" altLang="zh-CN" sz="2200" b="1" dirty="0"/>
              <a:t>ID</a:t>
            </a:r>
            <a:r>
              <a:rPr lang="zh-CN" altLang="en-US" sz="2200" b="1" dirty="0"/>
              <a:t>最小的那个元素作为代表性元素</a:t>
            </a:r>
            <a:r>
              <a:rPr lang="en-US" sz="2200" b="1" dirty="0"/>
              <a:t>.</a:t>
            </a:r>
          </a:p>
          <a:p>
            <a:endParaRPr lang="en-US" sz="2200" b="1" dirty="0"/>
          </a:p>
          <a:p>
            <a:r>
              <a:rPr lang="zh-CN" altLang="en-US" sz="2200" b="1" dirty="0">
                <a:solidFill>
                  <a:srgbClr val="FF0000"/>
                </a:solidFill>
              </a:rPr>
              <a:t>注意：</a:t>
            </a:r>
            <a:r>
              <a:rPr lang="en-US" altLang="zh-CN" sz="2200" b="1" i="1" dirty="0"/>
              <a:t>S</a:t>
            </a:r>
            <a:r>
              <a:rPr lang="zh-CN" altLang="en-US" sz="2200" b="1" dirty="0"/>
              <a:t>中的集合都是互相不相交的</a:t>
            </a:r>
            <a:endParaRPr lang="en-US" sz="2200" b="1" dirty="0"/>
          </a:p>
          <a:p>
            <a:pPr>
              <a:buNone/>
            </a:pPr>
            <a:endParaRPr lang="en-US" sz="2400" b="1" dirty="0">
              <a:sym typeface="Symbol" pitchFamily="18" charset="2"/>
            </a:endParaRPr>
          </a:p>
        </p:txBody>
      </p:sp>
    </p:spTree>
    <p:extLst>
      <p:ext uri="{BB962C8B-B14F-4D97-AF65-F5344CB8AC3E}">
        <p14:creationId xmlns:p14="http://schemas.microsoft.com/office/powerpoint/2010/main" val="287584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91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915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(2)</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382000" cy="5105400"/>
          </a:xfrm>
        </p:spPr>
        <p:txBody>
          <a:bodyPr/>
          <a:lstStyle/>
          <a:p>
            <a:r>
              <a:rPr lang="zh-CN" altLang="en-US" sz="2400" b="1" dirty="0"/>
              <a:t>一个并查集支持以下操作</a:t>
            </a:r>
            <a:r>
              <a:rPr lang="en-US" sz="2400" b="1" dirty="0"/>
              <a:t>:</a:t>
            </a:r>
          </a:p>
          <a:p>
            <a:pPr marL="640080" lvl="1"/>
            <a:r>
              <a:rPr lang="en-US" sz="2200" b="1" i="1" dirty="0">
                <a:solidFill>
                  <a:srgbClr val="C00000"/>
                </a:solidFill>
              </a:rPr>
              <a:t>Make-Set</a:t>
            </a:r>
            <a:r>
              <a:rPr lang="en-US" sz="2200" b="1" dirty="0"/>
              <a:t>(</a:t>
            </a:r>
            <a:r>
              <a:rPr lang="en-US" sz="2200" b="1" i="1" dirty="0"/>
              <a:t>x</a:t>
            </a:r>
            <a:r>
              <a:rPr lang="en-US" sz="2200" b="1" dirty="0"/>
              <a:t>): </a:t>
            </a:r>
            <a:r>
              <a:rPr lang="zh-CN" altLang="en-US" sz="2200" b="1" dirty="0"/>
              <a:t>对元素</a:t>
            </a:r>
            <a:r>
              <a:rPr lang="en-US" altLang="zh-CN" sz="2200" b="1" i="1" dirty="0"/>
              <a:t>x</a:t>
            </a:r>
            <a:r>
              <a:rPr lang="zh-CN" altLang="en-US" sz="2200" b="1" dirty="0"/>
              <a:t>创建一个新的集合</a:t>
            </a:r>
            <a:r>
              <a:rPr lang="en-US" sz="2200" b="1" i="1" dirty="0"/>
              <a:t>S</a:t>
            </a:r>
            <a:r>
              <a:rPr lang="en-US" sz="2200" b="1" i="1" baseline="-25000" dirty="0"/>
              <a:t>i</a:t>
            </a:r>
            <a:r>
              <a:rPr lang="en-US" sz="2200" b="1" dirty="0"/>
              <a:t> = { </a:t>
            </a:r>
            <a:r>
              <a:rPr lang="en-US" sz="2200" b="1" i="1" dirty="0"/>
              <a:t>x</a:t>
            </a:r>
            <a:r>
              <a:rPr lang="en-US" sz="2200" b="1" dirty="0"/>
              <a:t> }, </a:t>
            </a:r>
            <a:r>
              <a:rPr lang="zh-CN" altLang="en-US" sz="2200" b="1" dirty="0"/>
              <a:t>并且把</a:t>
            </a:r>
            <a:r>
              <a:rPr lang="en-US" sz="2200" b="1" i="1" dirty="0"/>
              <a:t>S</a:t>
            </a:r>
            <a:r>
              <a:rPr lang="en-US" sz="2200" b="1" i="1" baseline="-25000" dirty="0"/>
              <a:t>i</a:t>
            </a:r>
            <a:r>
              <a:rPr lang="en-US" sz="2200" b="1" dirty="0"/>
              <a:t> </a:t>
            </a:r>
            <a:r>
              <a:rPr lang="zh-CN" altLang="en-US" sz="2200" b="1" dirty="0"/>
              <a:t>这个集合加入至并查集</a:t>
            </a:r>
            <a:r>
              <a:rPr lang="en-US" sz="2200" b="1" dirty="0"/>
              <a:t> </a:t>
            </a:r>
            <a:r>
              <a:rPr lang="en-US" sz="2200" b="1" i="1" dirty="0"/>
              <a:t>S</a:t>
            </a:r>
            <a:r>
              <a:rPr lang="zh-CN" altLang="en-US" sz="2200" b="1" dirty="0"/>
              <a:t>中</a:t>
            </a:r>
            <a:r>
              <a:rPr lang="en-US" sz="2200" b="1" dirty="0"/>
              <a:t>.</a:t>
            </a:r>
          </a:p>
          <a:p>
            <a:pPr marL="640080" lvl="1"/>
            <a:r>
              <a:rPr lang="en-US" sz="2200" b="1" i="1" dirty="0">
                <a:solidFill>
                  <a:srgbClr val="C00000"/>
                </a:solidFill>
              </a:rPr>
              <a:t>Find-Set</a:t>
            </a:r>
            <a:r>
              <a:rPr lang="en-US" sz="2200" b="1" dirty="0"/>
              <a:t>(</a:t>
            </a:r>
            <a:r>
              <a:rPr lang="en-US" sz="2200" b="1" i="1" dirty="0"/>
              <a:t>x</a:t>
            </a:r>
            <a:r>
              <a:rPr lang="en-US" sz="2200" b="1" dirty="0"/>
              <a:t>): </a:t>
            </a:r>
            <a:r>
              <a:rPr lang="zh-CN" altLang="en-US" sz="2200" b="1" dirty="0"/>
              <a:t>返回包含元素</a:t>
            </a:r>
            <a:r>
              <a:rPr lang="en-US" altLang="zh-CN" sz="2200" b="1" i="1" dirty="0"/>
              <a:t>x</a:t>
            </a:r>
            <a:r>
              <a:rPr lang="zh-CN" altLang="en-US" sz="2200" b="1" dirty="0"/>
              <a:t>的集合的那个代表性元素</a:t>
            </a:r>
            <a:endParaRPr lang="en-US" sz="2200" b="1" dirty="0"/>
          </a:p>
          <a:p>
            <a:pPr marL="914400" lvl="2"/>
            <a:r>
              <a:rPr lang="zh-CN" altLang="en-US" sz="2200" b="1" dirty="0"/>
              <a:t>对于不相交的集合，</a:t>
            </a:r>
            <a:r>
              <a:rPr lang="en-US" altLang="zh-CN" sz="2200" b="1" dirty="0"/>
              <a:t>2</a:t>
            </a:r>
            <a:r>
              <a:rPr lang="zh-CN" altLang="en-US" sz="2200" b="1" dirty="0"/>
              <a:t>个集合相等，当且仅当它们的代表性元素一样</a:t>
            </a:r>
            <a:endParaRPr lang="en-US" altLang="zh-CN" sz="2200" b="1" dirty="0"/>
          </a:p>
          <a:p>
            <a:pPr marL="914400" lvl="2"/>
            <a:r>
              <a:rPr lang="zh-CN" altLang="en-US" sz="2200" b="1" dirty="0">
                <a:solidFill>
                  <a:schemeClr val="bg2"/>
                </a:solidFill>
              </a:rPr>
              <a:t>如果</a:t>
            </a:r>
            <a:r>
              <a:rPr lang="en-US" sz="2200" b="1" i="1" dirty="0">
                <a:solidFill>
                  <a:schemeClr val="bg2"/>
                </a:solidFill>
              </a:rPr>
              <a:t>Find-Set</a:t>
            </a:r>
            <a:r>
              <a:rPr lang="en-US" sz="2200" b="1" dirty="0"/>
              <a:t>(</a:t>
            </a:r>
            <a:r>
              <a:rPr lang="en-US" sz="2200" b="1" i="1" dirty="0"/>
              <a:t>x</a:t>
            </a:r>
            <a:r>
              <a:rPr lang="en-US" sz="2200" b="1" dirty="0"/>
              <a:t>) = </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则</a:t>
            </a:r>
            <a:r>
              <a:rPr lang="en-US" sz="2200" b="1" dirty="0"/>
              <a:t> </a:t>
            </a:r>
            <a:r>
              <a:rPr lang="en-US" sz="2200" b="1" i="1" dirty="0"/>
              <a:t>x</a:t>
            </a:r>
            <a:r>
              <a:rPr lang="en-US" sz="2200" b="1" dirty="0"/>
              <a:t> </a:t>
            </a:r>
            <a:r>
              <a:rPr lang="zh-CN" altLang="en-US" sz="2200" b="1" dirty="0"/>
              <a:t>和</a:t>
            </a:r>
            <a:r>
              <a:rPr lang="en-US" sz="2200" b="1" dirty="0"/>
              <a:t> </a:t>
            </a:r>
            <a:r>
              <a:rPr lang="en-US" sz="2200" b="1" i="1" dirty="0"/>
              <a:t>y</a:t>
            </a:r>
            <a:r>
              <a:rPr lang="en-US" sz="2200" b="1" dirty="0"/>
              <a:t> </a:t>
            </a:r>
            <a:r>
              <a:rPr lang="zh-CN" altLang="en-US" sz="2200" b="1" dirty="0"/>
              <a:t>在同一个集合中</a:t>
            </a:r>
            <a:endParaRPr lang="en-US" sz="2200" b="1" dirty="0"/>
          </a:p>
          <a:p>
            <a:pPr marL="640080" lvl="1"/>
            <a:r>
              <a:rPr lang="en-US" sz="2200" b="1" i="1" dirty="0">
                <a:solidFill>
                  <a:srgbClr val="C00000"/>
                </a:solidFill>
              </a:rPr>
              <a:t>Union</a:t>
            </a:r>
            <a:r>
              <a:rPr lang="en-US" sz="2200" b="1" dirty="0"/>
              <a:t>(</a:t>
            </a:r>
            <a:r>
              <a:rPr lang="en-US" sz="2200" b="1" i="1" dirty="0"/>
              <a:t>x</a:t>
            </a:r>
            <a:r>
              <a:rPr lang="en-US" sz="2200" b="1" dirty="0"/>
              <a:t>, </a:t>
            </a:r>
            <a:r>
              <a:rPr lang="en-US" sz="2200" b="1" i="1" dirty="0"/>
              <a:t>y</a:t>
            </a:r>
            <a:r>
              <a:rPr lang="en-US" sz="2200" b="1" dirty="0"/>
              <a:t>): </a:t>
            </a:r>
            <a:r>
              <a:rPr lang="zh-CN" altLang="en-US" sz="2200" b="1" dirty="0"/>
              <a:t>如果</a:t>
            </a:r>
            <a:r>
              <a:rPr lang="en-US" sz="2200" b="1" dirty="0"/>
              <a:t> </a:t>
            </a:r>
            <a:r>
              <a:rPr lang="en-US" sz="2200" b="1" i="1" dirty="0"/>
              <a:t>x</a:t>
            </a:r>
            <a:r>
              <a:rPr lang="en-US" sz="2200" b="1" dirty="0"/>
              <a:t> </a:t>
            </a:r>
            <a:r>
              <a:rPr lang="en-US" sz="2200" b="1" dirty="0">
                <a:sym typeface="Symbol"/>
              </a:rPr>
              <a:t></a:t>
            </a:r>
            <a:r>
              <a:rPr lang="en-US" sz="2200" b="1" dirty="0"/>
              <a:t> </a:t>
            </a:r>
            <a:r>
              <a:rPr lang="en-US" sz="2200" b="1" i="1" dirty="0" err="1"/>
              <a:t>S</a:t>
            </a:r>
            <a:r>
              <a:rPr lang="en-US" sz="2200" b="1" i="1" baseline="-25000" dirty="0" err="1"/>
              <a:t>x</a:t>
            </a:r>
            <a:r>
              <a:rPr lang="en-US" sz="2200" b="1" i="1" baseline="-25000" dirty="0"/>
              <a:t> </a:t>
            </a:r>
            <a:r>
              <a:rPr lang="en-US" sz="2200" b="1" dirty="0"/>
              <a:t>, y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en-US" sz="2200" b="1" dirty="0"/>
              <a:t>, </a:t>
            </a:r>
            <a:r>
              <a:rPr lang="zh-CN" altLang="en-US" sz="2200" b="1" dirty="0"/>
              <a:t>则</a:t>
            </a:r>
            <a:r>
              <a:rPr lang="en-US" sz="2200" b="1" i="1" dirty="0"/>
              <a:t>S</a:t>
            </a:r>
            <a:r>
              <a:rPr lang="en-US" sz="2200" b="1" dirty="0"/>
              <a:t> = (</a:t>
            </a:r>
            <a:r>
              <a:rPr lang="en-US" sz="2200" b="1" i="1" dirty="0"/>
              <a:t>S</a:t>
            </a:r>
            <a:r>
              <a:rPr lang="en-US" sz="2200" b="1" dirty="0"/>
              <a:t> – </a:t>
            </a:r>
            <a:r>
              <a:rPr lang="en-US" sz="2200" b="1" i="1" dirty="0" err="1"/>
              <a:t>S</a:t>
            </a:r>
            <a:r>
              <a:rPr lang="en-US" sz="2200" b="1" i="1" baseline="-25000" dirty="0" err="1"/>
              <a:t>x</a:t>
            </a:r>
            <a:r>
              <a:rPr lang="en-US" sz="2200" b="1" dirty="0"/>
              <a:t> – </a:t>
            </a:r>
            <a:r>
              <a:rPr lang="en-US" sz="2200" b="1" i="1" dirty="0" err="1"/>
              <a:t>S</a:t>
            </a:r>
            <a:r>
              <a:rPr lang="en-US" sz="2200" b="1" i="1" baseline="-25000" dirty="0" err="1"/>
              <a:t>y</a:t>
            </a:r>
            <a:r>
              <a:rPr lang="en-US" sz="2200" b="1" dirty="0"/>
              <a:t>)</a:t>
            </a:r>
            <a:r>
              <a:rPr lang="en-US" sz="2200" b="1" dirty="0">
                <a:sym typeface="Symbol"/>
              </a:rPr>
              <a:t></a:t>
            </a:r>
            <a:r>
              <a:rPr lang="en-US" altLang="zh-CN" sz="2200" b="1" dirty="0">
                <a:sym typeface="Symbol"/>
              </a:rPr>
              <a:t>{</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dirty="0"/>
              <a:t> </a:t>
            </a:r>
            <a:r>
              <a:rPr lang="en-US" altLang="zh-CN" sz="2200" b="1" dirty="0"/>
              <a:t>}</a:t>
            </a:r>
            <a:r>
              <a:rPr lang="en-US" sz="2200" b="1" dirty="0"/>
              <a:t>.</a:t>
            </a:r>
          </a:p>
          <a:p>
            <a:pPr marL="914400" lvl="2"/>
            <a:r>
              <a:rPr lang="zh-CN" altLang="en-US" sz="2200" b="1" dirty="0">
                <a:solidFill>
                  <a:schemeClr val="bg2"/>
                </a:solidFill>
              </a:rPr>
              <a:t>可以先调用</a:t>
            </a:r>
            <a:r>
              <a:rPr lang="en-US" sz="2200" b="1" i="1" dirty="0">
                <a:solidFill>
                  <a:schemeClr val="bg2"/>
                </a:solidFill>
              </a:rPr>
              <a:t>Find-Set</a:t>
            </a:r>
            <a:r>
              <a:rPr lang="en-US" sz="2200" b="1" dirty="0"/>
              <a:t>(</a:t>
            </a:r>
            <a:r>
              <a:rPr lang="en-US" sz="2200" b="1" i="1" dirty="0"/>
              <a:t>x</a:t>
            </a:r>
            <a:r>
              <a:rPr lang="en-US" sz="2200" b="1" dirty="0"/>
              <a:t>) </a:t>
            </a:r>
            <a:r>
              <a:rPr lang="zh-CN" altLang="en-US" sz="2200" b="1" dirty="0"/>
              <a:t>来找到</a:t>
            </a:r>
            <a:r>
              <a:rPr lang="en-US" sz="2200" b="1" i="1" dirty="0" err="1"/>
              <a:t>S</a:t>
            </a:r>
            <a:r>
              <a:rPr lang="en-US" sz="2200" b="1" i="1" baseline="-25000" dirty="0" err="1"/>
              <a:t>x</a:t>
            </a:r>
            <a:r>
              <a:rPr lang="en-US" sz="2200" b="1" dirty="0"/>
              <a:t> </a:t>
            </a:r>
            <a:r>
              <a:rPr lang="zh-CN" altLang="en-US" sz="2200" b="1" dirty="0"/>
              <a:t>，以及调用</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来找到</a:t>
            </a:r>
            <a:r>
              <a:rPr lang="en-US" sz="2200" b="1" i="1" dirty="0" err="1"/>
              <a:t>S</a:t>
            </a:r>
            <a:r>
              <a:rPr lang="en-US" sz="2200" b="1" i="1" baseline="-25000" dirty="0" err="1"/>
              <a:t>y</a:t>
            </a:r>
            <a:r>
              <a:rPr lang="en-US" sz="2200" b="1" i="1" baseline="-25000" dirty="0"/>
              <a:t> </a:t>
            </a:r>
            <a:r>
              <a:rPr lang="en-US" sz="2200" b="1" dirty="0"/>
              <a:t>.</a:t>
            </a:r>
          </a:p>
          <a:p>
            <a:pPr marL="914400" lvl="2"/>
            <a:r>
              <a:rPr lang="zh-CN" altLang="en-US" sz="2200" b="1" dirty="0"/>
              <a:t>在</a:t>
            </a:r>
            <a:r>
              <a:rPr lang="en-US" altLang="zh-CN" sz="2200" b="1" dirty="0"/>
              <a:t>S</a:t>
            </a:r>
            <a:r>
              <a:rPr lang="zh-CN" altLang="en-US" sz="2200" b="1" dirty="0"/>
              <a:t>中，将</a:t>
            </a:r>
            <a:r>
              <a:rPr lang="en-US" sz="2200" b="1" i="1" dirty="0" err="1"/>
              <a:t>S</a:t>
            </a:r>
            <a:r>
              <a:rPr lang="en-US" sz="2200" b="1" i="1" baseline="-25000" dirty="0" err="1"/>
              <a:t>x</a:t>
            </a:r>
            <a:r>
              <a:rPr lang="en-US" sz="2200" b="1" dirty="0"/>
              <a:t> </a:t>
            </a:r>
            <a:r>
              <a:rPr lang="zh-CN" altLang="en-US" sz="2200" b="1" dirty="0"/>
              <a:t>的集合和</a:t>
            </a:r>
            <a:r>
              <a:rPr lang="en-US" sz="2200" b="1" dirty="0"/>
              <a:t> </a:t>
            </a:r>
            <a:r>
              <a:rPr lang="en-US" sz="2200" b="1" i="1" dirty="0" err="1"/>
              <a:t>S</a:t>
            </a:r>
            <a:r>
              <a:rPr lang="en-US" sz="2200" b="1" i="1" baseline="-25000" dirty="0" err="1"/>
              <a:t>y</a:t>
            </a:r>
            <a:r>
              <a:rPr lang="en-US" sz="2200" b="1" dirty="0"/>
              <a:t> </a:t>
            </a:r>
            <a:r>
              <a:rPr lang="zh-CN" altLang="en-US" sz="2200" b="1" dirty="0"/>
              <a:t>的集合用</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替换</a:t>
            </a:r>
            <a:r>
              <a:rPr lang="en-US" sz="2200" b="1" dirty="0"/>
              <a:t> </a:t>
            </a:r>
          </a:p>
          <a:p>
            <a:pPr marL="914400" lvl="2"/>
            <a:r>
              <a:rPr lang="zh-CN" altLang="en-US" sz="2200" b="1" dirty="0"/>
              <a:t>在新的集合</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中选择新的代表性元素，通常都是</a:t>
            </a:r>
            <a:r>
              <a:rPr lang="en-US" altLang="zh-CN" sz="2200" b="1" i="1" dirty="0" err="1"/>
              <a:t>S</a:t>
            </a:r>
            <a:r>
              <a:rPr lang="en-US" altLang="zh-CN" sz="2200" b="1" i="1" baseline="-25000" dirty="0" err="1"/>
              <a:t>x</a:t>
            </a:r>
            <a:r>
              <a:rPr lang="zh-CN" altLang="en-US" sz="2200" b="1" dirty="0"/>
              <a:t>和</a:t>
            </a:r>
            <a:r>
              <a:rPr lang="en-US" altLang="zh-CN" sz="2200" b="1" i="1" dirty="0" err="1"/>
              <a:t>S</a:t>
            </a:r>
            <a:r>
              <a:rPr lang="en-US" altLang="zh-CN" sz="2200" b="1" i="1" baseline="-25000" dirty="0" err="1"/>
              <a:t>y</a:t>
            </a:r>
            <a:r>
              <a:rPr lang="zh-CN" altLang="en-US" sz="2200" b="1" dirty="0"/>
              <a:t>中的一个</a:t>
            </a:r>
            <a:endParaRPr lang="en-US" sz="2200" b="1" dirty="0"/>
          </a:p>
        </p:txBody>
      </p:sp>
    </p:spTree>
    <p:extLst>
      <p:ext uri="{BB962C8B-B14F-4D97-AF65-F5344CB8AC3E}">
        <p14:creationId xmlns:p14="http://schemas.microsoft.com/office/powerpoint/2010/main" val="310794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91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91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915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915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915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(5)</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914400"/>
          </a:xfrm>
        </p:spPr>
        <p:txBody>
          <a:bodyPr/>
          <a:lstStyle/>
          <a:p>
            <a:r>
              <a:rPr lang="zh-CN" altLang="en-US" sz="2400" b="1" dirty="0"/>
              <a:t>可以使用一个类似于链表的结构来实现并查集</a:t>
            </a:r>
            <a:endParaRPr lang="en-US" sz="2400" b="1"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30" r="55426" b="55189"/>
          <a:stretch/>
        </p:blipFill>
        <p:spPr bwMode="auto">
          <a:xfrm>
            <a:off x="609600" y="2438400"/>
            <a:ext cx="5436727"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381000" y="5029200"/>
            <a:ext cx="8458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400" b="1" i="1" kern="0" dirty="0"/>
              <a:t>Make-Set</a:t>
            </a:r>
            <a:r>
              <a:rPr lang="en-US" sz="2400" b="1" kern="0" dirty="0"/>
              <a:t>(</a:t>
            </a:r>
            <a:r>
              <a:rPr lang="en-US" sz="2400" b="1" i="1" kern="0" dirty="0"/>
              <a:t>x</a:t>
            </a:r>
            <a:r>
              <a:rPr lang="en-US" sz="2400" b="1" kern="0" dirty="0"/>
              <a:t>): </a:t>
            </a:r>
            <a:r>
              <a:rPr lang="en-US" sz="2400" b="1" i="1" kern="0" dirty="0"/>
              <a:t>O</a:t>
            </a:r>
            <a:r>
              <a:rPr lang="en-US" sz="2400" b="1" kern="0" dirty="0"/>
              <a:t>(1)</a:t>
            </a:r>
          </a:p>
          <a:p>
            <a:r>
              <a:rPr lang="en-US" sz="2400" i="1" kern="0" dirty="0"/>
              <a:t>Find-Set</a:t>
            </a:r>
            <a:r>
              <a:rPr lang="en-US" sz="2400" kern="0" dirty="0"/>
              <a:t>(</a:t>
            </a:r>
            <a:r>
              <a:rPr lang="en-US" sz="2400" i="1" kern="0" dirty="0"/>
              <a:t>x</a:t>
            </a:r>
            <a:r>
              <a:rPr lang="en-US" sz="2400" kern="0" dirty="0"/>
              <a:t>) : </a:t>
            </a:r>
            <a:r>
              <a:rPr lang="en-US" sz="2400" i="1" kern="0" dirty="0"/>
              <a:t>O</a:t>
            </a:r>
            <a:r>
              <a:rPr lang="en-US" sz="2400" kern="0" dirty="0"/>
              <a:t>(1)</a:t>
            </a:r>
            <a:r>
              <a:rPr lang="zh-CN" altLang="en-US" sz="2400" kern="0" dirty="0"/>
              <a:t>，因为每个元素都指向了</a:t>
            </a:r>
            <a:r>
              <a:rPr lang="en-US" altLang="zh-CN" sz="2400" kern="0" dirty="0"/>
              <a:t>head</a:t>
            </a:r>
            <a:r>
              <a:rPr lang="zh-CN" altLang="en-US" sz="2400" kern="0" dirty="0"/>
              <a:t>，通过</a:t>
            </a:r>
            <a:r>
              <a:rPr lang="en-US" altLang="zh-CN" sz="2400" kern="0" dirty="0"/>
              <a:t>head</a:t>
            </a:r>
            <a:r>
              <a:rPr lang="zh-CN" altLang="en-US" sz="2400" kern="0" dirty="0"/>
              <a:t>只要</a:t>
            </a:r>
            <a:r>
              <a:rPr lang="en-US" altLang="zh-CN" sz="2400" i="1" kern="0" dirty="0"/>
              <a:t>O(1)</a:t>
            </a:r>
            <a:r>
              <a:rPr lang="zh-CN" altLang="en-US" sz="2400" kern="0" dirty="0"/>
              <a:t>就可以找到</a:t>
            </a:r>
            <a:r>
              <a:rPr lang="zh-CN" altLang="en-US" sz="2400" i="1" kern="0" dirty="0">
                <a:solidFill>
                  <a:srgbClr val="FF0000"/>
                </a:solidFill>
              </a:rPr>
              <a:t>代表性元素</a:t>
            </a:r>
            <a:endParaRPr lang="en-US" sz="2400" i="1" kern="0" dirty="0">
              <a:solidFill>
                <a:srgbClr val="FF0000"/>
              </a:solidFill>
            </a:endParaRPr>
          </a:p>
        </p:txBody>
      </p:sp>
      <p:sp>
        <p:nvSpPr>
          <p:cNvPr id="3" name="TextBox 2"/>
          <p:cNvSpPr txBox="1"/>
          <p:nvPr/>
        </p:nvSpPr>
        <p:spPr>
          <a:xfrm>
            <a:off x="6374821" y="2870537"/>
            <a:ext cx="2007179" cy="1785104"/>
          </a:xfrm>
          <a:prstGeom prst="rect">
            <a:avLst/>
          </a:prstGeom>
          <a:noFill/>
          <a:ln>
            <a:solidFill>
              <a:srgbClr val="C00000"/>
            </a:solidFill>
          </a:ln>
        </p:spPr>
        <p:txBody>
          <a:bodyPr wrap="square" rtlCol="0">
            <a:spAutoFit/>
          </a:bodyPr>
          <a:lstStyle/>
          <a:p>
            <a:r>
              <a:rPr lang="zh-CN" altLang="en-US" sz="2200" i="1" dirty="0"/>
              <a:t>链表中的第一个元素</a:t>
            </a:r>
            <a:r>
              <a:rPr lang="en-US" altLang="zh-CN" sz="2200" i="1" dirty="0"/>
              <a:t>(head</a:t>
            </a:r>
            <a:r>
              <a:rPr lang="zh-CN" altLang="en-US" sz="2200" i="1" dirty="0"/>
              <a:t>指向的元素</a:t>
            </a:r>
            <a:r>
              <a:rPr lang="en-US" altLang="zh-CN" sz="2200" i="1" dirty="0"/>
              <a:t>)</a:t>
            </a:r>
            <a:r>
              <a:rPr lang="zh-CN" altLang="en-US" sz="2200" i="1" dirty="0"/>
              <a:t>为集合的</a:t>
            </a:r>
            <a:r>
              <a:rPr lang="zh-CN" altLang="en-US" sz="2200" i="1" dirty="0">
                <a:solidFill>
                  <a:srgbClr val="FF0000"/>
                </a:solidFill>
              </a:rPr>
              <a:t>代表性元素</a:t>
            </a:r>
            <a:endParaRPr lang="en-US" sz="2200" i="1" dirty="0">
              <a:solidFill>
                <a:srgbClr val="FF0000"/>
              </a:solidFill>
            </a:endParaRPr>
          </a:p>
        </p:txBody>
      </p:sp>
    </p:spTree>
    <p:extLst>
      <p:ext uri="{BB962C8B-B14F-4D97-AF65-F5344CB8AC3E}">
        <p14:creationId xmlns:p14="http://schemas.microsoft.com/office/powerpoint/2010/main" val="14814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P spid="7" grpId="0"/>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(6)</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1295400"/>
          </a:xfrm>
        </p:spPr>
        <p:txBody>
          <a:bodyPr/>
          <a:lstStyle/>
          <a:p>
            <a:r>
              <a:rPr lang="en-US" sz="2400" b="1" i="1" dirty="0"/>
              <a:t>Union</a:t>
            </a:r>
            <a:r>
              <a:rPr lang="en-US" sz="2400" b="1" dirty="0"/>
              <a:t>(x, y): </a:t>
            </a:r>
            <a:r>
              <a:rPr lang="en-US" sz="2400" b="1" i="1" dirty="0"/>
              <a:t>O</a:t>
            </a:r>
            <a:r>
              <a:rPr lang="en-US" sz="2400" b="1" dirty="0"/>
              <a:t>(</a:t>
            </a:r>
            <a:r>
              <a:rPr lang="en-US" sz="2400" b="1" i="1" dirty="0"/>
              <a:t>n</a:t>
            </a:r>
            <a:r>
              <a:rPr lang="en-US" sz="2400" b="1" dirty="0"/>
              <a: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09800"/>
            <a:ext cx="8571636" cy="354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4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(3)</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5105400"/>
          </a:xfrm>
        </p:spPr>
        <p:txBody>
          <a:bodyPr/>
          <a:lstStyle/>
          <a:p>
            <a:r>
              <a:rPr lang="zh-CN" altLang="en-US" sz="2400" b="1" dirty="0"/>
              <a:t>应用</a:t>
            </a:r>
            <a:r>
              <a:rPr lang="en-US" sz="2400" b="1" dirty="0"/>
              <a:t>: </a:t>
            </a:r>
            <a:r>
              <a:rPr lang="zh-CN" altLang="en-US" sz="2400" b="1" dirty="0"/>
              <a:t>寻找无向图中所有的</a:t>
            </a:r>
            <a:r>
              <a:rPr lang="zh-CN" altLang="en-US" sz="2400" b="1" i="1" dirty="0">
                <a:solidFill>
                  <a:srgbClr val="FF0000"/>
                </a:solidFill>
              </a:rPr>
              <a:t>连通分支</a:t>
            </a:r>
            <a:endParaRPr lang="en-US" sz="2400" b="1" i="1" dirty="0">
              <a:solidFill>
                <a:srgbClr val="FF000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572000" cy="208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0600" y="5181600"/>
            <a:ext cx="7162800" cy="1107996"/>
          </a:xfrm>
          <a:prstGeom prst="rect">
            <a:avLst/>
          </a:prstGeom>
          <a:noFill/>
          <a:ln>
            <a:solidFill>
              <a:srgbClr val="C00000"/>
            </a:solidFill>
          </a:ln>
        </p:spPr>
        <p:txBody>
          <a:bodyPr wrap="square" rtlCol="0">
            <a:spAutoFit/>
          </a:bodyPr>
          <a:lstStyle/>
          <a:p>
            <a:r>
              <a:rPr lang="zh-CN" altLang="en-US" sz="2200" dirty="0"/>
              <a:t>该算法先把每个节点初始化为一个连通分支，每个连通分支用一个集合表示，然后不断地通过任意一条表</a:t>
            </a:r>
            <a:r>
              <a:rPr lang="en-US" altLang="zh-CN" sz="2200" i="1" dirty="0"/>
              <a:t>(</a:t>
            </a:r>
            <a:r>
              <a:rPr lang="en-US" altLang="zh-CN" sz="2200" i="1" dirty="0" err="1"/>
              <a:t>u,v</a:t>
            </a:r>
            <a:r>
              <a:rPr lang="en-US" altLang="zh-CN" sz="2200" i="1" dirty="0"/>
              <a:t>)</a:t>
            </a:r>
            <a:r>
              <a:rPr lang="en-US" altLang="zh-CN" sz="2200" dirty="0"/>
              <a:t>, </a:t>
            </a:r>
            <a:r>
              <a:rPr lang="zh-CN" altLang="en-US" sz="2200" dirty="0"/>
              <a:t>合并包含</a:t>
            </a:r>
            <a:r>
              <a:rPr lang="en-US" altLang="zh-CN" sz="2200" i="1" dirty="0"/>
              <a:t>u</a:t>
            </a:r>
            <a:r>
              <a:rPr lang="zh-CN" altLang="en-US" sz="2200" dirty="0"/>
              <a:t>和包含</a:t>
            </a:r>
            <a:r>
              <a:rPr lang="en-US" altLang="zh-CN" sz="2200" i="1" dirty="0"/>
              <a:t>v</a:t>
            </a:r>
            <a:r>
              <a:rPr lang="zh-CN" altLang="en-US" sz="2200" dirty="0"/>
              <a:t>的两个连通分支</a:t>
            </a:r>
            <a:endParaRPr lang="en-US" sz="2200" dirty="0"/>
          </a:p>
        </p:txBody>
      </p:sp>
    </p:spTree>
    <p:extLst>
      <p:ext uri="{BB962C8B-B14F-4D97-AF65-F5344CB8AC3E}">
        <p14:creationId xmlns:p14="http://schemas.microsoft.com/office/powerpoint/2010/main" val="19423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(4)</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371600"/>
            <a:ext cx="8458200" cy="457200"/>
          </a:xfrm>
        </p:spPr>
        <p:txBody>
          <a:bodyPr/>
          <a:lstStyle/>
          <a:p>
            <a:r>
              <a:rPr lang="zh-CN" altLang="en-US" sz="2000" b="1" dirty="0"/>
              <a:t>举例</a:t>
            </a:r>
            <a:endParaRPr lang="en-US" sz="2000" b="1" dirty="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239" b="6355"/>
          <a:stretch/>
        </p:blipFill>
        <p:spPr bwMode="auto">
          <a:xfrm>
            <a:off x="762000" y="3352800"/>
            <a:ext cx="743527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7039" b="75132"/>
          <a:stretch/>
        </p:blipFill>
        <p:spPr bwMode="auto">
          <a:xfrm>
            <a:off x="2190584" y="1940976"/>
            <a:ext cx="5200816" cy="133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295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8600" y="1371600"/>
            <a:ext cx="8686801" cy="838200"/>
          </a:xfrm>
        </p:spPr>
        <p:txBody>
          <a:bodyPr/>
          <a:lstStyle/>
          <a:p>
            <a:pPr marL="320040" indent="-320040" algn="l">
              <a:buFont typeface="Wingdings" pitchFamily="2" charset="2"/>
              <a:buChar char="§"/>
            </a:pPr>
            <a:r>
              <a:rPr lang="zh-CN" altLang="en-US" sz="2400" b="1" i="1" dirty="0">
                <a:solidFill>
                  <a:srgbClr val="FF0000"/>
                </a:solidFill>
              </a:rPr>
              <a:t>加权图</a:t>
            </a:r>
            <a:r>
              <a:rPr lang="zh-CN" altLang="en-US" sz="2400" b="1" dirty="0"/>
              <a:t>指的是每天边都有一个权值的图，通常有一个边</a:t>
            </a:r>
            <a:r>
              <a:rPr lang="zh-CN" altLang="en-US" sz="2400" b="1" i="1" dirty="0">
                <a:solidFill>
                  <a:srgbClr val="FF0000"/>
                </a:solidFill>
              </a:rPr>
              <a:t>加权函数</a:t>
            </a:r>
            <a:r>
              <a:rPr lang="en-US" sz="2400" b="1" dirty="0"/>
              <a:t> </a:t>
            </a:r>
            <a:r>
              <a:rPr lang="en-US" sz="2400" b="1" i="1" dirty="0"/>
              <a:t>w: E</a:t>
            </a:r>
            <a:r>
              <a:rPr lang="en-US" sz="2400" b="1" dirty="0"/>
              <a:t> </a:t>
            </a:r>
            <a:r>
              <a:rPr lang="en-US" sz="2400" b="1" dirty="0">
                <a:sym typeface="Symbol" pitchFamily="18" charset="2"/>
              </a:rPr>
              <a:t> </a:t>
            </a:r>
            <a:r>
              <a:rPr lang="en-US" sz="2400" b="1" i="1" dirty="0">
                <a:effectLst>
                  <a:outerShdw blurRad="38100" dist="38100" dir="2700000" algn="tl">
                    <a:srgbClr val="000000">
                      <a:alpha val="43137"/>
                    </a:srgbClr>
                  </a:outerShdw>
                </a:effectLst>
                <a:sym typeface="Symbol" pitchFamily="18" charset="2"/>
              </a:rPr>
              <a:t>R</a:t>
            </a:r>
            <a:endParaRPr lang="en-US" sz="2400" b="1" dirty="0"/>
          </a:p>
        </p:txBody>
      </p:sp>
      <p:grpSp>
        <p:nvGrpSpPr>
          <p:cNvPr id="51" name="Group 50"/>
          <p:cNvGrpSpPr/>
          <p:nvPr/>
        </p:nvGrpSpPr>
        <p:grpSpPr>
          <a:xfrm>
            <a:off x="880475" y="2309813"/>
            <a:ext cx="6965950" cy="2414587"/>
            <a:chOff x="381000" y="3657600"/>
            <a:chExt cx="8229600" cy="2667000"/>
          </a:xfrm>
        </p:grpSpPr>
        <p:sp>
          <p:nvSpPr>
            <p:cNvPr id="11267" name="Oval 3"/>
            <p:cNvSpPr>
              <a:spLocks noChangeArrowheads="1"/>
            </p:cNvSpPr>
            <p:nvPr/>
          </p:nvSpPr>
          <p:spPr bwMode="auto">
            <a:xfrm>
              <a:off x="990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8" name="Oval 4"/>
            <p:cNvSpPr>
              <a:spLocks noChangeArrowheads="1"/>
            </p:cNvSpPr>
            <p:nvPr/>
          </p:nvSpPr>
          <p:spPr bwMode="auto">
            <a:xfrm>
              <a:off x="990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9" name="Oval 5"/>
            <p:cNvSpPr>
              <a:spLocks noChangeArrowheads="1"/>
            </p:cNvSpPr>
            <p:nvPr/>
          </p:nvSpPr>
          <p:spPr bwMode="auto">
            <a:xfrm>
              <a:off x="22860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0" name="Oval 6"/>
            <p:cNvSpPr>
              <a:spLocks noChangeArrowheads="1"/>
            </p:cNvSpPr>
            <p:nvPr/>
          </p:nvSpPr>
          <p:spPr bwMode="auto">
            <a:xfrm>
              <a:off x="22860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1" name="Oval 7"/>
            <p:cNvSpPr>
              <a:spLocks noChangeArrowheads="1"/>
            </p:cNvSpPr>
            <p:nvPr/>
          </p:nvSpPr>
          <p:spPr bwMode="auto">
            <a:xfrm>
              <a:off x="3276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2" name="Oval 8"/>
            <p:cNvSpPr>
              <a:spLocks noChangeArrowheads="1"/>
            </p:cNvSpPr>
            <p:nvPr/>
          </p:nvSpPr>
          <p:spPr bwMode="auto">
            <a:xfrm>
              <a:off x="3276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3" name="Line 9"/>
            <p:cNvSpPr>
              <a:spLocks noChangeShapeType="1"/>
            </p:cNvSpPr>
            <p:nvPr/>
          </p:nvSpPr>
          <p:spPr bwMode="auto">
            <a:xfrm flipV="1">
              <a:off x="1219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4" name="Line 10"/>
            <p:cNvSpPr>
              <a:spLocks noChangeShapeType="1"/>
            </p:cNvSpPr>
            <p:nvPr/>
          </p:nvSpPr>
          <p:spPr bwMode="auto">
            <a:xfrm>
              <a:off x="1447800" y="4292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5" name="Line 11"/>
            <p:cNvSpPr>
              <a:spLocks noChangeShapeType="1"/>
            </p:cNvSpPr>
            <p:nvPr/>
          </p:nvSpPr>
          <p:spPr bwMode="auto">
            <a:xfrm flipH="1">
              <a:off x="1447800" y="4445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6" name="Freeform 12"/>
            <p:cNvSpPr>
              <a:spLocks/>
            </p:cNvSpPr>
            <p:nvPr/>
          </p:nvSpPr>
          <p:spPr bwMode="auto">
            <a:xfrm>
              <a:off x="1447800" y="51181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7" name="Freeform 13"/>
            <p:cNvSpPr>
              <a:spLocks/>
            </p:cNvSpPr>
            <p:nvPr/>
          </p:nvSpPr>
          <p:spPr bwMode="auto">
            <a:xfrm>
              <a:off x="1447800" y="55118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8" name="Line 14"/>
            <p:cNvSpPr>
              <a:spLocks noChangeShapeType="1"/>
            </p:cNvSpPr>
            <p:nvPr/>
          </p:nvSpPr>
          <p:spPr bwMode="auto">
            <a:xfrm flipV="1">
              <a:off x="3505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9" name="Text Box 15"/>
            <p:cNvSpPr txBox="1">
              <a:spLocks noChangeArrowheads="1"/>
            </p:cNvSpPr>
            <p:nvPr/>
          </p:nvSpPr>
          <p:spPr bwMode="auto">
            <a:xfrm>
              <a:off x="1074738" y="406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1280" name="Text Box 16"/>
            <p:cNvSpPr txBox="1">
              <a:spLocks noChangeArrowheads="1"/>
            </p:cNvSpPr>
            <p:nvPr/>
          </p:nvSpPr>
          <p:spPr bwMode="auto">
            <a:xfrm>
              <a:off x="2381250" y="4140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281" name="Text Box 17"/>
            <p:cNvSpPr txBox="1">
              <a:spLocks noChangeArrowheads="1"/>
            </p:cNvSpPr>
            <p:nvPr/>
          </p:nvSpPr>
          <p:spPr bwMode="auto">
            <a:xfrm>
              <a:off x="3352800" y="41084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282" name="Text Box 18"/>
            <p:cNvSpPr txBox="1">
              <a:spLocks noChangeArrowheads="1"/>
            </p:cNvSpPr>
            <p:nvPr/>
          </p:nvSpPr>
          <p:spPr bwMode="auto">
            <a:xfrm>
              <a:off x="1074738" y="5130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83" name="Text Box 19"/>
            <p:cNvSpPr txBox="1">
              <a:spLocks noChangeArrowheads="1"/>
            </p:cNvSpPr>
            <p:nvPr/>
          </p:nvSpPr>
          <p:spPr bwMode="auto">
            <a:xfrm>
              <a:off x="23622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284" name="Text Box 20"/>
            <p:cNvSpPr txBox="1">
              <a:spLocks noChangeArrowheads="1"/>
            </p:cNvSpPr>
            <p:nvPr/>
          </p:nvSpPr>
          <p:spPr bwMode="auto">
            <a:xfrm>
              <a:off x="33528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285" name="Text Box 21"/>
            <p:cNvSpPr txBox="1">
              <a:spLocks noChangeArrowheads="1"/>
            </p:cNvSpPr>
            <p:nvPr/>
          </p:nvSpPr>
          <p:spPr bwMode="auto">
            <a:xfrm>
              <a:off x="822325" y="46926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6" name="Text Box 22"/>
            <p:cNvSpPr txBox="1">
              <a:spLocks noChangeArrowheads="1"/>
            </p:cNvSpPr>
            <p:nvPr/>
          </p:nvSpPr>
          <p:spPr bwMode="auto">
            <a:xfrm>
              <a:off x="1644650" y="3910013"/>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1.2</a:t>
              </a:r>
              <a:endParaRPr lang="en-US" sz="2400">
                <a:solidFill>
                  <a:schemeClr val="tx1"/>
                </a:solidFill>
                <a:latin typeface="Times New Roman" pitchFamily="18" charset="0"/>
              </a:endParaRPr>
            </a:p>
          </p:txBody>
        </p:sp>
        <p:sp>
          <p:nvSpPr>
            <p:cNvPr id="11287" name="Text Box 23"/>
            <p:cNvSpPr txBox="1">
              <a:spLocks noChangeArrowheads="1"/>
            </p:cNvSpPr>
            <p:nvPr/>
          </p:nvSpPr>
          <p:spPr bwMode="auto">
            <a:xfrm>
              <a:off x="1644650" y="44958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.2</a:t>
              </a:r>
              <a:endParaRPr lang="en-US" sz="2400">
                <a:solidFill>
                  <a:schemeClr val="tx1"/>
                </a:solidFill>
                <a:latin typeface="Times New Roman" pitchFamily="18" charset="0"/>
              </a:endParaRPr>
            </a:p>
          </p:txBody>
        </p:sp>
        <p:sp>
          <p:nvSpPr>
            <p:cNvPr id="11288" name="Text Box 24"/>
            <p:cNvSpPr txBox="1">
              <a:spLocks noChangeArrowheads="1"/>
            </p:cNvSpPr>
            <p:nvPr/>
          </p:nvSpPr>
          <p:spPr bwMode="auto">
            <a:xfrm>
              <a:off x="1676400" y="58816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9" name="Text Box 25"/>
            <p:cNvSpPr txBox="1">
              <a:spLocks noChangeArrowheads="1"/>
            </p:cNvSpPr>
            <p:nvPr/>
          </p:nvSpPr>
          <p:spPr bwMode="auto">
            <a:xfrm>
              <a:off x="3505200" y="4648200"/>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1.5</a:t>
              </a:r>
              <a:endParaRPr lang="en-US" sz="2400">
                <a:solidFill>
                  <a:schemeClr val="tx1"/>
                </a:solidFill>
                <a:latin typeface="Times New Roman" pitchFamily="18" charset="0"/>
              </a:endParaRPr>
            </a:p>
          </p:txBody>
        </p:sp>
        <p:sp>
          <p:nvSpPr>
            <p:cNvPr id="11290" name="Text Box 26"/>
            <p:cNvSpPr txBox="1">
              <a:spLocks noChangeArrowheads="1"/>
            </p:cNvSpPr>
            <p:nvPr/>
          </p:nvSpPr>
          <p:spPr bwMode="auto">
            <a:xfrm>
              <a:off x="1720850" y="4800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.3</a:t>
              </a:r>
              <a:endParaRPr lang="en-US" sz="2400">
                <a:solidFill>
                  <a:schemeClr val="tx1"/>
                </a:solidFill>
                <a:latin typeface="Times New Roman" pitchFamily="18" charset="0"/>
              </a:endParaRPr>
            </a:p>
          </p:txBody>
        </p:sp>
        <p:sp>
          <p:nvSpPr>
            <p:cNvPr id="11291" name="Oval 27"/>
            <p:cNvSpPr>
              <a:spLocks noChangeArrowheads="1"/>
            </p:cNvSpPr>
            <p:nvPr/>
          </p:nvSpPr>
          <p:spPr bwMode="auto">
            <a:xfrm>
              <a:off x="5029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2" name="Oval 28"/>
            <p:cNvSpPr>
              <a:spLocks noChangeArrowheads="1"/>
            </p:cNvSpPr>
            <p:nvPr/>
          </p:nvSpPr>
          <p:spPr bwMode="auto">
            <a:xfrm>
              <a:off x="5029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3" name="Oval 29"/>
            <p:cNvSpPr>
              <a:spLocks noChangeArrowheads="1"/>
            </p:cNvSpPr>
            <p:nvPr/>
          </p:nvSpPr>
          <p:spPr bwMode="auto">
            <a:xfrm>
              <a:off x="63246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4" name="Oval 30"/>
            <p:cNvSpPr>
              <a:spLocks noChangeArrowheads="1"/>
            </p:cNvSpPr>
            <p:nvPr/>
          </p:nvSpPr>
          <p:spPr bwMode="auto">
            <a:xfrm>
              <a:off x="63246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5" name="Oval 31"/>
            <p:cNvSpPr>
              <a:spLocks noChangeArrowheads="1"/>
            </p:cNvSpPr>
            <p:nvPr/>
          </p:nvSpPr>
          <p:spPr bwMode="auto">
            <a:xfrm>
              <a:off x="7315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6" name="Oval 32"/>
            <p:cNvSpPr>
              <a:spLocks noChangeArrowheads="1"/>
            </p:cNvSpPr>
            <p:nvPr/>
          </p:nvSpPr>
          <p:spPr bwMode="auto">
            <a:xfrm>
              <a:off x="7315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7" name="Text Box 33"/>
            <p:cNvSpPr txBox="1">
              <a:spLocks noChangeArrowheads="1"/>
            </p:cNvSpPr>
            <p:nvPr/>
          </p:nvSpPr>
          <p:spPr bwMode="auto">
            <a:xfrm>
              <a:off x="5113338" y="4114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11298" name="Text Box 34"/>
            <p:cNvSpPr txBox="1">
              <a:spLocks noChangeArrowheads="1"/>
            </p:cNvSpPr>
            <p:nvPr/>
          </p:nvSpPr>
          <p:spPr bwMode="auto">
            <a:xfrm>
              <a:off x="5105400" y="5302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99" name="Text Box 35"/>
            <p:cNvSpPr txBox="1">
              <a:spLocks noChangeArrowheads="1"/>
            </p:cNvSpPr>
            <p:nvPr/>
          </p:nvSpPr>
          <p:spPr bwMode="auto">
            <a:xfrm>
              <a:off x="6400800" y="5334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300" name="Text Box 36"/>
            <p:cNvSpPr txBox="1">
              <a:spLocks noChangeArrowheads="1"/>
            </p:cNvSpPr>
            <p:nvPr/>
          </p:nvSpPr>
          <p:spPr bwMode="auto">
            <a:xfrm>
              <a:off x="7399338" y="533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301" name="Text Box 37"/>
            <p:cNvSpPr txBox="1">
              <a:spLocks noChangeArrowheads="1"/>
            </p:cNvSpPr>
            <p:nvPr/>
          </p:nvSpPr>
          <p:spPr bwMode="auto">
            <a:xfrm>
              <a:off x="6419850" y="41148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302" name="Text Box 38"/>
            <p:cNvSpPr txBox="1">
              <a:spLocks noChangeArrowheads="1"/>
            </p:cNvSpPr>
            <p:nvPr/>
          </p:nvSpPr>
          <p:spPr bwMode="auto">
            <a:xfrm>
              <a:off x="7391400" y="4114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303" name="Line 39"/>
            <p:cNvSpPr>
              <a:spLocks noChangeShapeType="1"/>
            </p:cNvSpPr>
            <p:nvPr/>
          </p:nvSpPr>
          <p:spPr bwMode="auto">
            <a:xfrm>
              <a:off x="5410200" y="44196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4" name="Line 40"/>
            <p:cNvSpPr>
              <a:spLocks noChangeShapeType="1"/>
            </p:cNvSpPr>
            <p:nvPr/>
          </p:nvSpPr>
          <p:spPr bwMode="auto">
            <a:xfrm>
              <a:off x="5486400" y="4267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5" name="Line 41"/>
            <p:cNvSpPr>
              <a:spLocks noChangeShapeType="1"/>
            </p:cNvSpPr>
            <p:nvPr/>
          </p:nvSpPr>
          <p:spPr bwMode="auto">
            <a:xfrm flipV="1">
              <a:off x="65532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6" name="Line 42"/>
            <p:cNvSpPr>
              <a:spLocks noChangeShapeType="1"/>
            </p:cNvSpPr>
            <p:nvPr/>
          </p:nvSpPr>
          <p:spPr bwMode="auto">
            <a:xfrm flipH="1" flipV="1">
              <a:off x="75438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7" name="Text Box 43"/>
            <p:cNvSpPr txBox="1">
              <a:spLocks noChangeArrowheads="1"/>
            </p:cNvSpPr>
            <p:nvPr/>
          </p:nvSpPr>
          <p:spPr bwMode="auto">
            <a:xfrm>
              <a:off x="5622925" y="387826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2</a:t>
              </a:r>
              <a:endParaRPr lang="en-US" sz="1800">
                <a:solidFill>
                  <a:schemeClr val="tx1"/>
                </a:solidFill>
                <a:latin typeface="Arial Black" pitchFamily="34" charset="0"/>
              </a:endParaRPr>
            </a:p>
          </p:txBody>
        </p:sp>
        <p:sp>
          <p:nvSpPr>
            <p:cNvPr id="11308" name="Text Box 44"/>
            <p:cNvSpPr txBox="1">
              <a:spLocks noChangeArrowheads="1"/>
            </p:cNvSpPr>
            <p:nvPr/>
          </p:nvSpPr>
          <p:spPr bwMode="auto">
            <a:xfrm>
              <a:off x="5562600" y="484505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a:t>
              </a:r>
              <a:endParaRPr lang="en-US" sz="1800">
                <a:solidFill>
                  <a:schemeClr val="tx1"/>
                </a:solidFill>
                <a:latin typeface="Arial Black" pitchFamily="34" charset="0"/>
              </a:endParaRPr>
            </a:p>
          </p:txBody>
        </p:sp>
        <p:sp>
          <p:nvSpPr>
            <p:cNvPr id="11309" name="Text Box 45"/>
            <p:cNvSpPr txBox="1">
              <a:spLocks noChangeArrowheads="1"/>
            </p:cNvSpPr>
            <p:nvPr/>
          </p:nvSpPr>
          <p:spPr bwMode="auto">
            <a:xfrm>
              <a:off x="7605713" y="469265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3</a:t>
              </a:r>
              <a:endParaRPr lang="en-US" sz="1800">
                <a:solidFill>
                  <a:schemeClr val="tx1"/>
                </a:solidFill>
                <a:latin typeface="Arial Black" pitchFamily="34" charset="0"/>
              </a:endParaRPr>
            </a:p>
          </p:txBody>
        </p:sp>
        <p:sp>
          <p:nvSpPr>
            <p:cNvPr id="11310" name="Text Box 46"/>
            <p:cNvSpPr txBox="1">
              <a:spLocks noChangeArrowheads="1"/>
            </p:cNvSpPr>
            <p:nvPr/>
          </p:nvSpPr>
          <p:spPr bwMode="auto">
            <a:xfrm>
              <a:off x="6615113" y="464820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5</a:t>
              </a:r>
              <a:endParaRPr lang="en-US" sz="1800">
                <a:solidFill>
                  <a:schemeClr val="tx1"/>
                </a:solidFill>
                <a:latin typeface="Arial Black" pitchFamily="34" charset="0"/>
              </a:endParaRPr>
            </a:p>
          </p:txBody>
        </p:sp>
        <p:sp>
          <p:nvSpPr>
            <p:cNvPr id="11311" name="Rectangle 47"/>
            <p:cNvSpPr>
              <a:spLocks noChangeArrowheads="1"/>
            </p:cNvSpPr>
            <p:nvPr/>
          </p:nvSpPr>
          <p:spPr bwMode="auto">
            <a:xfrm>
              <a:off x="4495800" y="36576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12" name="Rectangle 48"/>
            <p:cNvSpPr>
              <a:spLocks noChangeArrowheads="1"/>
            </p:cNvSpPr>
            <p:nvPr/>
          </p:nvSpPr>
          <p:spPr bwMode="auto">
            <a:xfrm>
              <a:off x="381000" y="3657600"/>
              <a:ext cx="3886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9" name="Rectangle 2"/>
          <p:cNvSpPr txBox="1">
            <a:spLocks noChangeArrowheads="1"/>
          </p:cNvSpPr>
          <p:nvPr/>
        </p:nvSpPr>
        <p:spPr>
          <a:xfrm>
            <a:off x="727075" y="304800"/>
            <a:ext cx="77724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1200" dirty="0">
                <a:solidFill>
                  <a:srgbClr val="0000CC"/>
                </a:solidFill>
              </a:rPr>
              <a:t>加权图</a:t>
            </a:r>
            <a:endParaRPr lang="en-US" sz="3600" b="1" kern="1200" dirty="0">
              <a:solidFill>
                <a:srgbClr val="0000CC"/>
              </a:solidFill>
            </a:endParaRPr>
          </a:p>
        </p:txBody>
      </p:sp>
    </p:spTree>
    <p:extLst>
      <p:ext uri="{BB962C8B-B14F-4D97-AF65-F5344CB8AC3E}">
        <p14:creationId xmlns:p14="http://schemas.microsoft.com/office/powerpoint/2010/main" val="12202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endParaRPr lang="en-US" sz="3600" b="1" dirty="0">
              <a:solidFill>
                <a:srgbClr val="0000CC"/>
              </a:solidFill>
              <a:sym typeface="Symbol" pitchFamily="18" charset="2"/>
            </a:endParaRPr>
          </a:p>
        </p:txBody>
      </p:sp>
      <p:sp>
        <p:nvSpPr>
          <p:cNvPr id="5" name="TextBox 4"/>
          <p:cNvSpPr txBox="1"/>
          <p:nvPr/>
        </p:nvSpPr>
        <p:spPr>
          <a:xfrm>
            <a:off x="762000" y="1447800"/>
            <a:ext cx="7391400" cy="461665"/>
          </a:xfrm>
          <a:prstGeom prst="rect">
            <a:avLst/>
          </a:prstGeom>
          <a:noFill/>
        </p:spPr>
        <p:txBody>
          <a:bodyPr wrap="square" rtlCol="0">
            <a:spAutoFit/>
          </a:bodyPr>
          <a:lstStyle/>
          <a:p>
            <a:r>
              <a:rPr lang="zh-CN" altLang="en-US" sz="2400" dirty="0"/>
              <a:t>考虑以下图</a:t>
            </a:r>
            <a:r>
              <a:rPr lang="en-US" sz="2400" dirty="0"/>
              <a:t>:</a:t>
            </a:r>
          </a:p>
        </p:txBody>
      </p:sp>
      <p:sp>
        <p:nvSpPr>
          <p:cNvPr id="9" name="TextBox 8"/>
          <p:cNvSpPr txBox="1"/>
          <p:nvPr/>
        </p:nvSpPr>
        <p:spPr>
          <a:xfrm>
            <a:off x="589722" y="4660616"/>
            <a:ext cx="7391400" cy="461665"/>
          </a:xfrm>
          <a:prstGeom prst="rect">
            <a:avLst/>
          </a:prstGeom>
          <a:noFill/>
        </p:spPr>
        <p:txBody>
          <a:bodyPr wrap="square" rtlCol="0">
            <a:spAutoFit/>
          </a:bodyPr>
          <a:lstStyle/>
          <a:p>
            <a:pPr marL="274320" indent="-274320">
              <a:buFont typeface="Wingdings" pitchFamily="2" charset="2"/>
              <a:buChar char="§"/>
            </a:pPr>
            <a:r>
              <a:rPr lang="zh-CN" altLang="en-US" sz="2400" dirty="0"/>
              <a:t>求一个</a:t>
            </a:r>
            <a:r>
              <a:rPr lang="en-US" sz="2400" dirty="0"/>
              <a:t>MST</a:t>
            </a:r>
          </a:p>
        </p:txBody>
      </p:sp>
      <p:sp>
        <p:nvSpPr>
          <p:cNvPr id="6" name="TextBox 5"/>
          <p:cNvSpPr txBox="1"/>
          <p:nvPr/>
        </p:nvSpPr>
        <p:spPr>
          <a:xfrm>
            <a:off x="634778" y="5122281"/>
            <a:ext cx="7518621" cy="1200329"/>
          </a:xfrm>
          <a:prstGeom prst="rect">
            <a:avLst/>
          </a:prstGeom>
          <a:noFill/>
        </p:spPr>
        <p:txBody>
          <a:bodyPr wrap="square" rtlCol="0">
            <a:spAutoFit/>
          </a:bodyPr>
          <a:lstStyle/>
          <a:p>
            <a:pPr marL="274320" indent="-274320">
              <a:buFont typeface="Wingdings" pitchFamily="2" charset="2"/>
              <a:buChar char="§"/>
            </a:pPr>
            <a:r>
              <a:rPr lang="zh-CN" altLang="en-US" sz="2400" dirty="0"/>
              <a:t>将边按照权值非降的方式排序</a:t>
            </a:r>
            <a:r>
              <a:rPr lang="en-US" sz="2400" dirty="0"/>
              <a:t>:</a:t>
            </a:r>
          </a:p>
          <a:p>
            <a:r>
              <a:rPr lang="en-US" sz="2400" dirty="0"/>
              <a:t>    (</a:t>
            </a:r>
            <a:r>
              <a:rPr lang="en-US" sz="2400" i="1" dirty="0"/>
              <a:t>h</a:t>
            </a:r>
            <a:r>
              <a:rPr lang="en-US" sz="2400" dirty="0"/>
              <a:t>, </a:t>
            </a:r>
            <a:r>
              <a:rPr lang="en-US" sz="2400" i="1" dirty="0"/>
              <a:t>g</a:t>
            </a:r>
            <a:r>
              <a:rPr lang="en-US" sz="2400" dirty="0"/>
              <a:t>), (</a:t>
            </a:r>
            <a:r>
              <a:rPr lang="en-US" sz="2400" i="1" dirty="0" err="1"/>
              <a:t>i</a:t>
            </a:r>
            <a:r>
              <a:rPr lang="en-US" sz="2400" dirty="0"/>
              <a:t>, </a:t>
            </a:r>
            <a:r>
              <a:rPr lang="en-US" sz="2400" i="1" dirty="0"/>
              <a:t>c</a:t>
            </a:r>
            <a:r>
              <a:rPr lang="en-US" sz="2400" dirty="0"/>
              <a:t>), (</a:t>
            </a:r>
            <a:r>
              <a:rPr lang="en-US" sz="2400" i="1" dirty="0"/>
              <a:t>g</a:t>
            </a:r>
            <a:r>
              <a:rPr lang="en-US" sz="2400" dirty="0"/>
              <a:t>, </a:t>
            </a:r>
            <a:r>
              <a:rPr lang="en-US" sz="2400" i="1" dirty="0"/>
              <a:t>f</a:t>
            </a:r>
            <a:r>
              <a:rPr lang="en-US" sz="2400" dirty="0"/>
              <a:t>),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f</a:t>
            </a:r>
            <a:r>
              <a:rPr lang="en-US" sz="2400" dirty="0"/>
              <a:t>), (</a:t>
            </a:r>
            <a:r>
              <a:rPr lang="en-US" sz="2400" i="1" dirty="0" err="1"/>
              <a:t>i</a:t>
            </a:r>
            <a:r>
              <a:rPr lang="en-US" sz="2400" dirty="0"/>
              <a:t>, </a:t>
            </a:r>
            <a:r>
              <a:rPr lang="en-US" sz="2400" i="1" dirty="0"/>
              <a:t>g</a:t>
            </a:r>
            <a:r>
              <a:rPr lang="en-US" sz="2400" dirty="0"/>
              <a:t>), (</a:t>
            </a:r>
            <a:r>
              <a:rPr lang="en-US" sz="2400" i="1" dirty="0"/>
              <a:t>c</a:t>
            </a:r>
            <a:r>
              <a:rPr lang="en-US" sz="2400" dirty="0"/>
              <a:t>, </a:t>
            </a:r>
            <a:r>
              <a:rPr lang="en-US" sz="2400" i="1" dirty="0"/>
              <a:t>d</a:t>
            </a:r>
            <a:r>
              <a:rPr lang="en-US" sz="2400" dirty="0"/>
              <a:t>), (</a:t>
            </a:r>
            <a:r>
              <a:rPr lang="en-US" sz="2400" i="1" dirty="0"/>
              <a:t>h</a:t>
            </a:r>
            <a:r>
              <a:rPr lang="en-US" sz="2400" dirty="0"/>
              <a:t>, </a:t>
            </a:r>
            <a:r>
              <a:rPr lang="en-US" sz="2400" i="1" dirty="0" err="1"/>
              <a:t>i</a:t>
            </a:r>
            <a:r>
              <a:rPr lang="en-US" sz="2400" dirty="0"/>
              <a:t>), (</a:t>
            </a:r>
            <a:r>
              <a:rPr lang="en-US" sz="2400" i="1" dirty="0"/>
              <a:t>a</a:t>
            </a:r>
            <a:r>
              <a:rPr lang="en-US" sz="2400" dirty="0"/>
              <a:t>, </a:t>
            </a:r>
            <a:r>
              <a:rPr lang="en-US" sz="2400" i="1" dirty="0"/>
              <a:t>h</a:t>
            </a:r>
            <a:r>
              <a:rPr lang="en-US" sz="2400" dirty="0"/>
              <a:t>), </a:t>
            </a:r>
          </a:p>
          <a:p>
            <a:r>
              <a:rPr lang="en-US" sz="2400" dirty="0"/>
              <a:t>    (</a:t>
            </a:r>
            <a:r>
              <a:rPr lang="en-US" sz="2400" i="1" dirty="0"/>
              <a:t>b</a:t>
            </a:r>
            <a:r>
              <a:rPr lang="en-US" sz="2400" dirty="0"/>
              <a:t>, </a:t>
            </a:r>
            <a:r>
              <a:rPr lang="en-US" sz="2400" i="1" dirty="0"/>
              <a:t>c</a:t>
            </a:r>
            <a:r>
              <a:rPr lang="en-US" sz="2400" dirty="0"/>
              <a:t>),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a:t>e</a:t>
            </a:r>
            <a:r>
              <a:rPr lang="en-US" sz="2400" dirty="0"/>
              <a:t>), (</a:t>
            </a:r>
            <a:r>
              <a:rPr lang="en-US" sz="2400" i="1" dirty="0"/>
              <a:t>b</a:t>
            </a:r>
            <a:r>
              <a:rPr lang="en-US" sz="2400" dirty="0"/>
              <a:t>, </a:t>
            </a:r>
            <a:r>
              <a:rPr lang="en-US" sz="2400" i="1" dirty="0"/>
              <a:t>h</a:t>
            </a:r>
            <a:r>
              <a:rPr lang="en-US" sz="2400" dirty="0"/>
              <a:t>), (</a:t>
            </a:r>
            <a:r>
              <a:rPr lang="en-US" sz="2400" i="1" dirty="0"/>
              <a:t>d</a:t>
            </a:r>
            <a:r>
              <a:rPr lang="en-US" sz="2400" dirty="0"/>
              <a:t>, </a:t>
            </a:r>
            <a:r>
              <a:rPr lang="en-US" sz="2400" i="1" dirty="0"/>
              <a:t>f</a:t>
            </a:r>
            <a:r>
              <a:rPr lang="en-US" sz="2400" dirty="0"/>
              <a:t>) </a:t>
            </a:r>
          </a:p>
        </p:txBody>
      </p:sp>
      <p:grpSp>
        <p:nvGrpSpPr>
          <p:cNvPr id="12" name="Group 11"/>
          <p:cNvGrpSpPr/>
          <p:nvPr/>
        </p:nvGrpSpPr>
        <p:grpSpPr>
          <a:xfrm>
            <a:off x="1676400" y="2362200"/>
            <a:ext cx="5181600" cy="2209800"/>
            <a:chOff x="1600200" y="2362200"/>
            <a:chExt cx="5181600" cy="2209800"/>
          </a:xfrm>
        </p:grpSpPr>
        <p:pic>
          <p:nvPicPr>
            <p:cNvPr id="7" name="Picture 2"/>
            <p:cNvPicPr>
              <a:picLocks noChangeAspect="1" noChangeArrowheads="1"/>
            </p:cNvPicPr>
            <p:nvPr/>
          </p:nvPicPr>
          <p:blipFill rotWithShape="1">
            <a:blip r:embed="rId3" cstate="print"/>
            <a:srcRect l="3429" r="52542" b="78623"/>
            <a:stretch/>
          </p:blipFill>
          <p:spPr bwMode="auto">
            <a:xfrm>
              <a:off x="1600200" y="2362200"/>
              <a:ext cx="5181600" cy="2119746"/>
            </a:xfrm>
            <a:prstGeom prst="rect">
              <a:avLst/>
            </a:prstGeom>
            <a:noFill/>
            <a:ln w="9525">
              <a:noFill/>
              <a:miter lim="800000"/>
              <a:headEnd/>
              <a:tailEnd/>
            </a:ln>
          </p:spPr>
        </p:pic>
        <p:sp>
          <p:nvSpPr>
            <p:cNvPr id="2" name="Rectangle 1"/>
            <p:cNvSpPr/>
            <p:nvPr/>
          </p:nvSpPr>
          <p:spPr bwMode="auto">
            <a:xfrm>
              <a:off x="2971800" y="4267200"/>
              <a:ext cx="3048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10" name="Rectangle 9"/>
            <p:cNvSpPr/>
            <p:nvPr/>
          </p:nvSpPr>
          <p:spPr bwMode="auto">
            <a:xfrm>
              <a:off x="2819400" y="4038600"/>
              <a:ext cx="1143000" cy="1770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cxnSp>
          <p:nvCxnSpPr>
            <p:cNvPr id="4" name="Straight Connector 3"/>
            <p:cNvCxnSpPr/>
            <p:nvPr/>
          </p:nvCxnSpPr>
          <p:spPr bwMode="auto">
            <a:xfrm>
              <a:off x="2819400" y="4114800"/>
              <a:ext cx="1143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93025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b="49056"/>
          <a:stretch>
            <a:fillRect/>
          </a:stretch>
        </p:blipFill>
        <p:spPr bwMode="auto">
          <a:xfrm>
            <a:off x="254560" y="1828800"/>
            <a:ext cx="8343442" cy="3581400"/>
          </a:xfrm>
          <a:prstGeom prst="rect">
            <a:avLst/>
          </a:prstGeom>
          <a:noFill/>
          <a:ln w="9525">
            <a:noFill/>
            <a:miter lim="800000"/>
            <a:headEnd/>
            <a:tailEnd/>
          </a:ln>
        </p:spPr>
      </p:pic>
    </p:spTree>
    <p:extLst>
      <p:ext uri="{BB962C8B-B14F-4D97-AF65-F5344CB8AC3E}">
        <p14:creationId xmlns:p14="http://schemas.microsoft.com/office/powerpoint/2010/main" val="23504370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t="50944"/>
          <a:stretch>
            <a:fillRect/>
          </a:stretch>
        </p:blipFill>
        <p:spPr bwMode="auto">
          <a:xfrm>
            <a:off x="393292" y="1752600"/>
            <a:ext cx="8357110" cy="3454284"/>
          </a:xfrm>
          <a:prstGeom prst="rect">
            <a:avLst/>
          </a:prstGeom>
          <a:noFill/>
          <a:ln w="9525">
            <a:noFill/>
            <a:miter lim="800000"/>
            <a:headEnd/>
            <a:tailEnd/>
          </a:ln>
        </p:spPr>
      </p:pic>
    </p:spTree>
    <p:extLst>
      <p:ext uri="{BB962C8B-B14F-4D97-AF65-F5344CB8AC3E}">
        <p14:creationId xmlns:p14="http://schemas.microsoft.com/office/powerpoint/2010/main" val="14234170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(4)</a:t>
            </a:r>
            <a:endParaRPr lang="en-US" sz="3600" b="1" dirty="0">
              <a:solidFill>
                <a:srgbClr val="0000CC"/>
              </a:solidFill>
              <a:sym typeface="Symbol" pitchFamily="18" charset="2"/>
            </a:endParaRPr>
          </a:p>
        </p:txBody>
      </p:sp>
      <p:pic>
        <p:nvPicPr>
          <p:cNvPr id="25602" name="Picture 2"/>
          <p:cNvPicPr>
            <a:picLocks noChangeAspect="1" noChangeArrowheads="1"/>
          </p:cNvPicPr>
          <p:nvPr/>
        </p:nvPicPr>
        <p:blipFill>
          <a:blip r:embed="rId3" cstate="print"/>
          <a:srcRect/>
          <a:stretch>
            <a:fillRect/>
          </a:stretch>
        </p:blipFill>
        <p:spPr bwMode="auto">
          <a:xfrm>
            <a:off x="493793" y="1447800"/>
            <a:ext cx="8040607" cy="5105400"/>
          </a:xfrm>
          <a:prstGeom prst="rect">
            <a:avLst/>
          </a:prstGeom>
          <a:noFill/>
          <a:ln w="9525">
            <a:noFill/>
            <a:miter lim="800000"/>
            <a:headEnd/>
            <a:tailEnd/>
          </a:ln>
        </p:spPr>
      </p:pic>
    </p:spTree>
    <p:extLst>
      <p:ext uri="{BB962C8B-B14F-4D97-AF65-F5344CB8AC3E}">
        <p14:creationId xmlns:p14="http://schemas.microsoft.com/office/powerpoint/2010/main" val="34949788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762000" y="1600200"/>
            <a:ext cx="6885788" cy="3276600"/>
          </a:xfrm>
          <a:prstGeom prst="rect">
            <a:avLst/>
          </a:prstGeom>
          <a:noFill/>
          <a:ln w="9525">
            <a:noFill/>
            <a:miter lim="800000"/>
            <a:headEnd/>
            <a:tailEnd/>
          </a:ln>
        </p:spPr>
      </p:pic>
      <p:sp>
        <p:nvSpPr>
          <p:cNvPr id="5" name="TextBox 4"/>
          <p:cNvSpPr txBox="1"/>
          <p:nvPr/>
        </p:nvSpPr>
        <p:spPr>
          <a:xfrm>
            <a:off x="2438400" y="1905000"/>
            <a:ext cx="1697901" cy="400110"/>
          </a:xfrm>
          <a:prstGeom prst="rect">
            <a:avLst/>
          </a:prstGeom>
          <a:noFill/>
        </p:spPr>
        <p:txBody>
          <a:bodyPr wrap="none" rtlCol="0">
            <a:spAutoFit/>
          </a:bodyPr>
          <a:lstStyle/>
          <a:p>
            <a:r>
              <a:rPr lang="en-US" dirty="0"/>
              <a:t>// </a:t>
            </a:r>
            <a:r>
              <a:rPr lang="en-US" i="1" dirty="0"/>
              <a:t>A</a:t>
            </a:r>
            <a:r>
              <a:rPr lang="en-US" dirty="0"/>
              <a:t> </a:t>
            </a:r>
            <a:r>
              <a:rPr lang="zh-CN" altLang="en-US" dirty="0"/>
              <a:t>存储</a:t>
            </a:r>
            <a:r>
              <a:rPr lang="en-US" dirty="0"/>
              <a:t>MST</a:t>
            </a:r>
          </a:p>
        </p:txBody>
      </p:sp>
      <p:sp>
        <p:nvSpPr>
          <p:cNvPr id="6" name="TextBox 5"/>
          <p:cNvSpPr txBox="1"/>
          <p:nvPr/>
        </p:nvSpPr>
        <p:spPr>
          <a:xfrm>
            <a:off x="3429000" y="2590800"/>
            <a:ext cx="2970685" cy="400110"/>
          </a:xfrm>
          <a:prstGeom prst="rect">
            <a:avLst/>
          </a:prstGeom>
          <a:noFill/>
        </p:spPr>
        <p:txBody>
          <a:bodyPr wrap="none" rtlCol="0">
            <a:spAutoFit/>
          </a:bodyPr>
          <a:lstStyle/>
          <a:p>
            <a:r>
              <a:rPr lang="en-US" dirty="0"/>
              <a:t>// </a:t>
            </a:r>
            <a:r>
              <a:rPr lang="zh-CN" altLang="en-US" dirty="0"/>
              <a:t>每个节点生成一个集合</a:t>
            </a:r>
            <a:endParaRPr lang="en-US" dirty="0"/>
          </a:p>
        </p:txBody>
      </p:sp>
      <p:sp>
        <p:nvSpPr>
          <p:cNvPr id="8" name="TextBox 7"/>
          <p:cNvSpPr txBox="1"/>
          <p:nvPr/>
        </p:nvSpPr>
        <p:spPr>
          <a:xfrm>
            <a:off x="5257800" y="3638490"/>
            <a:ext cx="2776722" cy="707886"/>
          </a:xfrm>
          <a:prstGeom prst="rect">
            <a:avLst/>
          </a:prstGeom>
          <a:noFill/>
        </p:spPr>
        <p:txBody>
          <a:bodyPr wrap="none" rtlCol="0">
            <a:spAutoFit/>
          </a:bodyPr>
          <a:lstStyle/>
          <a:p>
            <a:r>
              <a:rPr lang="en-US" dirty="0"/>
              <a:t>// </a:t>
            </a:r>
            <a:r>
              <a:rPr lang="zh-CN" altLang="en-US" dirty="0"/>
              <a:t>如果两个集合不相交</a:t>
            </a:r>
            <a:r>
              <a:rPr lang="en-US" dirty="0"/>
              <a:t>,</a:t>
            </a:r>
          </a:p>
          <a:p>
            <a:r>
              <a:rPr lang="en-US" dirty="0"/>
              <a:t>// </a:t>
            </a:r>
            <a:r>
              <a:rPr lang="zh-CN" altLang="en-US" dirty="0"/>
              <a:t>则添加边</a:t>
            </a:r>
            <a:r>
              <a:rPr lang="en-US" dirty="0"/>
              <a:t>(</a:t>
            </a:r>
            <a:r>
              <a:rPr lang="en-US" i="1" dirty="0"/>
              <a:t>u</a:t>
            </a:r>
            <a:r>
              <a:rPr lang="en-US" dirty="0"/>
              <a:t>, </a:t>
            </a:r>
            <a:r>
              <a:rPr lang="en-US" i="1" dirty="0"/>
              <a:t>v</a:t>
            </a:r>
            <a:r>
              <a:rPr lang="en-US" dirty="0"/>
              <a:t>) </a:t>
            </a:r>
            <a:r>
              <a:rPr lang="zh-CN" altLang="en-US" dirty="0"/>
              <a:t>至</a:t>
            </a:r>
            <a:r>
              <a:rPr lang="en-US" dirty="0"/>
              <a:t> </a:t>
            </a:r>
            <a:r>
              <a:rPr lang="en-US" i="1" dirty="0"/>
              <a:t>A</a:t>
            </a:r>
            <a:r>
              <a:rPr lang="zh-CN" altLang="en-US" dirty="0"/>
              <a:t>中</a:t>
            </a:r>
            <a:endParaRPr lang="en-US" dirty="0"/>
          </a:p>
        </p:txBody>
      </p:sp>
      <p:sp>
        <p:nvSpPr>
          <p:cNvPr id="9" name="TextBox 8"/>
          <p:cNvSpPr txBox="1"/>
          <p:nvPr/>
        </p:nvSpPr>
        <p:spPr>
          <a:xfrm>
            <a:off x="474737" y="5200471"/>
            <a:ext cx="8015763" cy="830997"/>
          </a:xfrm>
          <a:prstGeom prst="rect">
            <a:avLst/>
          </a:prstGeom>
          <a:noFill/>
        </p:spPr>
        <p:txBody>
          <a:bodyPr wrap="square" rtlCol="0">
            <a:spAutoFit/>
          </a:bodyPr>
          <a:lstStyle/>
          <a:p>
            <a:pPr marL="274320" indent="-274320">
              <a:buFont typeface="Wingdings" pitchFamily="2" charset="2"/>
              <a:buChar char="§"/>
            </a:pPr>
            <a:r>
              <a:rPr lang="zh-CN" altLang="en-US" sz="2400" i="1" dirty="0">
                <a:solidFill>
                  <a:srgbClr val="FF0000"/>
                </a:solidFill>
              </a:rPr>
              <a:t>贪心选择</a:t>
            </a:r>
            <a:r>
              <a:rPr lang="en-US" sz="2400" dirty="0"/>
              <a:t>: </a:t>
            </a:r>
            <a:r>
              <a:rPr lang="zh-CN" altLang="en-US" sz="2400" dirty="0"/>
              <a:t>选择下一条边可用边时，我们总是选择权值最小且连接</a:t>
            </a:r>
            <a:r>
              <a:rPr lang="en-US" altLang="zh-CN" sz="2400" dirty="0"/>
              <a:t>2</a:t>
            </a:r>
            <a:r>
              <a:rPr lang="zh-CN" altLang="en-US" sz="2400" dirty="0"/>
              <a:t>个连通分支的边</a:t>
            </a:r>
            <a:endParaRPr lang="en-US" altLang="zh-CN" sz="2400" dirty="0"/>
          </a:p>
        </p:txBody>
      </p:sp>
    </p:spTree>
    <p:extLst>
      <p:ext uri="{BB962C8B-B14F-4D97-AF65-F5344CB8AC3E}">
        <p14:creationId xmlns:p14="http://schemas.microsoft.com/office/powerpoint/2010/main" val="27919323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算法分析</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2505370" y="1371600"/>
            <a:ext cx="5724230" cy="2723872"/>
          </a:xfrm>
          <a:prstGeom prst="rect">
            <a:avLst/>
          </a:prstGeom>
          <a:noFill/>
          <a:ln w="9525">
            <a:noFill/>
            <a:miter lim="800000"/>
            <a:headEnd/>
            <a:tailEnd/>
          </a:ln>
        </p:spPr>
      </p:pic>
      <p:sp>
        <p:nvSpPr>
          <p:cNvPr id="9" name="TextBox 8"/>
          <p:cNvSpPr txBox="1"/>
          <p:nvPr/>
        </p:nvSpPr>
        <p:spPr>
          <a:xfrm>
            <a:off x="474736" y="3962400"/>
            <a:ext cx="8015763" cy="2785378"/>
          </a:xfrm>
          <a:prstGeom prst="rect">
            <a:avLst/>
          </a:prstGeom>
          <a:noFill/>
        </p:spPr>
        <p:txBody>
          <a:bodyPr wrap="square" rtlCol="0">
            <a:spAutoFit/>
          </a:bodyPr>
          <a:lstStyle/>
          <a:p>
            <a:pPr>
              <a:spcBef>
                <a:spcPts val="300"/>
              </a:spcBef>
            </a:pPr>
            <a:r>
              <a:rPr lang="zh-CN" altLang="en-US" i="1" dirty="0"/>
              <a:t>初始化</a:t>
            </a:r>
            <a:r>
              <a:rPr lang="en-US" i="1" dirty="0"/>
              <a:t>A</a:t>
            </a:r>
            <a:r>
              <a:rPr lang="en-US" dirty="0"/>
              <a:t>: </a:t>
            </a:r>
            <a:r>
              <a:rPr lang="en-US" i="1" dirty="0"/>
              <a:t>O</a:t>
            </a:r>
            <a:r>
              <a:rPr lang="en-US" dirty="0"/>
              <a:t>(1)</a:t>
            </a:r>
          </a:p>
          <a:p>
            <a:pPr>
              <a:spcBef>
                <a:spcPts val="300"/>
              </a:spcBef>
            </a:pPr>
            <a:r>
              <a:rPr lang="zh-CN" altLang="en-US" dirty="0"/>
              <a:t>第一个</a:t>
            </a:r>
            <a:r>
              <a:rPr lang="en-US" altLang="zh-CN" dirty="0"/>
              <a:t>FOR</a:t>
            </a:r>
            <a:r>
              <a:rPr lang="zh-CN" altLang="en-US" dirty="0"/>
              <a:t>循环</a:t>
            </a:r>
            <a:r>
              <a:rPr lang="en-US" dirty="0"/>
              <a:t>: </a:t>
            </a:r>
            <a:r>
              <a:rPr lang="zh-CN" altLang="en-US" dirty="0"/>
              <a:t>有</a:t>
            </a:r>
            <a:r>
              <a:rPr lang="en-US" dirty="0"/>
              <a:t>|</a:t>
            </a:r>
            <a:r>
              <a:rPr lang="en-US" i="1" dirty="0"/>
              <a:t>V</a:t>
            </a:r>
            <a:r>
              <a:rPr lang="en-US" dirty="0"/>
              <a:t> | </a:t>
            </a:r>
            <a:r>
              <a:rPr lang="zh-CN" altLang="en-US" dirty="0"/>
              <a:t>个</a:t>
            </a:r>
            <a:r>
              <a:rPr lang="en-US" dirty="0"/>
              <a:t>Make-Sets</a:t>
            </a:r>
            <a:r>
              <a:rPr lang="zh-CN" altLang="en-US" dirty="0"/>
              <a:t>操作</a:t>
            </a:r>
            <a:r>
              <a:rPr lang="en-US" dirty="0"/>
              <a:t>, </a:t>
            </a:r>
            <a:r>
              <a:rPr lang="zh-CN" altLang="en-US" dirty="0"/>
              <a:t>总时间代价为</a:t>
            </a:r>
            <a:r>
              <a:rPr lang="en-US" i="1" dirty="0"/>
              <a:t>O</a:t>
            </a:r>
            <a:r>
              <a:rPr lang="en-US" dirty="0"/>
              <a:t>(|</a:t>
            </a:r>
            <a:r>
              <a:rPr lang="en-US" i="1" dirty="0"/>
              <a:t>V </a:t>
            </a:r>
            <a:r>
              <a:rPr lang="en-US" dirty="0"/>
              <a:t>|)</a:t>
            </a:r>
          </a:p>
          <a:p>
            <a:pPr>
              <a:spcBef>
                <a:spcPts val="300"/>
              </a:spcBef>
            </a:pPr>
            <a:r>
              <a:rPr lang="zh-CN" altLang="en-US" dirty="0"/>
              <a:t>边排序的代价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a:t>
            </a:r>
          </a:p>
          <a:p>
            <a:pPr>
              <a:spcBef>
                <a:spcPts val="300"/>
              </a:spcBef>
            </a:pPr>
            <a:r>
              <a:rPr lang="zh-CN" altLang="en-US" dirty="0"/>
              <a:t>第二个</a:t>
            </a:r>
            <a:r>
              <a:rPr lang="en-US" altLang="zh-CN" dirty="0"/>
              <a:t>FOR</a:t>
            </a:r>
            <a:r>
              <a:rPr lang="zh-CN" altLang="en-US" dirty="0"/>
              <a:t>循环</a:t>
            </a:r>
            <a:r>
              <a:rPr lang="en-US" dirty="0"/>
              <a:t>: </a:t>
            </a:r>
            <a:r>
              <a:rPr lang="en-US" i="1" dirty="0"/>
              <a:t>O</a:t>
            </a:r>
            <a:r>
              <a:rPr lang="en-US" dirty="0"/>
              <a:t>(|</a:t>
            </a:r>
            <a:r>
              <a:rPr lang="en-US" i="1" dirty="0"/>
              <a:t>E</a:t>
            </a:r>
            <a:r>
              <a:rPr lang="en-US" dirty="0"/>
              <a:t>|) </a:t>
            </a:r>
            <a:r>
              <a:rPr lang="zh-CN" altLang="en-US" dirty="0"/>
              <a:t>个</a:t>
            </a:r>
            <a:r>
              <a:rPr lang="en-US" dirty="0"/>
              <a:t>Find-Sets</a:t>
            </a:r>
            <a:r>
              <a:rPr lang="zh-CN" altLang="en-US" dirty="0"/>
              <a:t>操作</a:t>
            </a:r>
            <a:r>
              <a:rPr lang="en-US" dirty="0"/>
              <a:t>: </a:t>
            </a:r>
            <a:r>
              <a:rPr lang="zh-CN" altLang="en-US" dirty="0"/>
              <a:t>每个的代价为</a:t>
            </a:r>
            <a:r>
              <a:rPr lang="en-US" dirty="0"/>
              <a:t>O(1)</a:t>
            </a:r>
          </a:p>
          <a:p>
            <a:pPr>
              <a:spcBef>
                <a:spcPts val="300"/>
              </a:spcBef>
            </a:pPr>
            <a:r>
              <a:rPr lang="en-US" dirty="0"/>
              <a:t> </a:t>
            </a:r>
            <a:r>
              <a:rPr lang="en-US" i="1" dirty="0"/>
              <a:t>O</a:t>
            </a:r>
            <a:r>
              <a:rPr lang="en-US" dirty="0"/>
              <a:t>(|</a:t>
            </a:r>
            <a:r>
              <a:rPr lang="en-US" i="1" dirty="0"/>
              <a:t>E</a:t>
            </a:r>
            <a:r>
              <a:rPr lang="en-US" dirty="0"/>
              <a:t>|) </a:t>
            </a:r>
            <a:r>
              <a:rPr lang="zh-CN" altLang="en-US" dirty="0"/>
              <a:t>个</a:t>
            </a:r>
            <a:r>
              <a:rPr lang="en-US" dirty="0"/>
              <a:t>Unions</a:t>
            </a:r>
            <a:r>
              <a:rPr lang="zh-CN" altLang="en-US" dirty="0"/>
              <a:t>操作</a:t>
            </a:r>
            <a:r>
              <a:rPr lang="en-US" dirty="0"/>
              <a:t>: </a:t>
            </a:r>
            <a:r>
              <a:rPr lang="zh-CN" altLang="en-US" dirty="0"/>
              <a:t>每个的代价可以做到</a:t>
            </a:r>
            <a:r>
              <a:rPr lang="en-US" i="1" dirty="0"/>
              <a:t>O</a:t>
            </a:r>
            <a:r>
              <a:rPr lang="en-US" dirty="0"/>
              <a:t>(</a:t>
            </a:r>
            <a:r>
              <a:rPr lang="en-US" dirty="0" err="1"/>
              <a:t>lg</a:t>
            </a:r>
            <a:r>
              <a:rPr lang="en-US" dirty="0"/>
              <a:t> |</a:t>
            </a:r>
            <a:r>
              <a:rPr lang="en-US" i="1" dirty="0"/>
              <a:t>V </a:t>
            </a:r>
            <a:r>
              <a:rPr lang="en-US" dirty="0"/>
              <a:t>|)</a:t>
            </a:r>
            <a:r>
              <a:rPr lang="zh-CN" altLang="en-US" dirty="0"/>
              <a:t>，这里需要更高级的实现，参加课本第</a:t>
            </a:r>
            <a:r>
              <a:rPr lang="en-US" altLang="zh-CN" dirty="0"/>
              <a:t>21</a:t>
            </a:r>
            <a:r>
              <a:rPr lang="zh-CN" altLang="en-US" dirty="0"/>
              <a:t>章</a:t>
            </a:r>
            <a:endParaRPr lang="en-US" dirty="0"/>
          </a:p>
          <a:p>
            <a:pPr>
              <a:spcBef>
                <a:spcPts val="300"/>
              </a:spcBef>
            </a:pPr>
            <a:r>
              <a:rPr lang="zh-CN" altLang="en-US" i="1" dirty="0">
                <a:solidFill>
                  <a:srgbClr val="FF0000"/>
                </a:solidFill>
              </a:rPr>
              <a:t>总的时间复杂度</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 </a:t>
            </a:r>
            <a:r>
              <a:rPr lang="zh-CN" altLang="en-US" dirty="0"/>
              <a:t>或者</a:t>
            </a:r>
            <a:r>
              <a:rPr lang="en-US" i="1" dirty="0"/>
              <a:t>O</a:t>
            </a:r>
            <a:r>
              <a:rPr lang="en-US" dirty="0"/>
              <a:t>(|</a:t>
            </a:r>
            <a:r>
              <a:rPr lang="en-US" i="1" dirty="0"/>
              <a:t>E</a:t>
            </a:r>
            <a:r>
              <a:rPr lang="en-US" dirty="0"/>
              <a:t>| </a:t>
            </a:r>
            <a:r>
              <a:rPr lang="en-US" dirty="0" err="1"/>
              <a:t>lg</a:t>
            </a:r>
            <a:r>
              <a:rPr lang="en-US" dirty="0"/>
              <a:t> |</a:t>
            </a:r>
            <a:r>
              <a:rPr lang="en-US" i="1" dirty="0"/>
              <a:t>V </a:t>
            </a:r>
            <a:r>
              <a:rPr lang="en-US" dirty="0"/>
              <a:t>|)</a:t>
            </a:r>
          </a:p>
          <a:p>
            <a:pPr marL="800100" lvl="1" indent="-342900">
              <a:spcBef>
                <a:spcPts val="300"/>
              </a:spcBef>
              <a:buFont typeface="Arial" pitchFamily="34" charset="0"/>
              <a:buChar char="•"/>
            </a:pPr>
            <a:r>
              <a:rPr lang="zh-CN" altLang="en-US" dirty="0"/>
              <a:t>注意</a:t>
            </a:r>
            <a:r>
              <a:rPr lang="en-US" dirty="0"/>
              <a:t>: |</a:t>
            </a:r>
            <a:r>
              <a:rPr lang="en-US" i="1" dirty="0"/>
              <a:t>E</a:t>
            </a:r>
            <a:r>
              <a:rPr lang="en-US" dirty="0"/>
              <a:t>| </a:t>
            </a:r>
            <a:r>
              <a:rPr lang="en-US" dirty="0">
                <a:latin typeface="Times New Roman"/>
                <a:cs typeface="Times New Roman"/>
              </a:rPr>
              <a:t>≤ |</a:t>
            </a:r>
            <a:r>
              <a:rPr lang="en-US" i="1" dirty="0">
                <a:latin typeface="Times New Roman"/>
                <a:cs typeface="Times New Roman"/>
              </a:rPr>
              <a:t>V </a:t>
            </a:r>
            <a:r>
              <a:rPr lang="en-US" dirty="0">
                <a:latin typeface="Times New Roman"/>
                <a:cs typeface="Times New Roman"/>
              </a:rPr>
              <a:t>|</a:t>
            </a:r>
            <a:r>
              <a:rPr lang="en-US" baseline="30000" dirty="0">
                <a:latin typeface="Times New Roman"/>
                <a:cs typeface="Times New Roman"/>
              </a:rPr>
              <a:t>2</a:t>
            </a:r>
            <a:r>
              <a:rPr lang="en-US" dirty="0">
                <a:latin typeface="Times New Roman"/>
                <a:cs typeface="Times New Roman"/>
              </a:rPr>
              <a:t> </a:t>
            </a:r>
            <a:r>
              <a:rPr lang="en-US" dirty="0">
                <a:latin typeface="Times New Roman"/>
                <a:cs typeface="Times New Roman"/>
                <a:sym typeface="Wingdings" pitchFamily="2" charset="2"/>
              </a:rPr>
              <a:t> </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E</a:t>
            </a:r>
            <a:r>
              <a:rPr lang="en-US" dirty="0">
                <a:latin typeface="Times New Roman"/>
                <a:cs typeface="Times New Roman"/>
                <a:sym typeface="Wingdings" pitchFamily="2" charset="2"/>
              </a:rPr>
              <a:t>| = </a:t>
            </a:r>
            <a:r>
              <a:rPr lang="en-US" i="1" dirty="0">
                <a:latin typeface="Times New Roman"/>
                <a:cs typeface="Times New Roman"/>
                <a:sym typeface="Wingdings" pitchFamily="2" charset="2"/>
              </a:rPr>
              <a:t>O</a:t>
            </a:r>
            <a:r>
              <a:rPr lang="en-US" dirty="0">
                <a:latin typeface="Times New Roman"/>
                <a:cs typeface="Times New Roman"/>
                <a:sym typeface="Wingdings" pitchFamily="2" charset="2"/>
              </a:rPr>
              <a:t>(</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V</a:t>
            </a:r>
            <a:r>
              <a:rPr lang="en-US" dirty="0">
                <a:latin typeface="Times New Roman"/>
                <a:cs typeface="Times New Roman"/>
                <a:sym typeface="Wingdings" pitchFamily="2" charset="2"/>
              </a:rPr>
              <a:t>|)</a:t>
            </a:r>
            <a:endParaRPr lang="en-US" dirty="0"/>
          </a:p>
        </p:txBody>
      </p:sp>
    </p:spTree>
    <p:extLst>
      <p:ext uri="{BB962C8B-B14F-4D97-AF65-F5344CB8AC3E}">
        <p14:creationId xmlns:p14="http://schemas.microsoft.com/office/powerpoint/2010/main" val="17075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381000" y="1447800"/>
            <a:ext cx="7924800" cy="4953000"/>
          </a:xfrm>
          <a:noFill/>
        </p:spPr>
        <p:txBody>
          <a:bodyPr lIns="92075" tIns="46038" rIns="92075" bIns="46038"/>
          <a:lstStyle/>
          <a:p>
            <a:r>
              <a:rPr lang="zh-CN" altLang="en-US" sz="2400" b="1" dirty="0"/>
              <a:t>创建一颗局部的树，然后不断增长为</a:t>
            </a:r>
            <a:r>
              <a:rPr lang="en-US" altLang="zh-CN" sz="2400" b="1" dirty="0"/>
              <a:t>MST</a:t>
            </a:r>
            <a:r>
              <a:rPr lang="zh-CN" altLang="en-US" sz="2400" b="1" dirty="0"/>
              <a:t>。</a:t>
            </a:r>
            <a:r>
              <a:rPr lang="en-US" sz="2400" b="1" dirty="0"/>
              <a:t> </a:t>
            </a:r>
            <a:r>
              <a:rPr lang="zh-CN" altLang="en-US" sz="2400" b="1" dirty="0"/>
              <a:t>我们用集合</a:t>
            </a:r>
            <a:r>
              <a:rPr lang="en-US" altLang="zh-CN" sz="2400" b="1" i="1" dirty="0"/>
              <a:t>V</a:t>
            </a:r>
            <a:r>
              <a:rPr lang="en-US" altLang="zh-CN" sz="2400" b="1" i="1" baseline="-25000" dirty="0"/>
              <a:t>A</a:t>
            </a:r>
            <a:r>
              <a:rPr lang="zh-CN" altLang="en-US" sz="2400" b="1" dirty="0"/>
              <a:t>表示局部树的节点集合</a:t>
            </a:r>
            <a:endParaRPr lang="en-US" sz="2400" b="1" dirty="0"/>
          </a:p>
          <a:p>
            <a:r>
              <a:rPr lang="zh-CN" altLang="en-US" sz="2400" b="1" dirty="0"/>
              <a:t>初始时，可以选择任意的一个节点</a:t>
            </a:r>
            <a:r>
              <a:rPr lang="en-US" altLang="zh-CN" sz="2400" b="1" i="1" dirty="0"/>
              <a:t>r</a:t>
            </a:r>
            <a:r>
              <a:rPr lang="zh-CN" altLang="en-US" sz="2400" b="1" dirty="0"/>
              <a:t>为树的根节点</a:t>
            </a:r>
            <a:endParaRPr lang="en-US" altLang="zh-CN" sz="2400" b="1" dirty="0"/>
          </a:p>
          <a:p>
            <a:r>
              <a:rPr lang="zh-CN" altLang="en-US" sz="2400" b="1" dirty="0"/>
              <a:t>在每一步中，找到权值最小的跨越集合</a:t>
            </a:r>
            <a:r>
              <a:rPr lang="en-US" altLang="zh-CN" sz="2400" b="1" i="1" dirty="0"/>
              <a:t>V</a:t>
            </a:r>
            <a:r>
              <a:rPr lang="en-US" altLang="zh-CN" sz="2400" b="1" i="1" baseline="-25000" dirty="0"/>
              <a:t>A</a:t>
            </a:r>
            <a:r>
              <a:rPr lang="zh-CN" altLang="en-US" sz="2400" b="1" dirty="0"/>
              <a:t>和集合</a:t>
            </a:r>
            <a:r>
              <a:rPr lang="en-US" altLang="zh-CN" sz="2400" b="1" i="1" dirty="0"/>
              <a:t>V</a:t>
            </a:r>
            <a:r>
              <a:rPr lang="en-US" altLang="zh-CN" sz="2400" b="1" dirty="0"/>
              <a:t> – </a:t>
            </a:r>
            <a:r>
              <a:rPr lang="en-US" altLang="zh-CN" sz="2400" b="1" i="1" dirty="0"/>
              <a:t>V</a:t>
            </a:r>
            <a:r>
              <a:rPr lang="en-US" altLang="zh-CN" sz="2400" b="1" i="1" baseline="-25000" dirty="0"/>
              <a:t>A</a:t>
            </a:r>
            <a:r>
              <a:rPr lang="zh-CN" altLang="en-US" sz="2400" b="1" dirty="0"/>
              <a:t>的边，然后将该边加入</a:t>
            </a:r>
            <a:r>
              <a:rPr lang="en-US" altLang="zh-CN" sz="2400" b="1" i="1" dirty="0"/>
              <a:t>V</a:t>
            </a:r>
            <a:r>
              <a:rPr lang="en-US" altLang="zh-CN" sz="2400" b="1" i="1" baseline="-25000" dirty="0"/>
              <a:t>A</a:t>
            </a:r>
            <a:r>
              <a:rPr lang="zh-CN" altLang="en-US" sz="2400" b="1" dirty="0"/>
              <a:t>中</a:t>
            </a:r>
            <a:endParaRPr lang="en-US" altLang="zh-CN" sz="2400" b="1"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891" t="47188" r="44630" b="11421"/>
          <a:stretch/>
        </p:blipFill>
        <p:spPr bwMode="auto">
          <a:xfrm>
            <a:off x="2362200" y="3581400"/>
            <a:ext cx="3955567"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03457" name="Ink 1"/>
              <p14:cNvContentPartPr>
                <a14:cpLocks xmlns:a14="http://schemas.microsoft.com/office/drawing/2010/main" noRot="1" noChangeAspect="1" noEditPoints="1" noChangeArrowheads="1" noChangeShapeType="1"/>
              </p14:cNvContentPartPr>
              <p14:nvPr/>
            </p14:nvContentPartPr>
            <p14:xfrm>
              <a:off x="2928938" y="3714750"/>
              <a:ext cx="2819400" cy="2238375"/>
            </p14:xfrm>
          </p:contentPart>
        </mc:Choice>
        <mc:Fallback xmlns="">
          <p:pic>
            <p:nvPicPr>
              <p:cNvPr id="403457" name="Ink 1"/>
              <p:cNvPicPr>
                <a:picLocks noRot="1" noChangeAspect="1" noEditPoints="1" noChangeArrowheads="1" noChangeShapeType="1"/>
              </p:cNvPicPr>
              <p:nvPr/>
            </p:nvPicPr>
            <p:blipFill>
              <a:blip r:embed="rId5"/>
              <a:stretch>
                <a:fillRect/>
              </a:stretch>
            </p:blipFill>
            <p:spPr>
              <a:xfrm>
                <a:off x="2913119" y="3651485"/>
                <a:ext cx="2850679" cy="2364906"/>
              </a:xfrm>
              <a:prstGeom prst="rect">
                <a:avLst/>
              </a:prstGeom>
            </p:spPr>
          </p:pic>
        </mc:Fallback>
      </mc:AlternateContent>
    </p:spTree>
    <p:extLst>
      <p:ext uri="{BB962C8B-B14F-4D97-AF65-F5344CB8AC3E}">
        <p14:creationId xmlns:p14="http://schemas.microsoft.com/office/powerpoint/2010/main" val="17759385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 (1)</a:t>
            </a:r>
          </a:p>
        </p:txBody>
      </p:sp>
      <p:pic>
        <p:nvPicPr>
          <p:cNvPr id="21506" name="Picture 2"/>
          <p:cNvPicPr>
            <a:picLocks noChangeAspect="1" noChangeArrowheads="1"/>
          </p:cNvPicPr>
          <p:nvPr/>
        </p:nvPicPr>
        <p:blipFill>
          <a:blip r:embed="rId3" cstate="print"/>
          <a:srcRect b="60173"/>
          <a:stretch>
            <a:fillRect/>
          </a:stretch>
        </p:blipFill>
        <p:spPr bwMode="auto">
          <a:xfrm>
            <a:off x="457200" y="1828800"/>
            <a:ext cx="8258631" cy="3505200"/>
          </a:xfrm>
          <a:prstGeom prst="rect">
            <a:avLst/>
          </a:prstGeom>
          <a:noFill/>
          <a:ln w="9525">
            <a:noFill/>
            <a:miter lim="800000"/>
            <a:headEnd/>
            <a:tailEnd/>
          </a:ln>
        </p:spPr>
      </p:pic>
      <p:sp>
        <p:nvSpPr>
          <p:cNvPr id="4" name="任意多边形 3"/>
          <p:cNvSpPr/>
          <p:nvPr/>
        </p:nvSpPr>
        <p:spPr bwMode="auto">
          <a:xfrm>
            <a:off x="1187355" y="1398896"/>
            <a:ext cx="3413575" cy="2057580"/>
          </a:xfrm>
          <a:custGeom>
            <a:avLst/>
            <a:gdLst>
              <a:gd name="connsiteX0" fmla="*/ 0 w 3413575"/>
              <a:gd name="connsiteY0" fmla="*/ 102358 h 2057580"/>
              <a:gd name="connsiteX1" fmla="*/ 0 w 3413575"/>
              <a:gd name="connsiteY1" fmla="*/ 102358 h 2057580"/>
              <a:gd name="connsiteX2" fmla="*/ 6824 w 3413575"/>
              <a:gd name="connsiteY2" fmla="*/ 238835 h 2057580"/>
              <a:gd name="connsiteX3" fmla="*/ 13648 w 3413575"/>
              <a:gd name="connsiteY3" fmla="*/ 293426 h 2057580"/>
              <a:gd name="connsiteX4" fmla="*/ 27296 w 3413575"/>
              <a:gd name="connsiteY4" fmla="*/ 641444 h 2057580"/>
              <a:gd name="connsiteX5" fmla="*/ 47767 w 3413575"/>
              <a:gd name="connsiteY5" fmla="*/ 702859 h 2057580"/>
              <a:gd name="connsiteX6" fmla="*/ 68239 w 3413575"/>
              <a:gd name="connsiteY6" fmla="*/ 764274 h 2057580"/>
              <a:gd name="connsiteX7" fmla="*/ 81887 w 3413575"/>
              <a:gd name="connsiteY7" fmla="*/ 873456 h 2057580"/>
              <a:gd name="connsiteX8" fmla="*/ 95535 w 3413575"/>
              <a:gd name="connsiteY8" fmla="*/ 907576 h 2057580"/>
              <a:gd name="connsiteX9" fmla="*/ 95535 w 3413575"/>
              <a:gd name="connsiteY9" fmla="*/ 1289713 h 2057580"/>
              <a:gd name="connsiteX10" fmla="*/ 75063 w 3413575"/>
              <a:gd name="connsiteY10" fmla="*/ 1337480 h 2057580"/>
              <a:gd name="connsiteX11" fmla="*/ 54591 w 3413575"/>
              <a:gd name="connsiteY11" fmla="*/ 1351128 h 2057580"/>
              <a:gd name="connsiteX12" fmla="*/ 47767 w 3413575"/>
              <a:gd name="connsiteY12" fmla="*/ 1378423 h 2057580"/>
              <a:gd name="connsiteX13" fmla="*/ 34120 w 3413575"/>
              <a:gd name="connsiteY13" fmla="*/ 1521725 h 2057580"/>
              <a:gd name="connsiteX14" fmla="*/ 54591 w 3413575"/>
              <a:gd name="connsiteY14" fmla="*/ 1774208 h 2057580"/>
              <a:gd name="connsiteX15" fmla="*/ 75063 w 3413575"/>
              <a:gd name="connsiteY15" fmla="*/ 1835623 h 2057580"/>
              <a:gd name="connsiteX16" fmla="*/ 81887 w 3413575"/>
              <a:gd name="connsiteY16" fmla="*/ 1862919 h 2057580"/>
              <a:gd name="connsiteX17" fmla="*/ 102358 w 3413575"/>
              <a:gd name="connsiteY17" fmla="*/ 1883391 h 2057580"/>
              <a:gd name="connsiteX18" fmla="*/ 116006 w 3413575"/>
              <a:gd name="connsiteY18" fmla="*/ 1903862 h 2057580"/>
              <a:gd name="connsiteX19" fmla="*/ 136478 w 3413575"/>
              <a:gd name="connsiteY19" fmla="*/ 1910686 h 2057580"/>
              <a:gd name="connsiteX20" fmla="*/ 204717 w 3413575"/>
              <a:gd name="connsiteY20" fmla="*/ 1937982 h 2057580"/>
              <a:gd name="connsiteX21" fmla="*/ 225188 w 3413575"/>
              <a:gd name="connsiteY21" fmla="*/ 1944805 h 2057580"/>
              <a:gd name="connsiteX22" fmla="*/ 348018 w 3413575"/>
              <a:gd name="connsiteY22" fmla="*/ 1978925 h 2057580"/>
              <a:gd name="connsiteX23" fmla="*/ 423081 w 3413575"/>
              <a:gd name="connsiteY23" fmla="*/ 1985749 h 2057580"/>
              <a:gd name="connsiteX24" fmla="*/ 798394 w 3413575"/>
              <a:gd name="connsiteY24" fmla="*/ 2019868 h 2057580"/>
              <a:gd name="connsiteX25" fmla="*/ 2006221 w 3413575"/>
              <a:gd name="connsiteY25" fmla="*/ 2033516 h 2057580"/>
              <a:gd name="connsiteX26" fmla="*/ 2886502 w 3413575"/>
              <a:gd name="connsiteY26" fmla="*/ 1992573 h 2057580"/>
              <a:gd name="connsiteX27" fmla="*/ 2906973 w 3413575"/>
              <a:gd name="connsiteY27" fmla="*/ 1985749 h 2057580"/>
              <a:gd name="connsiteX28" fmla="*/ 2995684 w 3413575"/>
              <a:gd name="connsiteY28" fmla="*/ 1951629 h 2057580"/>
              <a:gd name="connsiteX29" fmla="*/ 3043451 w 3413575"/>
              <a:gd name="connsiteY29" fmla="*/ 1910686 h 2057580"/>
              <a:gd name="connsiteX30" fmla="*/ 3063923 w 3413575"/>
              <a:gd name="connsiteY30" fmla="*/ 1897038 h 2057580"/>
              <a:gd name="connsiteX31" fmla="*/ 3159457 w 3413575"/>
              <a:gd name="connsiteY31" fmla="*/ 1794680 h 2057580"/>
              <a:gd name="connsiteX32" fmla="*/ 3254991 w 3413575"/>
              <a:gd name="connsiteY32" fmla="*/ 1719617 h 2057580"/>
              <a:gd name="connsiteX33" fmla="*/ 3295935 w 3413575"/>
              <a:gd name="connsiteY33" fmla="*/ 1658203 h 2057580"/>
              <a:gd name="connsiteX34" fmla="*/ 3350526 w 3413575"/>
              <a:gd name="connsiteY34" fmla="*/ 1610435 h 2057580"/>
              <a:gd name="connsiteX35" fmla="*/ 3357349 w 3413575"/>
              <a:gd name="connsiteY35" fmla="*/ 1589964 h 2057580"/>
              <a:gd name="connsiteX36" fmla="*/ 3364173 w 3413575"/>
              <a:gd name="connsiteY36" fmla="*/ 1132764 h 2057580"/>
              <a:gd name="connsiteX37" fmla="*/ 3350526 w 3413575"/>
              <a:gd name="connsiteY37" fmla="*/ 1091820 h 2057580"/>
              <a:gd name="connsiteX38" fmla="*/ 3289111 w 3413575"/>
              <a:gd name="connsiteY38" fmla="*/ 996286 h 2057580"/>
              <a:gd name="connsiteX39" fmla="*/ 3282287 w 3413575"/>
              <a:gd name="connsiteY39" fmla="*/ 934871 h 2057580"/>
              <a:gd name="connsiteX40" fmla="*/ 3200400 w 3413575"/>
              <a:gd name="connsiteY40" fmla="*/ 812041 h 2057580"/>
              <a:gd name="connsiteX41" fmla="*/ 3159457 w 3413575"/>
              <a:gd name="connsiteY41" fmla="*/ 716507 h 2057580"/>
              <a:gd name="connsiteX42" fmla="*/ 3104866 w 3413575"/>
              <a:gd name="connsiteY42" fmla="*/ 668740 h 2057580"/>
              <a:gd name="connsiteX43" fmla="*/ 3077570 w 3413575"/>
              <a:gd name="connsiteY43" fmla="*/ 614149 h 2057580"/>
              <a:gd name="connsiteX44" fmla="*/ 2941093 w 3413575"/>
              <a:gd name="connsiteY44" fmla="*/ 457200 h 2057580"/>
              <a:gd name="connsiteX45" fmla="*/ 2906973 w 3413575"/>
              <a:gd name="connsiteY45" fmla="*/ 436728 h 2057580"/>
              <a:gd name="connsiteX46" fmla="*/ 2838735 w 3413575"/>
              <a:gd name="connsiteY46" fmla="*/ 382137 h 2057580"/>
              <a:gd name="connsiteX47" fmla="*/ 2777320 w 3413575"/>
              <a:gd name="connsiteY47" fmla="*/ 313898 h 2057580"/>
              <a:gd name="connsiteX48" fmla="*/ 2668138 w 3413575"/>
              <a:gd name="connsiteY48" fmla="*/ 252483 h 2057580"/>
              <a:gd name="connsiteX49" fmla="*/ 2490717 w 3413575"/>
              <a:gd name="connsiteY49" fmla="*/ 150125 h 2057580"/>
              <a:gd name="connsiteX50" fmla="*/ 2449773 w 3413575"/>
              <a:gd name="connsiteY50" fmla="*/ 143301 h 2057580"/>
              <a:gd name="connsiteX51" fmla="*/ 2340591 w 3413575"/>
              <a:gd name="connsiteY51" fmla="*/ 88710 h 2057580"/>
              <a:gd name="connsiteX52" fmla="*/ 2251881 w 3413575"/>
              <a:gd name="connsiteY52" fmla="*/ 81886 h 2057580"/>
              <a:gd name="connsiteX53" fmla="*/ 2129051 w 3413575"/>
              <a:gd name="connsiteY53" fmla="*/ 47767 h 2057580"/>
              <a:gd name="connsiteX54" fmla="*/ 2088108 w 3413575"/>
              <a:gd name="connsiteY54" fmla="*/ 34119 h 2057580"/>
              <a:gd name="connsiteX55" fmla="*/ 1985749 w 3413575"/>
              <a:gd name="connsiteY55" fmla="*/ 13647 h 2057580"/>
              <a:gd name="connsiteX56" fmla="*/ 1924335 w 3413575"/>
              <a:gd name="connsiteY56" fmla="*/ 0 h 2057580"/>
              <a:gd name="connsiteX57" fmla="*/ 1153236 w 3413575"/>
              <a:gd name="connsiteY57" fmla="*/ 6823 h 2057580"/>
              <a:gd name="connsiteX58" fmla="*/ 1050878 w 3413575"/>
              <a:gd name="connsiteY58" fmla="*/ 13647 h 2057580"/>
              <a:gd name="connsiteX59" fmla="*/ 996287 w 3413575"/>
              <a:gd name="connsiteY59" fmla="*/ 27295 h 2057580"/>
              <a:gd name="connsiteX60" fmla="*/ 893929 w 3413575"/>
              <a:gd name="connsiteY60" fmla="*/ 47767 h 2057580"/>
              <a:gd name="connsiteX61" fmla="*/ 825690 w 3413575"/>
              <a:gd name="connsiteY61" fmla="*/ 54591 h 2057580"/>
              <a:gd name="connsiteX62" fmla="*/ 764275 w 3413575"/>
              <a:gd name="connsiteY62" fmla="*/ 61414 h 2057580"/>
              <a:gd name="connsiteX63" fmla="*/ 661917 w 3413575"/>
              <a:gd name="connsiteY63" fmla="*/ 75062 h 2057580"/>
              <a:gd name="connsiteX64" fmla="*/ 354842 w 3413575"/>
              <a:gd name="connsiteY64" fmla="*/ 81886 h 2057580"/>
              <a:gd name="connsiteX65" fmla="*/ 197893 w 3413575"/>
              <a:gd name="connsiteY65" fmla="*/ 102358 h 2057580"/>
              <a:gd name="connsiteX66" fmla="*/ 177421 w 3413575"/>
              <a:gd name="connsiteY66" fmla="*/ 109182 h 2057580"/>
              <a:gd name="connsiteX67" fmla="*/ 109182 w 3413575"/>
              <a:gd name="connsiteY67" fmla="*/ 122829 h 2057580"/>
              <a:gd name="connsiteX68" fmla="*/ 47767 w 3413575"/>
              <a:gd name="connsiteY68" fmla="*/ 143301 h 2057580"/>
              <a:gd name="connsiteX69" fmla="*/ 13648 w 3413575"/>
              <a:gd name="connsiteY69" fmla="*/ 122829 h 2057580"/>
              <a:gd name="connsiteX70" fmla="*/ 0 w 3413575"/>
              <a:gd name="connsiteY70" fmla="*/ 102358 h 205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413575" h="2057580">
                <a:moveTo>
                  <a:pt x="0" y="102358"/>
                </a:moveTo>
                <a:lnTo>
                  <a:pt x="0" y="102358"/>
                </a:lnTo>
                <a:cubicBezTo>
                  <a:pt x="2275" y="147850"/>
                  <a:pt x="3579" y="193402"/>
                  <a:pt x="6824" y="238835"/>
                </a:cubicBezTo>
                <a:cubicBezTo>
                  <a:pt x="8131" y="257127"/>
                  <a:pt x="12717" y="275111"/>
                  <a:pt x="13648" y="293426"/>
                </a:cubicBezTo>
                <a:cubicBezTo>
                  <a:pt x="19544" y="409371"/>
                  <a:pt x="17655" y="525750"/>
                  <a:pt x="27296" y="641444"/>
                </a:cubicBezTo>
                <a:cubicBezTo>
                  <a:pt x="29088" y="662948"/>
                  <a:pt x="41421" y="682234"/>
                  <a:pt x="47767" y="702859"/>
                </a:cubicBezTo>
                <a:cubicBezTo>
                  <a:pt x="67354" y="766517"/>
                  <a:pt x="38319" y="689477"/>
                  <a:pt x="68239" y="764274"/>
                </a:cubicBezTo>
                <a:cubicBezTo>
                  <a:pt x="69998" y="781868"/>
                  <a:pt x="75203" y="848950"/>
                  <a:pt x="81887" y="873456"/>
                </a:cubicBezTo>
                <a:cubicBezTo>
                  <a:pt x="85110" y="885274"/>
                  <a:pt x="90986" y="896203"/>
                  <a:pt x="95535" y="907576"/>
                </a:cubicBezTo>
                <a:cubicBezTo>
                  <a:pt x="109539" y="1075642"/>
                  <a:pt x="107117" y="1011727"/>
                  <a:pt x="95535" y="1289713"/>
                </a:cubicBezTo>
                <a:cubicBezTo>
                  <a:pt x="94854" y="1306055"/>
                  <a:pt x="86801" y="1325742"/>
                  <a:pt x="75063" y="1337480"/>
                </a:cubicBezTo>
                <a:cubicBezTo>
                  <a:pt x="69264" y="1343279"/>
                  <a:pt x="61415" y="1346579"/>
                  <a:pt x="54591" y="1351128"/>
                </a:cubicBezTo>
                <a:cubicBezTo>
                  <a:pt x="52316" y="1360226"/>
                  <a:pt x="48884" y="1369111"/>
                  <a:pt x="47767" y="1378423"/>
                </a:cubicBezTo>
                <a:cubicBezTo>
                  <a:pt x="42050" y="1426065"/>
                  <a:pt x="34120" y="1521725"/>
                  <a:pt x="34120" y="1521725"/>
                </a:cubicBezTo>
                <a:cubicBezTo>
                  <a:pt x="40944" y="1605886"/>
                  <a:pt x="46392" y="1690170"/>
                  <a:pt x="54591" y="1774208"/>
                </a:cubicBezTo>
                <a:cubicBezTo>
                  <a:pt x="56847" y="1797329"/>
                  <a:pt x="67778" y="1813770"/>
                  <a:pt x="75063" y="1835623"/>
                </a:cubicBezTo>
                <a:cubicBezTo>
                  <a:pt x="78029" y="1844520"/>
                  <a:pt x="77234" y="1854776"/>
                  <a:pt x="81887" y="1862919"/>
                </a:cubicBezTo>
                <a:cubicBezTo>
                  <a:pt x="86675" y="1871298"/>
                  <a:pt x="96180" y="1875977"/>
                  <a:pt x="102358" y="1883391"/>
                </a:cubicBezTo>
                <a:cubicBezTo>
                  <a:pt x="107608" y="1889691"/>
                  <a:pt x="109602" y="1898739"/>
                  <a:pt x="116006" y="1903862"/>
                </a:cubicBezTo>
                <a:cubicBezTo>
                  <a:pt x="121623" y="1908355"/>
                  <a:pt x="129764" y="1908104"/>
                  <a:pt x="136478" y="1910686"/>
                </a:cubicBezTo>
                <a:cubicBezTo>
                  <a:pt x="159344" y="1919481"/>
                  <a:pt x="181851" y="1929188"/>
                  <a:pt x="204717" y="1937982"/>
                </a:cubicBezTo>
                <a:cubicBezTo>
                  <a:pt x="211430" y="1940564"/>
                  <a:pt x="218272" y="1942829"/>
                  <a:pt x="225188" y="1944805"/>
                </a:cubicBezTo>
                <a:cubicBezTo>
                  <a:pt x="266047" y="1956479"/>
                  <a:pt x="305699" y="1975078"/>
                  <a:pt x="348018" y="1978925"/>
                </a:cubicBezTo>
                <a:lnTo>
                  <a:pt x="423081" y="1985749"/>
                </a:lnTo>
                <a:cubicBezTo>
                  <a:pt x="594334" y="2019999"/>
                  <a:pt x="544187" y="2015182"/>
                  <a:pt x="798394" y="2019868"/>
                </a:cubicBezTo>
                <a:lnTo>
                  <a:pt x="2006221" y="2033516"/>
                </a:lnTo>
                <a:cubicBezTo>
                  <a:pt x="2233058" y="2025891"/>
                  <a:pt x="2604796" y="2057580"/>
                  <a:pt x="2886502" y="1992573"/>
                </a:cubicBezTo>
                <a:cubicBezTo>
                  <a:pt x="2893511" y="1990956"/>
                  <a:pt x="2900238" y="1988275"/>
                  <a:pt x="2906973" y="1985749"/>
                </a:cubicBezTo>
                <a:lnTo>
                  <a:pt x="2995684" y="1951629"/>
                </a:lnTo>
                <a:cubicBezTo>
                  <a:pt x="3011606" y="1937981"/>
                  <a:pt x="3027075" y="1923786"/>
                  <a:pt x="3043451" y="1910686"/>
                </a:cubicBezTo>
                <a:cubicBezTo>
                  <a:pt x="3049855" y="1905563"/>
                  <a:pt x="3058124" y="1902837"/>
                  <a:pt x="3063923" y="1897038"/>
                </a:cubicBezTo>
                <a:cubicBezTo>
                  <a:pt x="3096925" y="1864036"/>
                  <a:pt x="3119437" y="1818693"/>
                  <a:pt x="3159457" y="1794680"/>
                </a:cubicBezTo>
                <a:cubicBezTo>
                  <a:pt x="3207469" y="1765872"/>
                  <a:pt x="3203476" y="1771131"/>
                  <a:pt x="3254991" y="1719617"/>
                </a:cubicBezTo>
                <a:cubicBezTo>
                  <a:pt x="3322128" y="1652481"/>
                  <a:pt x="3224472" y="1736163"/>
                  <a:pt x="3295935" y="1658203"/>
                </a:cubicBezTo>
                <a:cubicBezTo>
                  <a:pt x="3312274" y="1640379"/>
                  <a:pt x="3332329" y="1626358"/>
                  <a:pt x="3350526" y="1610435"/>
                </a:cubicBezTo>
                <a:cubicBezTo>
                  <a:pt x="3352800" y="1603611"/>
                  <a:pt x="3355234" y="1596839"/>
                  <a:pt x="3357349" y="1589964"/>
                </a:cubicBezTo>
                <a:cubicBezTo>
                  <a:pt x="3413575" y="1407229"/>
                  <a:pt x="3386988" y="1492110"/>
                  <a:pt x="3364173" y="1132764"/>
                </a:cubicBezTo>
                <a:cubicBezTo>
                  <a:pt x="3363261" y="1118407"/>
                  <a:pt x="3357459" y="1104425"/>
                  <a:pt x="3350526" y="1091820"/>
                </a:cubicBezTo>
                <a:cubicBezTo>
                  <a:pt x="3332282" y="1058649"/>
                  <a:pt x="3309583" y="1028131"/>
                  <a:pt x="3289111" y="996286"/>
                </a:cubicBezTo>
                <a:cubicBezTo>
                  <a:pt x="3286836" y="975814"/>
                  <a:pt x="3290500" y="953760"/>
                  <a:pt x="3282287" y="934871"/>
                </a:cubicBezTo>
                <a:cubicBezTo>
                  <a:pt x="3247646" y="855196"/>
                  <a:pt x="3233695" y="861984"/>
                  <a:pt x="3200400" y="812041"/>
                </a:cubicBezTo>
                <a:cubicBezTo>
                  <a:pt x="3149031" y="734987"/>
                  <a:pt x="3216331" y="830254"/>
                  <a:pt x="3159457" y="716507"/>
                </a:cubicBezTo>
                <a:cubicBezTo>
                  <a:pt x="3154328" y="706250"/>
                  <a:pt x="3107822" y="671105"/>
                  <a:pt x="3104866" y="668740"/>
                </a:cubicBezTo>
                <a:cubicBezTo>
                  <a:pt x="3095767" y="650543"/>
                  <a:pt x="3088658" y="631207"/>
                  <a:pt x="3077570" y="614149"/>
                </a:cubicBezTo>
                <a:cubicBezTo>
                  <a:pt x="3053754" y="577509"/>
                  <a:pt x="2979270" y="480106"/>
                  <a:pt x="2941093" y="457200"/>
                </a:cubicBezTo>
                <a:lnTo>
                  <a:pt x="2906973" y="436728"/>
                </a:lnTo>
                <a:cubicBezTo>
                  <a:pt x="2767138" y="268925"/>
                  <a:pt x="2956833" y="483365"/>
                  <a:pt x="2838735" y="382137"/>
                </a:cubicBezTo>
                <a:cubicBezTo>
                  <a:pt x="2815500" y="362221"/>
                  <a:pt x="2801684" y="332415"/>
                  <a:pt x="2777320" y="313898"/>
                </a:cubicBezTo>
                <a:cubicBezTo>
                  <a:pt x="2744075" y="288632"/>
                  <a:pt x="2702117" y="276753"/>
                  <a:pt x="2668138" y="252483"/>
                </a:cubicBezTo>
                <a:cubicBezTo>
                  <a:pt x="2599161" y="203215"/>
                  <a:pt x="2591430" y="194439"/>
                  <a:pt x="2490717" y="150125"/>
                </a:cubicBezTo>
                <a:cubicBezTo>
                  <a:pt x="2478052" y="144553"/>
                  <a:pt x="2463421" y="145576"/>
                  <a:pt x="2449773" y="143301"/>
                </a:cubicBezTo>
                <a:cubicBezTo>
                  <a:pt x="2422934" y="127964"/>
                  <a:pt x="2369438" y="95266"/>
                  <a:pt x="2340591" y="88710"/>
                </a:cubicBezTo>
                <a:cubicBezTo>
                  <a:pt x="2311671" y="82137"/>
                  <a:pt x="2281451" y="84161"/>
                  <a:pt x="2251881" y="81886"/>
                </a:cubicBezTo>
                <a:cubicBezTo>
                  <a:pt x="2179968" y="53121"/>
                  <a:pt x="2253521" y="80522"/>
                  <a:pt x="2129051" y="47767"/>
                </a:cubicBezTo>
                <a:cubicBezTo>
                  <a:pt x="2115139" y="44106"/>
                  <a:pt x="2102103" y="37451"/>
                  <a:pt x="2088108" y="34119"/>
                </a:cubicBezTo>
                <a:cubicBezTo>
                  <a:pt x="2054259" y="26060"/>
                  <a:pt x="2019813" y="20744"/>
                  <a:pt x="1985749" y="13647"/>
                </a:cubicBezTo>
                <a:cubicBezTo>
                  <a:pt x="1965219" y="9370"/>
                  <a:pt x="1944806" y="4549"/>
                  <a:pt x="1924335" y="0"/>
                </a:cubicBezTo>
                <a:lnTo>
                  <a:pt x="1153236" y="6823"/>
                </a:lnTo>
                <a:cubicBezTo>
                  <a:pt x="1119045" y="7357"/>
                  <a:pt x="1084786" y="9224"/>
                  <a:pt x="1050878" y="13647"/>
                </a:cubicBezTo>
                <a:cubicBezTo>
                  <a:pt x="1032278" y="16073"/>
                  <a:pt x="1014616" y="23310"/>
                  <a:pt x="996287" y="27295"/>
                </a:cubicBezTo>
                <a:cubicBezTo>
                  <a:pt x="962286" y="34687"/>
                  <a:pt x="928287" y="42270"/>
                  <a:pt x="893929" y="47767"/>
                </a:cubicBezTo>
                <a:cubicBezTo>
                  <a:pt x="871356" y="51379"/>
                  <a:pt x="848424" y="52198"/>
                  <a:pt x="825690" y="54591"/>
                </a:cubicBezTo>
                <a:lnTo>
                  <a:pt x="764275" y="61414"/>
                </a:lnTo>
                <a:cubicBezTo>
                  <a:pt x="730119" y="65683"/>
                  <a:pt x="696295" y="73343"/>
                  <a:pt x="661917" y="75062"/>
                </a:cubicBezTo>
                <a:cubicBezTo>
                  <a:pt x="559661" y="80175"/>
                  <a:pt x="457200" y="79611"/>
                  <a:pt x="354842" y="81886"/>
                </a:cubicBezTo>
                <a:cubicBezTo>
                  <a:pt x="343716" y="83195"/>
                  <a:pt x="235089" y="94092"/>
                  <a:pt x="197893" y="102358"/>
                </a:cubicBezTo>
                <a:cubicBezTo>
                  <a:pt x="190871" y="103918"/>
                  <a:pt x="184337" y="107206"/>
                  <a:pt x="177421" y="109182"/>
                </a:cubicBezTo>
                <a:cubicBezTo>
                  <a:pt x="148924" y="117324"/>
                  <a:pt x="141346" y="117468"/>
                  <a:pt x="109182" y="122829"/>
                </a:cubicBezTo>
                <a:cubicBezTo>
                  <a:pt x="93611" y="130615"/>
                  <a:pt x="66665" y="147081"/>
                  <a:pt x="47767" y="143301"/>
                </a:cubicBezTo>
                <a:cubicBezTo>
                  <a:pt x="34761" y="140700"/>
                  <a:pt x="25768" y="128216"/>
                  <a:pt x="13648" y="122829"/>
                </a:cubicBezTo>
                <a:cubicBezTo>
                  <a:pt x="5078" y="119020"/>
                  <a:pt x="2275" y="105770"/>
                  <a:pt x="0" y="102358"/>
                </a:cubicBezTo>
                <a:close/>
              </a:path>
            </a:pathLst>
          </a:custGeom>
          <a:noFill/>
          <a:ln w="254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4"/>
          <p:cNvSpPr/>
          <p:nvPr/>
        </p:nvSpPr>
        <p:spPr bwMode="auto">
          <a:xfrm>
            <a:off x="5633510" y="1630907"/>
            <a:ext cx="3360365" cy="1815153"/>
          </a:xfrm>
          <a:custGeom>
            <a:avLst/>
            <a:gdLst>
              <a:gd name="connsiteX0" fmla="*/ 1128956 w 3360365"/>
              <a:gd name="connsiteY0" fmla="*/ 116006 h 1815153"/>
              <a:gd name="connsiteX1" fmla="*/ 1128956 w 3360365"/>
              <a:gd name="connsiteY1" fmla="*/ 116006 h 1815153"/>
              <a:gd name="connsiteX2" fmla="*/ 1047069 w 3360365"/>
              <a:gd name="connsiteY2" fmla="*/ 238836 h 1815153"/>
              <a:gd name="connsiteX3" fmla="*/ 1026597 w 3360365"/>
              <a:gd name="connsiteY3" fmla="*/ 259308 h 1815153"/>
              <a:gd name="connsiteX4" fmla="*/ 1006126 w 3360365"/>
              <a:gd name="connsiteY4" fmla="*/ 286603 h 1815153"/>
              <a:gd name="connsiteX5" fmla="*/ 917415 w 3360365"/>
              <a:gd name="connsiteY5" fmla="*/ 368490 h 1815153"/>
              <a:gd name="connsiteX6" fmla="*/ 883296 w 3360365"/>
              <a:gd name="connsiteY6" fmla="*/ 388962 h 1815153"/>
              <a:gd name="connsiteX7" fmla="*/ 862824 w 3360365"/>
              <a:gd name="connsiteY7" fmla="*/ 395786 h 1815153"/>
              <a:gd name="connsiteX8" fmla="*/ 842353 w 3360365"/>
              <a:gd name="connsiteY8" fmla="*/ 416257 h 1815153"/>
              <a:gd name="connsiteX9" fmla="*/ 821881 w 3360365"/>
              <a:gd name="connsiteY9" fmla="*/ 443553 h 1815153"/>
              <a:gd name="connsiteX10" fmla="*/ 801409 w 3360365"/>
              <a:gd name="connsiteY10" fmla="*/ 450377 h 1815153"/>
              <a:gd name="connsiteX11" fmla="*/ 774114 w 3360365"/>
              <a:gd name="connsiteY11" fmla="*/ 491320 h 1815153"/>
              <a:gd name="connsiteX12" fmla="*/ 760466 w 3360365"/>
              <a:gd name="connsiteY12" fmla="*/ 511792 h 1815153"/>
              <a:gd name="connsiteX13" fmla="*/ 726347 w 3360365"/>
              <a:gd name="connsiteY13" fmla="*/ 518615 h 1815153"/>
              <a:gd name="connsiteX14" fmla="*/ 699051 w 3360365"/>
              <a:gd name="connsiteY14" fmla="*/ 539087 h 1815153"/>
              <a:gd name="connsiteX15" fmla="*/ 671756 w 3360365"/>
              <a:gd name="connsiteY15" fmla="*/ 552735 h 1815153"/>
              <a:gd name="connsiteX16" fmla="*/ 658108 w 3360365"/>
              <a:gd name="connsiteY16" fmla="*/ 573206 h 1815153"/>
              <a:gd name="connsiteX17" fmla="*/ 617165 w 3360365"/>
              <a:gd name="connsiteY17" fmla="*/ 586854 h 1815153"/>
              <a:gd name="connsiteX18" fmla="*/ 610341 w 3360365"/>
              <a:gd name="connsiteY18" fmla="*/ 614150 h 1815153"/>
              <a:gd name="connsiteX19" fmla="*/ 562574 w 3360365"/>
              <a:gd name="connsiteY19" fmla="*/ 634621 h 1815153"/>
              <a:gd name="connsiteX20" fmla="*/ 507983 w 3360365"/>
              <a:gd name="connsiteY20" fmla="*/ 661917 h 1815153"/>
              <a:gd name="connsiteX21" fmla="*/ 494335 w 3360365"/>
              <a:gd name="connsiteY21" fmla="*/ 682389 h 1815153"/>
              <a:gd name="connsiteX22" fmla="*/ 473863 w 3360365"/>
              <a:gd name="connsiteY22" fmla="*/ 689212 h 1815153"/>
              <a:gd name="connsiteX23" fmla="*/ 446568 w 3360365"/>
              <a:gd name="connsiteY23" fmla="*/ 702860 h 1815153"/>
              <a:gd name="connsiteX24" fmla="*/ 391977 w 3360365"/>
              <a:gd name="connsiteY24" fmla="*/ 736980 h 1815153"/>
              <a:gd name="connsiteX25" fmla="*/ 330562 w 3360365"/>
              <a:gd name="connsiteY25" fmla="*/ 791571 h 1815153"/>
              <a:gd name="connsiteX26" fmla="*/ 310090 w 3360365"/>
              <a:gd name="connsiteY26" fmla="*/ 818866 h 1815153"/>
              <a:gd name="connsiteX27" fmla="*/ 282794 w 3360365"/>
              <a:gd name="connsiteY27" fmla="*/ 839338 h 1815153"/>
              <a:gd name="connsiteX28" fmla="*/ 241851 w 3360365"/>
              <a:gd name="connsiteY28" fmla="*/ 866633 h 1815153"/>
              <a:gd name="connsiteX29" fmla="*/ 214556 w 3360365"/>
              <a:gd name="connsiteY29" fmla="*/ 914400 h 1815153"/>
              <a:gd name="connsiteX30" fmla="*/ 194084 w 3360365"/>
              <a:gd name="connsiteY30" fmla="*/ 921224 h 1815153"/>
              <a:gd name="connsiteX31" fmla="*/ 166789 w 3360365"/>
              <a:gd name="connsiteY31" fmla="*/ 948520 h 1815153"/>
              <a:gd name="connsiteX32" fmla="*/ 132669 w 3360365"/>
              <a:gd name="connsiteY32" fmla="*/ 989463 h 1815153"/>
              <a:gd name="connsiteX33" fmla="*/ 98550 w 3360365"/>
              <a:gd name="connsiteY33" fmla="*/ 1057702 h 1815153"/>
              <a:gd name="connsiteX34" fmla="*/ 84902 w 3360365"/>
              <a:gd name="connsiteY34" fmla="*/ 1098645 h 1815153"/>
              <a:gd name="connsiteX35" fmla="*/ 57606 w 3360365"/>
              <a:gd name="connsiteY35" fmla="*/ 1125941 h 1815153"/>
              <a:gd name="connsiteX36" fmla="*/ 43959 w 3360365"/>
              <a:gd name="connsiteY36" fmla="*/ 1153236 h 1815153"/>
              <a:gd name="connsiteX37" fmla="*/ 9839 w 3360365"/>
              <a:gd name="connsiteY37" fmla="*/ 1180532 h 1815153"/>
              <a:gd name="connsiteX38" fmla="*/ 3015 w 3360365"/>
              <a:gd name="connsiteY38" fmla="*/ 1214651 h 1815153"/>
              <a:gd name="connsiteX39" fmla="*/ 9839 w 3360365"/>
              <a:gd name="connsiteY39" fmla="*/ 1405720 h 1815153"/>
              <a:gd name="connsiteX40" fmla="*/ 37135 w 3360365"/>
              <a:gd name="connsiteY40" fmla="*/ 1433015 h 1815153"/>
              <a:gd name="connsiteX41" fmla="*/ 71254 w 3360365"/>
              <a:gd name="connsiteY41" fmla="*/ 1494430 h 1815153"/>
              <a:gd name="connsiteX42" fmla="*/ 98550 w 3360365"/>
              <a:gd name="connsiteY42" fmla="*/ 1535374 h 1815153"/>
              <a:gd name="connsiteX43" fmla="*/ 125845 w 3360365"/>
              <a:gd name="connsiteY43" fmla="*/ 1542197 h 1815153"/>
              <a:gd name="connsiteX44" fmla="*/ 139493 w 3360365"/>
              <a:gd name="connsiteY44" fmla="*/ 1562669 h 1815153"/>
              <a:gd name="connsiteX45" fmla="*/ 159965 w 3360365"/>
              <a:gd name="connsiteY45" fmla="*/ 1569493 h 1815153"/>
              <a:gd name="connsiteX46" fmla="*/ 207732 w 3360365"/>
              <a:gd name="connsiteY46" fmla="*/ 1603612 h 1815153"/>
              <a:gd name="connsiteX47" fmla="*/ 289618 w 3360365"/>
              <a:gd name="connsiteY47" fmla="*/ 1651380 h 1815153"/>
              <a:gd name="connsiteX48" fmla="*/ 323738 w 3360365"/>
              <a:gd name="connsiteY48" fmla="*/ 1671851 h 1815153"/>
              <a:gd name="connsiteX49" fmla="*/ 385153 w 3360365"/>
              <a:gd name="connsiteY49" fmla="*/ 1712794 h 1815153"/>
              <a:gd name="connsiteX50" fmla="*/ 439744 w 3360365"/>
              <a:gd name="connsiteY50" fmla="*/ 1719618 h 1815153"/>
              <a:gd name="connsiteX51" fmla="*/ 494335 w 3360365"/>
              <a:gd name="connsiteY51" fmla="*/ 1740090 h 1815153"/>
              <a:gd name="connsiteX52" fmla="*/ 651284 w 3360365"/>
              <a:gd name="connsiteY52" fmla="*/ 1760562 h 1815153"/>
              <a:gd name="connsiteX53" fmla="*/ 849177 w 3360365"/>
              <a:gd name="connsiteY53" fmla="*/ 1794681 h 1815153"/>
              <a:gd name="connsiteX54" fmla="*/ 1217666 w 3360365"/>
              <a:gd name="connsiteY54" fmla="*/ 1808329 h 1815153"/>
              <a:gd name="connsiteX55" fmla="*/ 1374615 w 3360365"/>
              <a:gd name="connsiteY55" fmla="*/ 1815153 h 1815153"/>
              <a:gd name="connsiteX56" fmla="*/ 2411845 w 3360365"/>
              <a:gd name="connsiteY56" fmla="*/ 1801505 h 1815153"/>
              <a:gd name="connsiteX57" fmla="*/ 2473260 w 3360365"/>
              <a:gd name="connsiteY57" fmla="*/ 1787857 h 1815153"/>
              <a:gd name="connsiteX58" fmla="*/ 2521027 w 3360365"/>
              <a:gd name="connsiteY58" fmla="*/ 1781033 h 1815153"/>
              <a:gd name="connsiteX59" fmla="*/ 2602914 w 3360365"/>
              <a:gd name="connsiteY59" fmla="*/ 1760562 h 1815153"/>
              <a:gd name="connsiteX60" fmla="*/ 2759863 w 3360365"/>
              <a:gd name="connsiteY60" fmla="*/ 1699147 h 1815153"/>
              <a:gd name="connsiteX61" fmla="*/ 2862221 w 3360365"/>
              <a:gd name="connsiteY61" fmla="*/ 1665027 h 1815153"/>
              <a:gd name="connsiteX62" fmla="*/ 2909989 w 3360365"/>
              <a:gd name="connsiteY62" fmla="*/ 1637732 h 1815153"/>
              <a:gd name="connsiteX63" fmla="*/ 2978227 w 3360365"/>
              <a:gd name="connsiteY63" fmla="*/ 1596789 h 1815153"/>
              <a:gd name="connsiteX64" fmla="*/ 3012347 w 3360365"/>
              <a:gd name="connsiteY64" fmla="*/ 1562669 h 1815153"/>
              <a:gd name="connsiteX65" fmla="*/ 3060114 w 3360365"/>
              <a:gd name="connsiteY65" fmla="*/ 1521726 h 1815153"/>
              <a:gd name="connsiteX66" fmla="*/ 3128353 w 3360365"/>
              <a:gd name="connsiteY66" fmla="*/ 1439839 h 1815153"/>
              <a:gd name="connsiteX67" fmla="*/ 3182944 w 3360365"/>
              <a:gd name="connsiteY67" fmla="*/ 1398896 h 1815153"/>
              <a:gd name="connsiteX68" fmla="*/ 3203415 w 3360365"/>
              <a:gd name="connsiteY68" fmla="*/ 1364777 h 1815153"/>
              <a:gd name="connsiteX69" fmla="*/ 3251183 w 3360365"/>
              <a:gd name="connsiteY69" fmla="*/ 1269242 h 1815153"/>
              <a:gd name="connsiteX70" fmla="*/ 3278478 w 3360365"/>
              <a:gd name="connsiteY70" fmla="*/ 1221475 h 1815153"/>
              <a:gd name="connsiteX71" fmla="*/ 3292126 w 3360365"/>
              <a:gd name="connsiteY71" fmla="*/ 1187356 h 1815153"/>
              <a:gd name="connsiteX72" fmla="*/ 3298950 w 3360365"/>
              <a:gd name="connsiteY72" fmla="*/ 1146412 h 1815153"/>
              <a:gd name="connsiteX73" fmla="*/ 3312597 w 3360365"/>
              <a:gd name="connsiteY73" fmla="*/ 1098645 h 1815153"/>
              <a:gd name="connsiteX74" fmla="*/ 3326245 w 3360365"/>
              <a:gd name="connsiteY74" fmla="*/ 968992 h 1815153"/>
              <a:gd name="connsiteX75" fmla="*/ 3339893 w 3360365"/>
              <a:gd name="connsiteY75" fmla="*/ 887105 h 1815153"/>
              <a:gd name="connsiteX76" fmla="*/ 3346717 w 3360365"/>
              <a:gd name="connsiteY76" fmla="*/ 730156 h 1815153"/>
              <a:gd name="connsiteX77" fmla="*/ 3360365 w 3360365"/>
              <a:gd name="connsiteY77" fmla="*/ 689212 h 1815153"/>
              <a:gd name="connsiteX78" fmla="*/ 3346717 w 3360365"/>
              <a:gd name="connsiteY78" fmla="*/ 402609 h 1815153"/>
              <a:gd name="connsiteX79" fmla="*/ 3333069 w 3360365"/>
              <a:gd name="connsiteY79" fmla="*/ 382138 h 1815153"/>
              <a:gd name="connsiteX80" fmla="*/ 3312597 w 3360365"/>
              <a:gd name="connsiteY80" fmla="*/ 354842 h 1815153"/>
              <a:gd name="connsiteX81" fmla="*/ 3298950 w 3360365"/>
              <a:gd name="connsiteY81" fmla="*/ 327547 h 1815153"/>
              <a:gd name="connsiteX82" fmla="*/ 3278478 w 3360365"/>
              <a:gd name="connsiteY82" fmla="*/ 320723 h 1815153"/>
              <a:gd name="connsiteX83" fmla="*/ 3264830 w 3360365"/>
              <a:gd name="connsiteY83" fmla="*/ 286603 h 1815153"/>
              <a:gd name="connsiteX84" fmla="*/ 3244359 w 3360365"/>
              <a:gd name="connsiteY84" fmla="*/ 279780 h 1815153"/>
              <a:gd name="connsiteX85" fmla="*/ 3223887 w 3360365"/>
              <a:gd name="connsiteY85" fmla="*/ 259308 h 1815153"/>
              <a:gd name="connsiteX86" fmla="*/ 3169296 w 3360365"/>
              <a:gd name="connsiteY86" fmla="*/ 238836 h 1815153"/>
              <a:gd name="connsiteX87" fmla="*/ 3087409 w 3360365"/>
              <a:gd name="connsiteY87" fmla="*/ 204717 h 1815153"/>
              <a:gd name="connsiteX88" fmla="*/ 2889517 w 3360365"/>
              <a:gd name="connsiteY88" fmla="*/ 156950 h 1815153"/>
              <a:gd name="connsiteX89" fmla="*/ 2828102 w 3360365"/>
              <a:gd name="connsiteY89" fmla="*/ 136478 h 1815153"/>
              <a:gd name="connsiteX90" fmla="*/ 2712096 w 3360365"/>
              <a:gd name="connsiteY90" fmla="*/ 116006 h 1815153"/>
              <a:gd name="connsiteX91" fmla="*/ 2650681 w 3360365"/>
              <a:gd name="connsiteY91" fmla="*/ 95535 h 1815153"/>
              <a:gd name="connsiteX92" fmla="*/ 2473260 w 3360365"/>
              <a:gd name="connsiteY92" fmla="*/ 75063 h 1815153"/>
              <a:gd name="connsiteX93" fmla="*/ 2357254 w 3360365"/>
              <a:gd name="connsiteY93" fmla="*/ 54592 h 1815153"/>
              <a:gd name="connsiteX94" fmla="*/ 2213953 w 3360365"/>
              <a:gd name="connsiteY94" fmla="*/ 34120 h 1815153"/>
              <a:gd name="connsiteX95" fmla="*/ 2050180 w 3360365"/>
              <a:gd name="connsiteY95" fmla="*/ 13648 h 1815153"/>
              <a:gd name="connsiteX96" fmla="*/ 1954645 w 3360365"/>
              <a:gd name="connsiteY96" fmla="*/ 0 h 1815153"/>
              <a:gd name="connsiteX97" fmla="*/ 1504269 w 3360365"/>
              <a:gd name="connsiteY97" fmla="*/ 6824 h 1815153"/>
              <a:gd name="connsiteX98" fmla="*/ 1449678 w 3360365"/>
              <a:gd name="connsiteY98" fmla="*/ 13648 h 1815153"/>
              <a:gd name="connsiteX99" fmla="*/ 1408735 w 3360365"/>
              <a:gd name="connsiteY99" fmla="*/ 27296 h 1815153"/>
              <a:gd name="connsiteX100" fmla="*/ 1360968 w 3360365"/>
              <a:gd name="connsiteY100" fmla="*/ 40944 h 1815153"/>
              <a:gd name="connsiteX101" fmla="*/ 1347320 w 3360365"/>
              <a:gd name="connsiteY101" fmla="*/ 61415 h 1815153"/>
              <a:gd name="connsiteX102" fmla="*/ 1320024 w 3360365"/>
              <a:gd name="connsiteY102" fmla="*/ 68239 h 1815153"/>
              <a:gd name="connsiteX103" fmla="*/ 1299553 w 3360365"/>
              <a:gd name="connsiteY103" fmla="*/ 81887 h 1815153"/>
              <a:gd name="connsiteX104" fmla="*/ 1285905 w 3360365"/>
              <a:gd name="connsiteY104" fmla="*/ 109183 h 1815153"/>
              <a:gd name="connsiteX105" fmla="*/ 1265433 w 3360365"/>
              <a:gd name="connsiteY105" fmla="*/ 116006 h 1815153"/>
              <a:gd name="connsiteX106" fmla="*/ 1128956 w 3360365"/>
              <a:gd name="connsiteY106" fmla="*/ 116006 h 18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360365" h="1815153">
                <a:moveTo>
                  <a:pt x="1128956" y="116006"/>
                </a:moveTo>
                <a:lnTo>
                  <a:pt x="1128956" y="116006"/>
                </a:lnTo>
                <a:cubicBezTo>
                  <a:pt x="1101660" y="156949"/>
                  <a:pt x="1081864" y="204041"/>
                  <a:pt x="1047069" y="238836"/>
                </a:cubicBezTo>
                <a:cubicBezTo>
                  <a:pt x="1040245" y="245660"/>
                  <a:pt x="1032878" y="251981"/>
                  <a:pt x="1026597" y="259308"/>
                </a:cubicBezTo>
                <a:cubicBezTo>
                  <a:pt x="1019196" y="267943"/>
                  <a:pt x="1013840" y="278246"/>
                  <a:pt x="1006126" y="286603"/>
                </a:cubicBezTo>
                <a:cubicBezTo>
                  <a:pt x="976246" y="318973"/>
                  <a:pt x="952324" y="345217"/>
                  <a:pt x="917415" y="368490"/>
                </a:cubicBezTo>
                <a:cubicBezTo>
                  <a:pt x="906379" y="375847"/>
                  <a:pt x="895159" y="383030"/>
                  <a:pt x="883296" y="388962"/>
                </a:cubicBezTo>
                <a:cubicBezTo>
                  <a:pt x="876862" y="392179"/>
                  <a:pt x="869648" y="393511"/>
                  <a:pt x="862824" y="395786"/>
                </a:cubicBezTo>
                <a:cubicBezTo>
                  <a:pt x="856000" y="402610"/>
                  <a:pt x="848633" y="408930"/>
                  <a:pt x="842353" y="416257"/>
                </a:cubicBezTo>
                <a:cubicBezTo>
                  <a:pt x="834951" y="424892"/>
                  <a:pt x="830618" y="436272"/>
                  <a:pt x="821881" y="443553"/>
                </a:cubicBezTo>
                <a:cubicBezTo>
                  <a:pt x="816355" y="448158"/>
                  <a:pt x="808233" y="448102"/>
                  <a:pt x="801409" y="450377"/>
                </a:cubicBezTo>
                <a:cubicBezTo>
                  <a:pt x="789005" y="499998"/>
                  <a:pt x="805530" y="459904"/>
                  <a:pt x="774114" y="491320"/>
                </a:cubicBezTo>
                <a:cubicBezTo>
                  <a:pt x="768315" y="497119"/>
                  <a:pt x="767587" y="507723"/>
                  <a:pt x="760466" y="511792"/>
                </a:cubicBezTo>
                <a:cubicBezTo>
                  <a:pt x="750396" y="517546"/>
                  <a:pt x="737720" y="516341"/>
                  <a:pt x="726347" y="518615"/>
                </a:cubicBezTo>
                <a:cubicBezTo>
                  <a:pt x="717248" y="525439"/>
                  <a:pt x="708696" y="533059"/>
                  <a:pt x="699051" y="539087"/>
                </a:cubicBezTo>
                <a:cubicBezTo>
                  <a:pt x="690425" y="544478"/>
                  <a:pt x="679571" y="546223"/>
                  <a:pt x="671756" y="552735"/>
                </a:cubicBezTo>
                <a:cubicBezTo>
                  <a:pt x="665456" y="557985"/>
                  <a:pt x="665063" y="568859"/>
                  <a:pt x="658108" y="573206"/>
                </a:cubicBezTo>
                <a:cubicBezTo>
                  <a:pt x="645909" y="580830"/>
                  <a:pt x="617165" y="586854"/>
                  <a:pt x="617165" y="586854"/>
                </a:cubicBezTo>
                <a:cubicBezTo>
                  <a:pt x="614890" y="595953"/>
                  <a:pt x="617399" y="607974"/>
                  <a:pt x="610341" y="614150"/>
                </a:cubicBezTo>
                <a:cubicBezTo>
                  <a:pt x="597304" y="625557"/>
                  <a:pt x="577782" y="626326"/>
                  <a:pt x="562574" y="634621"/>
                </a:cubicBezTo>
                <a:cubicBezTo>
                  <a:pt x="503682" y="666744"/>
                  <a:pt x="566179" y="647367"/>
                  <a:pt x="507983" y="661917"/>
                </a:cubicBezTo>
                <a:cubicBezTo>
                  <a:pt x="503434" y="668741"/>
                  <a:pt x="500739" y="677266"/>
                  <a:pt x="494335" y="682389"/>
                </a:cubicBezTo>
                <a:cubicBezTo>
                  <a:pt x="488718" y="686882"/>
                  <a:pt x="480474" y="686379"/>
                  <a:pt x="473863" y="689212"/>
                </a:cubicBezTo>
                <a:cubicBezTo>
                  <a:pt x="464513" y="693219"/>
                  <a:pt x="455032" y="697217"/>
                  <a:pt x="446568" y="702860"/>
                </a:cubicBezTo>
                <a:cubicBezTo>
                  <a:pt x="390938" y="739947"/>
                  <a:pt x="434114" y="722934"/>
                  <a:pt x="391977" y="736980"/>
                </a:cubicBezTo>
                <a:cubicBezTo>
                  <a:pt x="318861" y="828372"/>
                  <a:pt x="411350" y="720882"/>
                  <a:pt x="330562" y="791571"/>
                </a:cubicBezTo>
                <a:cubicBezTo>
                  <a:pt x="322003" y="799060"/>
                  <a:pt x="318132" y="810824"/>
                  <a:pt x="310090" y="818866"/>
                </a:cubicBezTo>
                <a:cubicBezTo>
                  <a:pt x="302048" y="826908"/>
                  <a:pt x="292111" y="832816"/>
                  <a:pt x="282794" y="839338"/>
                </a:cubicBezTo>
                <a:cubicBezTo>
                  <a:pt x="269357" y="848744"/>
                  <a:pt x="241851" y="866633"/>
                  <a:pt x="241851" y="866633"/>
                </a:cubicBezTo>
                <a:cubicBezTo>
                  <a:pt x="232753" y="882555"/>
                  <a:pt x="226632" y="900599"/>
                  <a:pt x="214556" y="914400"/>
                </a:cubicBezTo>
                <a:cubicBezTo>
                  <a:pt x="209819" y="919813"/>
                  <a:pt x="199937" y="917043"/>
                  <a:pt x="194084" y="921224"/>
                </a:cubicBezTo>
                <a:cubicBezTo>
                  <a:pt x="183614" y="928703"/>
                  <a:pt x="174509" y="938226"/>
                  <a:pt x="166789" y="948520"/>
                </a:cubicBezTo>
                <a:cubicBezTo>
                  <a:pt x="132160" y="994693"/>
                  <a:pt x="175564" y="960866"/>
                  <a:pt x="132669" y="989463"/>
                </a:cubicBezTo>
                <a:cubicBezTo>
                  <a:pt x="121296" y="1012209"/>
                  <a:pt x="106592" y="1033576"/>
                  <a:pt x="98550" y="1057702"/>
                </a:cubicBezTo>
                <a:cubicBezTo>
                  <a:pt x="94001" y="1071350"/>
                  <a:pt x="92304" y="1086309"/>
                  <a:pt x="84902" y="1098645"/>
                </a:cubicBezTo>
                <a:cubicBezTo>
                  <a:pt x="78282" y="1109679"/>
                  <a:pt x="66705" y="1116842"/>
                  <a:pt x="57606" y="1125941"/>
                </a:cubicBezTo>
                <a:cubicBezTo>
                  <a:pt x="53057" y="1135039"/>
                  <a:pt x="50657" y="1145581"/>
                  <a:pt x="43959" y="1153236"/>
                </a:cubicBezTo>
                <a:cubicBezTo>
                  <a:pt x="34368" y="1164197"/>
                  <a:pt x="17918" y="1168413"/>
                  <a:pt x="9839" y="1180532"/>
                </a:cubicBezTo>
                <a:cubicBezTo>
                  <a:pt x="3405" y="1190182"/>
                  <a:pt x="5290" y="1203278"/>
                  <a:pt x="3015" y="1214651"/>
                </a:cubicBezTo>
                <a:cubicBezTo>
                  <a:pt x="5290" y="1278341"/>
                  <a:pt x="0" y="1342754"/>
                  <a:pt x="9839" y="1405720"/>
                </a:cubicBezTo>
                <a:cubicBezTo>
                  <a:pt x="11825" y="1418433"/>
                  <a:pt x="30515" y="1421981"/>
                  <a:pt x="37135" y="1433015"/>
                </a:cubicBezTo>
                <a:cubicBezTo>
                  <a:pt x="87236" y="1516515"/>
                  <a:pt x="18205" y="1441381"/>
                  <a:pt x="71254" y="1494430"/>
                </a:cubicBezTo>
                <a:cubicBezTo>
                  <a:pt x="77768" y="1513972"/>
                  <a:pt x="77502" y="1523347"/>
                  <a:pt x="98550" y="1535374"/>
                </a:cubicBezTo>
                <a:cubicBezTo>
                  <a:pt x="106693" y="1540027"/>
                  <a:pt x="116747" y="1539923"/>
                  <a:pt x="125845" y="1542197"/>
                </a:cubicBezTo>
                <a:cubicBezTo>
                  <a:pt x="130394" y="1549021"/>
                  <a:pt x="133089" y="1557546"/>
                  <a:pt x="139493" y="1562669"/>
                </a:cubicBezTo>
                <a:cubicBezTo>
                  <a:pt x="145110" y="1567163"/>
                  <a:pt x="153531" y="1566276"/>
                  <a:pt x="159965" y="1569493"/>
                </a:cubicBezTo>
                <a:cubicBezTo>
                  <a:pt x="171049" y="1575035"/>
                  <a:pt x="200015" y="1598210"/>
                  <a:pt x="207732" y="1603612"/>
                </a:cubicBezTo>
                <a:cubicBezTo>
                  <a:pt x="267385" y="1645369"/>
                  <a:pt x="228409" y="1617994"/>
                  <a:pt x="289618" y="1651380"/>
                </a:cubicBezTo>
                <a:cubicBezTo>
                  <a:pt x="301262" y="1657731"/>
                  <a:pt x="312872" y="1664245"/>
                  <a:pt x="323738" y="1671851"/>
                </a:cubicBezTo>
                <a:cubicBezTo>
                  <a:pt x="343079" y="1685390"/>
                  <a:pt x="360699" y="1706681"/>
                  <a:pt x="385153" y="1712794"/>
                </a:cubicBezTo>
                <a:cubicBezTo>
                  <a:pt x="402944" y="1717242"/>
                  <a:pt x="421547" y="1717343"/>
                  <a:pt x="439744" y="1719618"/>
                </a:cubicBezTo>
                <a:cubicBezTo>
                  <a:pt x="471970" y="1741103"/>
                  <a:pt x="449197" y="1729673"/>
                  <a:pt x="494335" y="1740090"/>
                </a:cubicBezTo>
                <a:cubicBezTo>
                  <a:pt x="592386" y="1762717"/>
                  <a:pt x="511459" y="1751240"/>
                  <a:pt x="651284" y="1760562"/>
                </a:cubicBezTo>
                <a:cubicBezTo>
                  <a:pt x="729383" y="1791800"/>
                  <a:pt x="705146" y="1785448"/>
                  <a:pt x="849177" y="1794681"/>
                </a:cubicBezTo>
                <a:cubicBezTo>
                  <a:pt x="971839" y="1802544"/>
                  <a:pt x="1094845" y="1803544"/>
                  <a:pt x="1217666" y="1808329"/>
                </a:cubicBezTo>
                <a:lnTo>
                  <a:pt x="1374615" y="1815153"/>
                </a:lnTo>
                <a:lnTo>
                  <a:pt x="2411845" y="1801505"/>
                </a:lnTo>
                <a:cubicBezTo>
                  <a:pt x="2432810" y="1800984"/>
                  <a:pt x="2452648" y="1791722"/>
                  <a:pt x="2473260" y="1787857"/>
                </a:cubicBezTo>
                <a:cubicBezTo>
                  <a:pt x="2489068" y="1784893"/>
                  <a:pt x="2505300" y="1784403"/>
                  <a:pt x="2521027" y="1781033"/>
                </a:cubicBezTo>
                <a:cubicBezTo>
                  <a:pt x="2874629" y="1705263"/>
                  <a:pt x="2346154" y="1811914"/>
                  <a:pt x="2602914" y="1760562"/>
                </a:cubicBezTo>
                <a:cubicBezTo>
                  <a:pt x="2664933" y="1729551"/>
                  <a:pt x="2649964" y="1735780"/>
                  <a:pt x="2759863" y="1699147"/>
                </a:cubicBezTo>
                <a:cubicBezTo>
                  <a:pt x="2836796" y="1673503"/>
                  <a:pt x="2792101" y="1700087"/>
                  <a:pt x="2862221" y="1665027"/>
                </a:cubicBezTo>
                <a:cubicBezTo>
                  <a:pt x="2878624" y="1656826"/>
                  <a:pt x="2894563" y="1647649"/>
                  <a:pt x="2909989" y="1637732"/>
                </a:cubicBezTo>
                <a:cubicBezTo>
                  <a:pt x="2975985" y="1595306"/>
                  <a:pt x="2934644" y="1611315"/>
                  <a:pt x="2978227" y="1596789"/>
                </a:cubicBezTo>
                <a:cubicBezTo>
                  <a:pt x="2989600" y="1585416"/>
                  <a:pt x="3000326" y="1573355"/>
                  <a:pt x="3012347" y="1562669"/>
                </a:cubicBezTo>
                <a:cubicBezTo>
                  <a:pt x="3041387" y="1536855"/>
                  <a:pt x="3036670" y="1549858"/>
                  <a:pt x="3060114" y="1521726"/>
                </a:cubicBezTo>
                <a:cubicBezTo>
                  <a:pt x="3107096" y="1465349"/>
                  <a:pt x="3007729" y="1551184"/>
                  <a:pt x="3128353" y="1439839"/>
                </a:cubicBezTo>
                <a:cubicBezTo>
                  <a:pt x="3170801" y="1400656"/>
                  <a:pt x="3153054" y="1438749"/>
                  <a:pt x="3182944" y="1398896"/>
                </a:cubicBezTo>
                <a:cubicBezTo>
                  <a:pt x="3190902" y="1388286"/>
                  <a:pt x="3197238" y="1376514"/>
                  <a:pt x="3203415" y="1364777"/>
                </a:cubicBezTo>
                <a:cubicBezTo>
                  <a:pt x="3219997" y="1333270"/>
                  <a:pt x="3251183" y="1269242"/>
                  <a:pt x="3251183" y="1269242"/>
                </a:cubicBezTo>
                <a:cubicBezTo>
                  <a:pt x="3266929" y="1206249"/>
                  <a:pt x="3244600" y="1275678"/>
                  <a:pt x="3278478" y="1221475"/>
                </a:cubicBezTo>
                <a:cubicBezTo>
                  <a:pt x="3284970" y="1211088"/>
                  <a:pt x="3287577" y="1198729"/>
                  <a:pt x="3292126" y="1187356"/>
                </a:cubicBezTo>
                <a:cubicBezTo>
                  <a:pt x="3294401" y="1173708"/>
                  <a:pt x="3295839" y="1159894"/>
                  <a:pt x="3298950" y="1146412"/>
                </a:cubicBezTo>
                <a:cubicBezTo>
                  <a:pt x="3302673" y="1130277"/>
                  <a:pt x="3309545" y="1114921"/>
                  <a:pt x="3312597" y="1098645"/>
                </a:cubicBezTo>
                <a:cubicBezTo>
                  <a:pt x="3315467" y="1083336"/>
                  <a:pt x="3324561" y="981342"/>
                  <a:pt x="3326245" y="968992"/>
                </a:cubicBezTo>
                <a:cubicBezTo>
                  <a:pt x="3329984" y="941574"/>
                  <a:pt x="3335344" y="914401"/>
                  <a:pt x="3339893" y="887105"/>
                </a:cubicBezTo>
                <a:cubicBezTo>
                  <a:pt x="3342168" y="834789"/>
                  <a:pt x="3341329" y="782244"/>
                  <a:pt x="3346717" y="730156"/>
                </a:cubicBezTo>
                <a:cubicBezTo>
                  <a:pt x="3348197" y="715846"/>
                  <a:pt x="3360365" y="703598"/>
                  <a:pt x="3360365" y="689212"/>
                </a:cubicBezTo>
                <a:cubicBezTo>
                  <a:pt x="3360365" y="593569"/>
                  <a:pt x="3355185" y="497876"/>
                  <a:pt x="3346717" y="402609"/>
                </a:cubicBezTo>
                <a:cubicBezTo>
                  <a:pt x="3345991" y="394440"/>
                  <a:pt x="3337836" y="388812"/>
                  <a:pt x="3333069" y="382138"/>
                </a:cubicBezTo>
                <a:cubicBezTo>
                  <a:pt x="3326458" y="372883"/>
                  <a:pt x="3318625" y="364487"/>
                  <a:pt x="3312597" y="354842"/>
                </a:cubicBezTo>
                <a:cubicBezTo>
                  <a:pt x="3307206" y="346216"/>
                  <a:pt x="3306143" y="334740"/>
                  <a:pt x="3298950" y="327547"/>
                </a:cubicBezTo>
                <a:cubicBezTo>
                  <a:pt x="3293864" y="322461"/>
                  <a:pt x="3285302" y="322998"/>
                  <a:pt x="3278478" y="320723"/>
                </a:cubicBezTo>
                <a:cubicBezTo>
                  <a:pt x="3273929" y="309350"/>
                  <a:pt x="3272672" y="296013"/>
                  <a:pt x="3264830" y="286603"/>
                </a:cubicBezTo>
                <a:cubicBezTo>
                  <a:pt x="3260225" y="281077"/>
                  <a:pt x="3250344" y="283770"/>
                  <a:pt x="3244359" y="279780"/>
                </a:cubicBezTo>
                <a:cubicBezTo>
                  <a:pt x="3236329" y="274427"/>
                  <a:pt x="3231740" y="264917"/>
                  <a:pt x="3223887" y="259308"/>
                </a:cubicBezTo>
                <a:cubicBezTo>
                  <a:pt x="3195890" y="239310"/>
                  <a:pt x="3199373" y="250115"/>
                  <a:pt x="3169296" y="238836"/>
                </a:cubicBezTo>
                <a:cubicBezTo>
                  <a:pt x="3141609" y="228453"/>
                  <a:pt x="3116405" y="210516"/>
                  <a:pt x="3087409" y="204717"/>
                </a:cubicBezTo>
                <a:cubicBezTo>
                  <a:pt x="3020861" y="191407"/>
                  <a:pt x="2954562" y="176463"/>
                  <a:pt x="2889517" y="156950"/>
                </a:cubicBezTo>
                <a:cubicBezTo>
                  <a:pt x="2868848" y="150749"/>
                  <a:pt x="2849128" y="141330"/>
                  <a:pt x="2828102" y="136478"/>
                </a:cubicBezTo>
                <a:cubicBezTo>
                  <a:pt x="2789841" y="127648"/>
                  <a:pt x="2750765" y="122830"/>
                  <a:pt x="2712096" y="116006"/>
                </a:cubicBezTo>
                <a:cubicBezTo>
                  <a:pt x="2691657" y="107831"/>
                  <a:pt x="2672718" y="98473"/>
                  <a:pt x="2650681" y="95535"/>
                </a:cubicBezTo>
                <a:cubicBezTo>
                  <a:pt x="2591671" y="87667"/>
                  <a:pt x="2473260" y="75063"/>
                  <a:pt x="2473260" y="75063"/>
                </a:cubicBezTo>
                <a:cubicBezTo>
                  <a:pt x="2309586" y="34144"/>
                  <a:pt x="2535154" y="87947"/>
                  <a:pt x="2357254" y="54592"/>
                </a:cubicBezTo>
                <a:cubicBezTo>
                  <a:pt x="2212385" y="27430"/>
                  <a:pt x="2454030" y="51269"/>
                  <a:pt x="2213953" y="34120"/>
                </a:cubicBezTo>
                <a:cubicBezTo>
                  <a:pt x="2095744" y="7851"/>
                  <a:pt x="2211640" y="30351"/>
                  <a:pt x="2050180" y="13648"/>
                </a:cubicBezTo>
                <a:cubicBezTo>
                  <a:pt x="2018182" y="10338"/>
                  <a:pt x="1986490" y="4549"/>
                  <a:pt x="1954645" y="0"/>
                </a:cubicBezTo>
                <a:lnTo>
                  <a:pt x="1504269" y="6824"/>
                </a:lnTo>
                <a:cubicBezTo>
                  <a:pt x="1485937" y="7319"/>
                  <a:pt x="1467610" y="9805"/>
                  <a:pt x="1449678" y="13648"/>
                </a:cubicBezTo>
                <a:cubicBezTo>
                  <a:pt x="1435611" y="16662"/>
                  <a:pt x="1422691" y="23807"/>
                  <a:pt x="1408735" y="27296"/>
                </a:cubicBezTo>
                <a:cubicBezTo>
                  <a:pt x="1374461" y="35865"/>
                  <a:pt x="1390336" y="31154"/>
                  <a:pt x="1360968" y="40944"/>
                </a:cubicBezTo>
                <a:cubicBezTo>
                  <a:pt x="1356419" y="47768"/>
                  <a:pt x="1354144" y="56866"/>
                  <a:pt x="1347320" y="61415"/>
                </a:cubicBezTo>
                <a:cubicBezTo>
                  <a:pt x="1339516" y="66617"/>
                  <a:pt x="1328644" y="64544"/>
                  <a:pt x="1320024" y="68239"/>
                </a:cubicBezTo>
                <a:cubicBezTo>
                  <a:pt x="1312486" y="71470"/>
                  <a:pt x="1306377" y="77338"/>
                  <a:pt x="1299553" y="81887"/>
                </a:cubicBezTo>
                <a:cubicBezTo>
                  <a:pt x="1295004" y="90986"/>
                  <a:pt x="1293098" y="101990"/>
                  <a:pt x="1285905" y="109183"/>
                </a:cubicBezTo>
                <a:cubicBezTo>
                  <a:pt x="1280819" y="114269"/>
                  <a:pt x="1272618" y="115664"/>
                  <a:pt x="1265433" y="116006"/>
                </a:cubicBezTo>
                <a:cubicBezTo>
                  <a:pt x="1224536" y="117953"/>
                  <a:pt x="1151702" y="116006"/>
                  <a:pt x="1128956" y="116006"/>
                </a:cubicBezTo>
                <a:close/>
              </a:path>
            </a:pathLst>
          </a:custGeom>
          <a:noFill/>
          <a:ln w="25400"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任意多边形 5"/>
          <p:cNvSpPr/>
          <p:nvPr/>
        </p:nvSpPr>
        <p:spPr bwMode="auto">
          <a:xfrm>
            <a:off x="948519" y="3485145"/>
            <a:ext cx="3714009" cy="1980783"/>
          </a:xfrm>
          <a:custGeom>
            <a:avLst/>
            <a:gdLst>
              <a:gd name="connsiteX0" fmla="*/ 6824 w 3714009"/>
              <a:gd name="connsiteY0" fmla="*/ 1189213 h 1980783"/>
              <a:gd name="connsiteX1" fmla="*/ 6824 w 3714009"/>
              <a:gd name="connsiteY1" fmla="*/ 1189213 h 1980783"/>
              <a:gd name="connsiteX2" fmla="*/ 47768 w 3714009"/>
              <a:gd name="connsiteY2" fmla="*/ 1141446 h 1980783"/>
              <a:gd name="connsiteX3" fmla="*/ 75063 w 3714009"/>
              <a:gd name="connsiteY3" fmla="*/ 1127798 h 1980783"/>
              <a:gd name="connsiteX4" fmla="*/ 88711 w 3714009"/>
              <a:gd name="connsiteY4" fmla="*/ 1100503 h 1980783"/>
              <a:gd name="connsiteX5" fmla="*/ 150126 w 3714009"/>
              <a:gd name="connsiteY5" fmla="*/ 1059559 h 1980783"/>
              <a:gd name="connsiteX6" fmla="*/ 211541 w 3714009"/>
              <a:gd name="connsiteY6" fmla="*/ 998145 h 1980783"/>
              <a:gd name="connsiteX7" fmla="*/ 279780 w 3714009"/>
              <a:gd name="connsiteY7" fmla="*/ 950377 h 1980783"/>
              <a:gd name="connsiteX8" fmla="*/ 388962 w 3714009"/>
              <a:gd name="connsiteY8" fmla="*/ 861667 h 1980783"/>
              <a:gd name="connsiteX9" fmla="*/ 388962 w 3714009"/>
              <a:gd name="connsiteY9" fmla="*/ 861667 h 1980783"/>
              <a:gd name="connsiteX10" fmla="*/ 416257 w 3714009"/>
              <a:gd name="connsiteY10" fmla="*/ 841195 h 1980783"/>
              <a:gd name="connsiteX11" fmla="*/ 457200 w 3714009"/>
              <a:gd name="connsiteY11" fmla="*/ 807076 h 1980783"/>
              <a:gd name="connsiteX12" fmla="*/ 464024 w 3714009"/>
              <a:gd name="connsiteY12" fmla="*/ 786604 h 1980783"/>
              <a:gd name="connsiteX13" fmla="*/ 491320 w 3714009"/>
              <a:gd name="connsiteY13" fmla="*/ 772956 h 1980783"/>
              <a:gd name="connsiteX14" fmla="*/ 545911 w 3714009"/>
              <a:gd name="connsiteY14" fmla="*/ 745661 h 1980783"/>
              <a:gd name="connsiteX15" fmla="*/ 573206 w 3714009"/>
              <a:gd name="connsiteY15" fmla="*/ 732013 h 1980783"/>
              <a:gd name="connsiteX16" fmla="*/ 634621 w 3714009"/>
              <a:gd name="connsiteY16" fmla="*/ 711542 h 1980783"/>
              <a:gd name="connsiteX17" fmla="*/ 682388 w 3714009"/>
              <a:gd name="connsiteY17" fmla="*/ 691070 h 1980783"/>
              <a:gd name="connsiteX18" fmla="*/ 736980 w 3714009"/>
              <a:gd name="connsiteY18" fmla="*/ 670598 h 1980783"/>
              <a:gd name="connsiteX19" fmla="*/ 784747 w 3714009"/>
              <a:gd name="connsiteY19" fmla="*/ 663774 h 1980783"/>
              <a:gd name="connsiteX20" fmla="*/ 805218 w 3714009"/>
              <a:gd name="connsiteY20" fmla="*/ 656951 h 1980783"/>
              <a:gd name="connsiteX21" fmla="*/ 859809 w 3714009"/>
              <a:gd name="connsiteY21" fmla="*/ 636479 h 1980783"/>
              <a:gd name="connsiteX22" fmla="*/ 887105 w 3714009"/>
              <a:gd name="connsiteY22" fmla="*/ 629655 h 1980783"/>
              <a:gd name="connsiteX23" fmla="*/ 962168 w 3714009"/>
              <a:gd name="connsiteY23" fmla="*/ 609183 h 1980783"/>
              <a:gd name="connsiteX24" fmla="*/ 1009935 w 3714009"/>
              <a:gd name="connsiteY24" fmla="*/ 602359 h 1980783"/>
              <a:gd name="connsiteX25" fmla="*/ 1078174 w 3714009"/>
              <a:gd name="connsiteY25" fmla="*/ 581888 h 1980783"/>
              <a:gd name="connsiteX26" fmla="*/ 1098645 w 3714009"/>
              <a:gd name="connsiteY26" fmla="*/ 575064 h 1980783"/>
              <a:gd name="connsiteX27" fmla="*/ 1132765 w 3714009"/>
              <a:gd name="connsiteY27" fmla="*/ 568240 h 1980783"/>
              <a:gd name="connsiteX28" fmla="*/ 1153236 w 3714009"/>
              <a:gd name="connsiteY28" fmla="*/ 547768 h 1980783"/>
              <a:gd name="connsiteX29" fmla="*/ 1221475 w 3714009"/>
              <a:gd name="connsiteY29" fmla="*/ 540945 h 1980783"/>
              <a:gd name="connsiteX30" fmla="*/ 1310185 w 3714009"/>
              <a:gd name="connsiteY30" fmla="*/ 527297 h 1980783"/>
              <a:gd name="connsiteX31" fmla="*/ 1705971 w 3714009"/>
              <a:gd name="connsiteY31" fmla="*/ 540945 h 1980783"/>
              <a:gd name="connsiteX32" fmla="*/ 1978926 w 3714009"/>
              <a:gd name="connsiteY32" fmla="*/ 520473 h 1980783"/>
              <a:gd name="connsiteX33" fmla="*/ 2026693 w 3714009"/>
              <a:gd name="connsiteY33" fmla="*/ 486354 h 1980783"/>
              <a:gd name="connsiteX34" fmla="*/ 2047165 w 3714009"/>
              <a:gd name="connsiteY34" fmla="*/ 472706 h 1980783"/>
              <a:gd name="connsiteX35" fmla="*/ 2074460 w 3714009"/>
              <a:gd name="connsiteY35" fmla="*/ 452234 h 1980783"/>
              <a:gd name="connsiteX36" fmla="*/ 2101756 w 3714009"/>
              <a:gd name="connsiteY36" fmla="*/ 445410 h 1980783"/>
              <a:gd name="connsiteX37" fmla="*/ 2122227 w 3714009"/>
              <a:gd name="connsiteY37" fmla="*/ 424939 h 1980783"/>
              <a:gd name="connsiteX38" fmla="*/ 2135875 w 3714009"/>
              <a:gd name="connsiteY38" fmla="*/ 397643 h 1980783"/>
              <a:gd name="connsiteX39" fmla="*/ 2163171 w 3714009"/>
              <a:gd name="connsiteY39" fmla="*/ 377171 h 1980783"/>
              <a:gd name="connsiteX40" fmla="*/ 2197290 w 3714009"/>
              <a:gd name="connsiteY40" fmla="*/ 329404 h 1980783"/>
              <a:gd name="connsiteX41" fmla="*/ 2265529 w 3714009"/>
              <a:gd name="connsiteY41" fmla="*/ 247518 h 1980783"/>
              <a:gd name="connsiteX42" fmla="*/ 2292824 w 3714009"/>
              <a:gd name="connsiteY42" fmla="*/ 227046 h 1980783"/>
              <a:gd name="connsiteX43" fmla="*/ 2326944 w 3714009"/>
              <a:gd name="connsiteY43" fmla="*/ 186103 h 1980783"/>
              <a:gd name="connsiteX44" fmla="*/ 2354239 w 3714009"/>
              <a:gd name="connsiteY44" fmla="*/ 158807 h 1980783"/>
              <a:gd name="connsiteX45" fmla="*/ 2442950 w 3714009"/>
              <a:gd name="connsiteY45" fmla="*/ 117864 h 1980783"/>
              <a:gd name="connsiteX46" fmla="*/ 2456597 w 3714009"/>
              <a:gd name="connsiteY46" fmla="*/ 97392 h 1980783"/>
              <a:gd name="connsiteX47" fmla="*/ 2497541 w 3714009"/>
              <a:gd name="connsiteY47" fmla="*/ 83745 h 1980783"/>
              <a:gd name="connsiteX48" fmla="*/ 2900150 w 3714009"/>
              <a:gd name="connsiteY48" fmla="*/ 90568 h 1980783"/>
              <a:gd name="connsiteX49" fmla="*/ 2927445 w 3714009"/>
              <a:gd name="connsiteY49" fmla="*/ 104216 h 1980783"/>
              <a:gd name="connsiteX50" fmla="*/ 2982036 w 3714009"/>
              <a:gd name="connsiteY50" fmla="*/ 111040 h 1980783"/>
              <a:gd name="connsiteX51" fmla="*/ 3022980 w 3714009"/>
              <a:gd name="connsiteY51" fmla="*/ 117864 h 1980783"/>
              <a:gd name="connsiteX52" fmla="*/ 3063923 w 3714009"/>
              <a:gd name="connsiteY52" fmla="*/ 131512 h 1980783"/>
              <a:gd name="connsiteX53" fmla="*/ 3104866 w 3714009"/>
              <a:gd name="connsiteY53" fmla="*/ 151983 h 1980783"/>
              <a:gd name="connsiteX54" fmla="*/ 3132162 w 3714009"/>
              <a:gd name="connsiteY54" fmla="*/ 172455 h 1980783"/>
              <a:gd name="connsiteX55" fmla="*/ 3159457 w 3714009"/>
              <a:gd name="connsiteY55" fmla="*/ 179279 h 1980783"/>
              <a:gd name="connsiteX56" fmla="*/ 3179929 w 3714009"/>
              <a:gd name="connsiteY56" fmla="*/ 199751 h 1980783"/>
              <a:gd name="connsiteX57" fmla="*/ 3234520 w 3714009"/>
              <a:gd name="connsiteY57" fmla="*/ 227046 h 1980783"/>
              <a:gd name="connsiteX58" fmla="*/ 3282287 w 3714009"/>
              <a:gd name="connsiteY58" fmla="*/ 274813 h 1980783"/>
              <a:gd name="connsiteX59" fmla="*/ 3323230 w 3714009"/>
              <a:gd name="connsiteY59" fmla="*/ 302109 h 1980783"/>
              <a:gd name="connsiteX60" fmla="*/ 3357350 w 3714009"/>
              <a:gd name="connsiteY60" fmla="*/ 322580 h 1980783"/>
              <a:gd name="connsiteX61" fmla="*/ 3411941 w 3714009"/>
              <a:gd name="connsiteY61" fmla="*/ 363524 h 1980783"/>
              <a:gd name="connsiteX62" fmla="*/ 3432412 w 3714009"/>
              <a:gd name="connsiteY62" fmla="*/ 390819 h 1980783"/>
              <a:gd name="connsiteX63" fmla="*/ 3439236 w 3714009"/>
              <a:gd name="connsiteY63" fmla="*/ 418115 h 1980783"/>
              <a:gd name="connsiteX64" fmla="*/ 3527947 w 3714009"/>
              <a:gd name="connsiteY64" fmla="*/ 479530 h 1980783"/>
              <a:gd name="connsiteX65" fmla="*/ 3548418 w 3714009"/>
              <a:gd name="connsiteY65" fmla="*/ 500001 h 1980783"/>
              <a:gd name="connsiteX66" fmla="*/ 3596185 w 3714009"/>
              <a:gd name="connsiteY66" fmla="*/ 561416 h 1980783"/>
              <a:gd name="connsiteX67" fmla="*/ 3596185 w 3714009"/>
              <a:gd name="connsiteY67" fmla="*/ 561416 h 1980783"/>
              <a:gd name="connsiteX68" fmla="*/ 3623481 w 3714009"/>
              <a:gd name="connsiteY68" fmla="*/ 616007 h 1980783"/>
              <a:gd name="connsiteX69" fmla="*/ 3664424 w 3714009"/>
              <a:gd name="connsiteY69" fmla="*/ 677422 h 1980783"/>
              <a:gd name="connsiteX70" fmla="*/ 3684896 w 3714009"/>
              <a:gd name="connsiteY70" fmla="*/ 718365 h 1980783"/>
              <a:gd name="connsiteX71" fmla="*/ 3691720 w 3714009"/>
              <a:gd name="connsiteY71" fmla="*/ 745661 h 1980783"/>
              <a:gd name="connsiteX72" fmla="*/ 3698544 w 3714009"/>
              <a:gd name="connsiteY72" fmla="*/ 779780 h 1980783"/>
              <a:gd name="connsiteX73" fmla="*/ 3712191 w 3714009"/>
              <a:gd name="connsiteY73" fmla="*/ 807076 h 1980783"/>
              <a:gd name="connsiteX74" fmla="*/ 3705368 w 3714009"/>
              <a:gd name="connsiteY74" fmla="*/ 1209685 h 1980783"/>
              <a:gd name="connsiteX75" fmla="*/ 3684896 w 3714009"/>
              <a:gd name="connsiteY75" fmla="*/ 1230156 h 1980783"/>
              <a:gd name="connsiteX76" fmla="*/ 3678072 w 3714009"/>
              <a:gd name="connsiteY76" fmla="*/ 1257452 h 1980783"/>
              <a:gd name="connsiteX77" fmla="*/ 3664424 w 3714009"/>
              <a:gd name="connsiteY77" fmla="*/ 1284748 h 1980783"/>
              <a:gd name="connsiteX78" fmla="*/ 3637129 w 3714009"/>
              <a:gd name="connsiteY78" fmla="*/ 1325691 h 1980783"/>
              <a:gd name="connsiteX79" fmla="*/ 3603009 w 3714009"/>
              <a:gd name="connsiteY79" fmla="*/ 1380282 h 1980783"/>
              <a:gd name="connsiteX80" fmla="*/ 3541594 w 3714009"/>
              <a:gd name="connsiteY80" fmla="*/ 1441697 h 1980783"/>
              <a:gd name="connsiteX81" fmla="*/ 3459708 w 3714009"/>
              <a:gd name="connsiteY81" fmla="*/ 1509936 h 1980783"/>
              <a:gd name="connsiteX82" fmla="*/ 3398293 w 3714009"/>
              <a:gd name="connsiteY82" fmla="*/ 1564527 h 1980783"/>
              <a:gd name="connsiteX83" fmla="*/ 3377821 w 3714009"/>
              <a:gd name="connsiteY83" fmla="*/ 1584998 h 1980783"/>
              <a:gd name="connsiteX84" fmla="*/ 3316406 w 3714009"/>
              <a:gd name="connsiteY84" fmla="*/ 1605470 h 1980783"/>
              <a:gd name="connsiteX85" fmla="*/ 3275463 w 3714009"/>
              <a:gd name="connsiteY85" fmla="*/ 1632765 h 1980783"/>
              <a:gd name="connsiteX86" fmla="*/ 3200400 w 3714009"/>
              <a:gd name="connsiteY86" fmla="*/ 1673709 h 1980783"/>
              <a:gd name="connsiteX87" fmla="*/ 3138985 w 3714009"/>
              <a:gd name="connsiteY87" fmla="*/ 1694180 h 1980783"/>
              <a:gd name="connsiteX88" fmla="*/ 3118514 w 3714009"/>
              <a:gd name="connsiteY88" fmla="*/ 1714652 h 1980783"/>
              <a:gd name="connsiteX89" fmla="*/ 3036627 w 3714009"/>
              <a:gd name="connsiteY89" fmla="*/ 1735124 h 1980783"/>
              <a:gd name="connsiteX90" fmla="*/ 2988860 w 3714009"/>
              <a:gd name="connsiteY90" fmla="*/ 1748771 h 1980783"/>
              <a:gd name="connsiteX91" fmla="*/ 2886502 w 3714009"/>
              <a:gd name="connsiteY91" fmla="*/ 1769243 h 1980783"/>
              <a:gd name="connsiteX92" fmla="*/ 2702257 w 3714009"/>
              <a:gd name="connsiteY92" fmla="*/ 1810186 h 1980783"/>
              <a:gd name="connsiteX93" fmla="*/ 2497541 w 3714009"/>
              <a:gd name="connsiteY93" fmla="*/ 1837482 h 1980783"/>
              <a:gd name="connsiteX94" fmla="*/ 2442950 w 3714009"/>
              <a:gd name="connsiteY94" fmla="*/ 1851130 h 1980783"/>
              <a:gd name="connsiteX95" fmla="*/ 2340591 w 3714009"/>
              <a:gd name="connsiteY95" fmla="*/ 1864777 h 1980783"/>
              <a:gd name="connsiteX96" fmla="*/ 2197290 w 3714009"/>
              <a:gd name="connsiteY96" fmla="*/ 1892073 h 1980783"/>
              <a:gd name="connsiteX97" fmla="*/ 2135875 w 3714009"/>
              <a:gd name="connsiteY97" fmla="*/ 1912545 h 1980783"/>
              <a:gd name="connsiteX98" fmla="*/ 2033517 w 3714009"/>
              <a:gd name="connsiteY98" fmla="*/ 1926192 h 1980783"/>
              <a:gd name="connsiteX99" fmla="*/ 1869744 w 3714009"/>
              <a:gd name="connsiteY99" fmla="*/ 1946664 h 1980783"/>
              <a:gd name="connsiteX100" fmla="*/ 1753738 w 3714009"/>
              <a:gd name="connsiteY100" fmla="*/ 1967136 h 1980783"/>
              <a:gd name="connsiteX101" fmla="*/ 1685499 w 3714009"/>
              <a:gd name="connsiteY101" fmla="*/ 1980783 h 1980783"/>
              <a:gd name="connsiteX102" fmla="*/ 791571 w 3714009"/>
              <a:gd name="connsiteY102" fmla="*/ 1967136 h 1980783"/>
              <a:gd name="connsiteX103" fmla="*/ 736980 w 3714009"/>
              <a:gd name="connsiteY103" fmla="*/ 1926192 h 1980783"/>
              <a:gd name="connsiteX104" fmla="*/ 648269 w 3714009"/>
              <a:gd name="connsiteY104" fmla="*/ 1892073 h 1980783"/>
              <a:gd name="connsiteX105" fmla="*/ 484496 w 3714009"/>
              <a:gd name="connsiteY105" fmla="*/ 1803362 h 1980783"/>
              <a:gd name="connsiteX106" fmla="*/ 464024 w 3714009"/>
              <a:gd name="connsiteY106" fmla="*/ 1789715 h 1980783"/>
              <a:gd name="connsiteX107" fmla="*/ 388962 w 3714009"/>
              <a:gd name="connsiteY107" fmla="*/ 1755595 h 1980783"/>
              <a:gd name="connsiteX108" fmla="*/ 368490 w 3714009"/>
              <a:gd name="connsiteY108" fmla="*/ 1735124 h 1980783"/>
              <a:gd name="connsiteX109" fmla="*/ 313899 w 3714009"/>
              <a:gd name="connsiteY109" fmla="*/ 1707828 h 1980783"/>
              <a:gd name="connsiteX110" fmla="*/ 293427 w 3714009"/>
              <a:gd name="connsiteY110" fmla="*/ 1687356 h 1980783"/>
              <a:gd name="connsiteX111" fmla="*/ 238836 w 3714009"/>
              <a:gd name="connsiteY111" fmla="*/ 1653237 h 1980783"/>
              <a:gd name="connsiteX112" fmla="*/ 218365 w 3714009"/>
              <a:gd name="connsiteY112" fmla="*/ 1632765 h 1980783"/>
              <a:gd name="connsiteX113" fmla="*/ 197893 w 3714009"/>
              <a:gd name="connsiteY113" fmla="*/ 1625942 h 1980783"/>
              <a:gd name="connsiteX114" fmla="*/ 170597 w 3714009"/>
              <a:gd name="connsiteY114" fmla="*/ 1612294 h 1980783"/>
              <a:gd name="connsiteX115" fmla="*/ 163774 w 3714009"/>
              <a:gd name="connsiteY115" fmla="*/ 1584998 h 1980783"/>
              <a:gd name="connsiteX116" fmla="*/ 143302 w 3714009"/>
              <a:gd name="connsiteY116" fmla="*/ 1578174 h 1980783"/>
              <a:gd name="connsiteX117" fmla="*/ 122830 w 3714009"/>
              <a:gd name="connsiteY117" fmla="*/ 1557703 h 1980783"/>
              <a:gd name="connsiteX118" fmla="*/ 116006 w 3714009"/>
              <a:gd name="connsiteY118" fmla="*/ 1537231 h 1980783"/>
              <a:gd name="connsiteX119" fmla="*/ 95535 w 3714009"/>
              <a:gd name="connsiteY119" fmla="*/ 1523583 h 1980783"/>
              <a:gd name="connsiteX120" fmla="*/ 81887 w 3714009"/>
              <a:gd name="connsiteY120" fmla="*/ 1482640 h 1980783"/>
              <a:gd name="connsiteX121" fmla="*/ 68239 w 3714009"/>
              <a:gd name="connsiteY121" fmla="*/ 1414401 h 1980783"/>
              <a:gd name="connsiteX122" fmla="*/ 40944 w 3714009"/>
              <a:gd name="connsiteY122" fmla="*/ 1366634 h 1980783"/>
              <a:gd name="connsiteX123" fmla="*/ 13648 w 3714009"/>
              <a:gd name="connsiteY123" fmla="*/ 1325691 h 1980783"/>
              <a:gd name="connsiteX124" fmla="*/ 6824 w 3714009"/>
              <a:gd name="connsiteY124" fmla="*/ 1298395 h 1980783"/>
              <a:gd name="connsiteX125" fmla="*/ 0 w 3714009"/>
              <a:gd name="connsiteY125" fmla="*/ 1277924 h 1980783"/>
              <a:gd name="connsiteX126" fmla="*/ 6824 w 3714009"/>
              <a:gd name="connsiteY126" fmla="*/ 1202861 h 1980783"/>
              <a:gd name="connsiteX127" fmla="*/ 6824 w 3714009"/>
              <a:gd name="connsiteY127" fmla="*/ 1189213 h 198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14009" h="1980783">
                <a:moveTo>
                  <a:pt x="6824" y="1189213"/>
                </a:moveTo>
                <a:lnTo>
                  <a:pt x="6824" y="1189213"/>
                </a:lnTo>
                <a:cubicBezTo>
                  <a:pt x="20472" y="1173291"/>
                  <a:pt x="32180" y="1155475"/>
                  <a:pt x="47768" y="1141446"/>
                </a:cubicBezTo>
                <a:cubicBezTo>
                  <a:pt x="55329" y="1134641"/>
                  <a:pt x="67870" y="1134991"/>
                  <a:pt x="75063" y="1127798"/>
                </a:cubicBezTo>
                <a:cubicBezTo>
                  <a:pt x="82256" y="1120605"/>
                  <a:pt x="82608" y="1108641"/>
                  <a:pt x="88711" y="1100503"/>
                </a:cubicBezTo>
                <a:cubicBezTo>
                  <a:pt x="111827" y="1069681"/>
                  <a:pt x="116283" y="1073096"/>
                  <a:pt x="150126" y="1059559"/>
                </a:cubicBezTo>
                <a:cubicBezTo>
                  <a:pt x="163522" y="1005979"/>
                  <a:pt x="145870" y="1049744"/>
                  <a:pt x="211541" y="998145"/>
                </a:cubicBezTo>
                <a:cubicBezTo>
                  <a:pt x="278147" y="945811"/>
                  <a:pt x="224512" y="964194"/>
                  <a:pt x="279780" y="950377"/>
                </a:cubicBezTo>
                <a:cubicBezTo>
                  <a:pt x="356194" y="902619"/>
                  <a:pt x="319197" y="931432"/>
                  <a:pt x="388962" y="861667"/>
                </a:cubicBezTo>
                <a:lnTo>
                  <a:pt x="388962" y="861667"/>
                </a:lnTo>
                <a:cubicBezTo>
                  <a:pt x="398060" y="854843"/>
                  <a:pt x="408215" y="849237"/>
                  <a:pt x="416257" y="841195"/>
                </a:cubicBezTo>
                <a:cubicBezTo>
                  <a:pt x="453437" y="804015"/>
                  <a:pt x="418102" y="820109"/>
                  <a:pt x="457200" y="807076"/>
                </a:cubicBezTo>
                <a:cubicBezTo>
                  <a:pt x="459475" y="800252"/>
                  <a:pt x="458938" y="791690"/>
                  <a:pt x="464024" y="786604"/>
                </a:cubicBezTo>
                <a:cubicBezTo>
                  <a:pt x="471217" y="779411"/>
                  <a:pt x="482428" y="777896"/>
                  <a:pt x="491320" y="772956"/>
                </a:cubicBezTo>
                <a:cubicBezTo>
                  <a:pt x="591428" y="717341"/>
                  <a:pt x="480413" y="773732"/>
                  <a:pt x="545911" y="745661"/>
                </a:cubicBezTo>
                <a:cubicBezTo>
                  <a:pt x="555261" y="741654"/>
                  <a:pt x="563712" y="735665"/>
                  <a:pt x="573206" y="732013"/>
                </a:cubicBezTo>
                <a:cubicBezTo>
                  <a:pt x="593347" y="724267"/>
                  <a:pt x="634621" y="711542"/>
                  <a:pt x="634621" y="711542"/>
                </a:cubicBezTo>
                <a:cubicBezTo>
                  <a:pt x="670603" y="687554"/>
                  <a:pt x="638324" y="705758"/>
                  <a:pt x="682388" y="691070"/>
                </a:cubicBezTo>
                <a:cubicBezTo>
                  <a:pt x="688934" y="688888"/>
                  <a:pt x="725001" y="672994"/>
                  <a:pt x="736980" y="670598"/>
                </a:cubicBezTo>
                <a:cubicBezTo>
                  <a:pt x="752752" y="667444"/>
                  <a:pt x="768825" y="666049"/>
                  <a:pt x="784747" y="663774"/>
                </a:cubicBezTo>
                <a:cubicBezTo>
                  <a:pt x="791571" y="661500"/>
                  <a:pt x="798483" y="659476"/>
                  <a:pt x="805218" y="656951"/>
                </a:cubicBezTo>
                <a:cubicBezTo>
                  <a:pt x="828287" y="648300"/>
                  <a:pt x="838128" y="642674"/>
                  <a:pt x="859809" y="636479"/>
                </a:cubicBezTo>
                <a:cubicBezTo>
                  <a:pt x="868827" y="633902"/>
                  <a:pt x="878057" y="632123"/>
                  <a:pt x="887105" y="629655"/>
                </a:cubicBezTo>
                <a:cubicBezTo>
                  <a:pt x="894586" y="627615"/>
                  <a:pt x="946731" y="611990"/>
                  <a:pt x="962168" y="609183"/>
                </a:cubicBezTo>
                <a:cubicBezTo>
                  <a:pt x="977993" y="606306"/>
                  <a:pt x="994013" y="604634"/>
                  <a:pt x="1009935" y="602359"/>
                </a:cubicBezTo>
                <a:cubicBezTo>
                  <a:pt x="1047279" y="577464"/>
                  <a:pt x="1015444" y="594434"/>
                  <a:pt x="1078174" y="581888"/>
                </a:cubicBezTo>
                <a:cubicBezTo>
                  <a:pt x="1085227" y="580477"/>
                  <a:pt x="1091667" y="576809"/>
                  <a:pt x="1098645" y="575064"/>
                </a:cubicBezTo>
                <a:cubicBezTo>
                  <a:pt x="1109897" y="572251"/>
                  <a:pt x="1121392" y="570515"/>
                  <a:pt x="1132765" y="568240"/>
                </a:cubicBezTo>
                <a:cubicBezTo>
                  <a:pt x="1139589" y="561416"/>
                  <a:pt x="1144012" y="550606"/>
                  <a:pt x="1153236" y="547768"/>
                </a:cubicBezTo>
                <a:cubicBezTo>
                  <a:pt x="1175085" y="541045"/>
                  <a:pt x="1198807" y="543902"/>
                  <a:pt x="1221475" y="540945"/>
                </a:cubicBezTo>
                <a:cubicBezTo>
                  <a:pt x="1251142" y="537076"/>
                  <a:pt x="1280615" y="531846"/>
                  <a:pt x="1310185" y="527297"/>
                </a:cubicBezTo>
                <a:cubicBezTo>
                  <a:pt x="1442114" y="531846"/>
                  <a:pt x="1573972" y="539494"/>
                  <a:pt x="1705971" y="540945"/>
                </a:cubicBezTo>
                <a:cubicBezTo>
                  <a:pt x="1914068" y="543232"/>
                  <a:pt x="1866370" y="552633"/>
                  <a:pt x="1978926" y="520473"/>
                </a:cubicBezTo>
                <a:cubicBezTo>
                  <a:pt x="2030794" y="468604"/>
                  <a:pt x="1983121" y="508139"/>
                  <a:pt x="2026693" y="486354"/>
                </a:cubicBezTo>
                <a:cubicBezTo>
                  <a:pt x="2034029" y="482686"/>
                  <a:pt x="2040491" y="477473"/>
                  <a:pt x="2047165" y="472706"/>
                </a:cubicBezTo>
                <a:cubicBezTo>
                  <a:pt x="2056420" y="466095"/>
                  <a:pt x="2064288" y="457320"/>
                  <a:pt x="2074460" y="452234"/>
                </a:cubicBezTo>
                <a:cubicBezTo>
                  <a:pt x="2082849" y="448040"/>
                  <a:pt x="2092657" y="447685"/>
                  <a:pt x="2101756" y="445410"/>
                </a:cubicBezTo>
                <a:cubicBezTo>
                  <a:pt x="2108580" y="438586"/>
                  <a:pt x="2116618" y="432792"/>
                  <a:pt x="2122227" y="424939"/>
                </a:cubicBezTo>
                <a:cubicBezTo>
                  <a:pt x="2128140" y="416661"/>
                  <a:pt x="2129255" y="405367"/>
                  <a:pt x="2135875" y="397643"/>
                </a:cubicBezTo>
                <a:cubicBezTo>
                  <a:pt x="2143277" y="389008"/>
                  <a:pt x="2154072" y="383995"/>
                  <a:pt x="2163171" y="377171"/>
                </a:cubicBezTo>
                <a:cubicBezTo>
                  <a:pt x="2175455" y="340316"/>
                  <a:pt x="2162418" y="369257"/>
                  <a:pt x="2197290" y="329404"/>
                </a:cubicBezTo>
                <a:cubicBezTo>
                  <a:pt x="2252920" y="265828"/>
                  <a:pt x="2166370" y="346678"/>
                  <a:pt x="2265529" y="247518"/>
                </a:cubicBezTo>
                <a:cubicBezTo>
                  <a:pt x="2273571" y="239476"/>
                  <a:pt x="2283726" y="233870"/>
                  <a:pt x="2292824" y="227046"/>
                </a:cubicBezTo>
                <a:cubicBezTo>
                  <a:pt x="2304474" y="192095"/>
                  <a:pt x="2291949" y="216724"/>
                  <a:pt x="2326944" y="186103"/>
                </a:cubicBezTo>
                <a:cubicBezTo>
                  <a:pt x="2336628" y="177630"/>
                  <a:pt x="2344082" y="166707"/>
                  <a:pt x="2354239" y="158807"/>
                </a:cubicBezTo>
                <a:cubicBezTo>
                  <a:pt x="2380457" y="138416"/>
                  <a:pt x="2411985" y="128186"/>
                  <a:pt x="2442950" y="117864"/>
                </a:cubicBezTo>
                <a:cubicBezTo>
                  <a:pt x="2447499" y="111040"/>
                  <a:pt x="2449642" y="101739"/>
                  <a:pt x="2456597" y="97392"/>
                </a:cubicBezTo>
                <a:cubicBezTo>
                  <a:pt x="2468796" y="89767"/>
                  <a:pt x="2497541" y="83745"/>
                  <a:pt x="2497541" y="83745"/>
                </a:cubicBezTo>
                <a:cubicBezTo>
                  <a:pt x="2623153" y="0"/>
                  <a:pt x="2525312" y="59332"/>
                  <a:pt x="2900150" y="90568"/>
                </a:cubicBezTo>
                <a:cubicBezTo>
                  <a:pt x="2910287" y="91413"/>
                  <a:pt x="2917576" y="101749"/>
                  <a:pt x="2927445" y="104216"/>
                </a:cubicBezTo>
                <a:cubicBezTo>
                  <a:pt x="2945236" y="108664"/>
                  <a:pt x="2963882" y="108447"/>
                  <a:pt x="2982036" y="111040"/>
                </a:cubicBezTo>
                <a:cubicBezTo>
                  <a:pt x="2995733" y="112997"/>
                  <a:pt x="3009332" y="115589"/>
                  <a:pt x="3022980" y="117864"/>
                </a:cubicBezTo>
                <a:cubicBezTo>
                  <a:pt x="3036628" y="122413"/>
                  <a:pt x="3051953" y="123532"/>
                  <a:pt x="3063923" y="131512"/>
                </a:cubicBezTo>
                <a:cubicBezTo>
                  <a:pt x="3090379" y="149149"/>
                  <a:pt x="3076614" y="142566"/>
                  <a:pt x="3104866" y="151983"/>
                </a:cubicBezTo>
                <a:cubicBezTo>
                  <a:pt x="3113965" y="158807"/>
                  <a:pt x="3121989" y="167369"/>
                  <a:pt x="3132162" y="172455"/>
                </a:cubicBezTo>
                <a:cubicBezTo>
                  <a:pt x="3140550" y="176649"/>
                  <a:pt x="3151314" y="174626"/>
                  <a:pt x="3159457" y="179279"/>
                </a:cubicBezTo>
                <a:cubicBezTo>
                  <a:pt x="3167836" y="184067"/>
                  <a:pt x="3171787" y="194570"/>
                  <a:pt x="3179929" y="199751"/>
                </a:cubicBezTo>
                <a:cubicBezTo>
                  <a:pt x="3197093" y="210674"/>
                  <a:pt x="3216323" y="217948"/>
                  <a:pt x="3234520" y="227046"/>
                </a:cubicBezTo>
                <a:cubicBezTo>
                  <a:pt x="3246531" y="263079"/>
                  <a:pt x="3235359" y="243527"/>
                  <a:pt x="3282287" y="274813"/>
                </a:cubicBezTo>
                <a:cubicBezTo>
                  <a:pt x="3295935" y="283912"/>
                  <a:pt x="3309165" y="293670"/>
                  <a:pt x="3323230" y="302109"/>
                </a:cubicBezTo>
                <a:cubicBezTo>
                  <a:pt x="3334603" y="308933"/>
                  <a:pt x="3346739" y="314622"/>
                  <a:pt x="3357350" y="322580"/>
                </a:cubicBezTo>
                <a:cubicBezTo>
                  <a:pt x="3436961" y="382288"/>
                  <a:pt x="3301154" y="297052"/>
                  <a:pt x="3411941" y="363524"/>
                </a:cubicBezTo>
                <a:cubicBezTo>
                  <a:pt x="3418765" y="372622"/>
                  <a:pt x="3427326" y="380647"/>
                  <a:pt x="3432412" y="390819"/>
                </a:cubicBezTo>
                <a:cubicBezTo>
                  <a:pt x="3436606" y="399208"/>
                  <a:pt x="3432363" y="411733"/>
                  <a:pt x="3439236" y="418115"/>
                </a:cubicBezTo>
                <a:cubicBezTo>
                  <a:pt x="3465591" y="442588"/>
                  <a:pt x="3502516" y="454099"/>
                  <a:pt x="3527947" y="479530"/>
                </a:cubicBezTo>
                <a:lnTo>
                  <a:pt x="3548418" y="500001"/>
                </a:lnTo>
                <a:cubicBezTo>
                  <a:pt x="3561345" y="538783"/>
                  <a:pt x="3550156" y="515387"/>
                  <a:pt x="3596185" y="561416"/>
                </a:cubicBezTo>
                <a:lnTo>
                  <a:pt x="3596185" y="561416"/>
                </a:lnTo>
                <a:cubicBezTo>
                  <a:pt x="3605284" y="579613"/>
                  <a:pt x="3612196" y="599079"/>
                  <a:pt x="3623481" y="616007"/>
                </a:cubicBezTo>
                <a:cubicBezTo>
                  <a:pt x="3637129" y="636479"/>
                  <a:pt x="3656644" y="654081"/>
                  <a:pt x="3664424" y="677422"/>
                </a:cubicBezTo>
                <a:cubicBezTo>
                  <a:pt x="3673841" y="705674"/>
                  <a:pt x="3667258" y="691909"/>
                  <a:pt x="3684896" y="718365"/>
                </a:cubicBezTo>
                <a:cubicBezTo>
                  <a:pt x="3687171" y="727464"/>
                  <a:pt x="3689685" y="736506"/>
                  <a:pt x="3691720" y="745661"/>
                </a:cubicBezTo>
                <a:cubicBezTo>
                  <a:pt x="3694236" y="756983"/>
                  <a:pt x="3694876" y="768777"/>
                  <a:pt x="3698544" y="779780"/>
                </a:cubicBezTo>
                <a:cubicBezTo>
                  <a:pt x="3701761" y="789430"/>
                  <a:pt x="3707642" y="797977"/>
                  <a:pt x="3712191" y="807076"/>
                </a:cubicBezTo>
                <a:cubicBezTo>
                  <a:pt x="3709917" y="941279"/>
                  <a:pt x="3714009" y="1075741"/>
                  <a:pt x="3705368" y="1209685"/>
                </a:cubicBezTo>
                <a:cubicBezTo>
                  <a:pt x="3704747" y="1219315"/>
                  <a:pt x="3689684" y="1221777"/>
                  <a:pt x="3684896" y="1230156"/>
                </a:cubicBezTo>
                <a:cubicBezTo>
                  <a:pt x="3680243" y="1238299"/>
                  <a:pt x="3681365" y="1248670"/>
                  <a:pt x="3678072" y="1257452"/>
                </a:cubicBezTo>
                <a:cubicBezTo>
                  <a:pt x="3674500" y="1266977"/>
                  <a:pt x="3669658" y="1276025"/>
                  <a:pt x="3664424" y="1284748"/>
                </a:cubicBezTo>
                <a:cubicBezTo>
                  <a:pt x="3655985" y="1298813"/>
                  <a:pt x="3645999" y="1311894"/>
                  <a:pt x="3637129" y="1325691"/>
                </a:cubicBezTo>
                <a:cubicBezTo>
                  <a:pt x="3625525" y="1343742"/>
                  <a:pt x="3618183" y="1365108"/>
                  <a:pt x="3603009" y="1380282"/>
                </a:cubicBezTo>
                <a:lnTo>
                  <a:pt x="3541594" y="1441697"/>
                </a:lnTo>
                <a:cubicBezTo>
                  <a:pt x="3484449" y="1498842"/>
                  <a:pt x="3513136" y="1477879"/>
                  <a:pt x="3459708" y="1509936"/>
                </a:cubicBezTo>
                <a:cubicBezTo>
                  <a:pt x="3408773" y="1573603"/>
                  <a:pt x="3458882" y="1519085"/>
                  <a:pt x="3398293" y="1564527"/>
                </a:cubicBezTo>
                <a:cubicBezTo>
                  <a:pt x="3390573" y="1570317"/>
                  <a:pt x="3386453" y="1580682"/>
                  <a:pt x="3377821" y="1584998"/>
                </a:cubicBezTo>
                <a:cubicBezTo>
                  <a:pt x="3358520" y="1594648"/>
                  <a:pt x="3336878" y="1598646"/>
                  <a:pt x="3316406" y="1605470"/>
                </a:cubicBezTo>
                <a:cubicBezTo>
                  <a:pt x="3251106" y="1670773"/>
                  <a:pt x="3334713" y="1593266"/>
                  <a:pt x="3275463" y="1632765"/>
                </a:cubicBezTo>
                <a:cubicBezTo>
                  <a:pt x="3207114" y="1678330"/>
                  <a:pt x="3332769" y="1626991"/>
                  <a:pt x="3200400" y="1673709"/>
                </a:cubicBezTo>
                <a:cubicBezTo>
                  <a:pt x="3180051" y="1680891"/>
                  <a:pt x="3138985" y="1694180"/>
                  <a:pt x="3138985" y="1694180"/>
                </a:cubicBezTo>
                <a:cubicBezTo>
                  <a:pt x="3132161" y="1701004"/>
                  <a:pt x="3126950" y="1709965"/>
                  <a:pt x="3118514" y="1714652"/>
                </a:cubicBezTo>
                <a:cubicBezTo>
                  <a:pt x="3090127" y="1730423"/>
                  <a:pt x="3067061" y="1728101"/>
                  <a:pt x="3036627" y="1735124"/>
                </a:cubicBezTo>
                <a:cubicBezTo>
                  <a:pt x="3020492" y="1738847"/>
                  <a:pt x="3005008" y="1745101"/>
                  <a:pt x="2988860" y="1748771"/>
                </a:cubicBezTo>
                <a:cubicBezTo>
                  <a:pt x="2954930" y="1756482"/>
                  <a:pt x="2920525" y="1761952"/>
                  <a:pt x="2886502" y="1769243"/>
                </a:cubicBezTo>
                <a:cubicBezTo>
                  <a:pt x="2824985" y="1782425"/>
                  <a:pt x="2764618" y="1801871"/>
                  <a:pt x="2702257" y="1810186"/>
                </a:cubicBezTo>
                <a:cubicBezTo>
                  <a:pt x="2634018" y="1819285"/>
                  <a:pt x="2564328" y="1820785"/>
                  <a:pt x="2497541" y="1837482"/>
                </a:cubicBezTo>
                <a:cubicBezTo>
                  <a:pt x="2479344" y="1842031"/>
                  <a:pt x="2461430" y="1847916"/>
                  <a:pt x="2442950" y="1851130"/>
                </a:cubicBezTo>
                <a:cubicBezTo>
                  <a:pt x="2409037" y="1857028"/>
                  <a:pt x="2374544" y="1859118"/>
                  <a:pt x="2340591" y="1864777"/>
                </a:cubicBezTo>
                <a:cubicBezTo>
                  <a:pt x="2292627" y="1872771"/>
                  <a:pt x="2244644" y="1881024"/>
                  <a:pt x="2197290" y="1892073"/>
                </a:cubicBezTo>
                <a:cubicBezTo>
                  <a:pt x="2176275" y="1896976"/>
                  <a:pt x="2157000" y="1908144"/>
                  <a:pt x="2135875" y="1912545"/>
                </a:cubicBezTo>
                <a:cubicBezTo>
                  <a:pt x="2102177" y="1919565"/>
                  <a:pt x="2067592" y="1921324"/>
                  <a:pt x="2033517" y="1926192"/>
                </a:cubicBezTo>
                <a:cubicBezTo>
                  <a:pt x="1895943" y="1945845"/>
                  <a:pt x="1994782" y="1935297"/>
                  <a:pt x="1869744" y="1946664"/>
                </a:cubicBezTo>
                <a:cubicBezTo>
                  <a:pt x="1811013" y="1976030"/>
                  <a:pt x="1866903" y="1952376"/>
                  <a:pt x="1753738" y="1967136"/>
                </a:cubicBezTo>
                <a:cubicBezTo>
                  <a:pt x="1730736" y="1970136"/>
                  <a:pt x="1708245" y="1976234"/>
                  <a:pt x="1685499" y="1980783"/>
                </a:cubicBezTo>
                <a:cubicBezTo>
                  <a:pt x="1387523" y="1976234"/>
                  <a:pt x="1089381" y="1978085"/>
                  <a:pt x="791571" y="1967136"/>
                </a:cubicBezTo>
                <a:cubicBezTo>
                  <a:pt x="764116" y="1966127"/>
                  <a:pt x="755959" y="1938270"/>
                  <a:pt x="736980" y="1926192"/>
                </a:cubicBezTo>
                <a:cubicBezTo>
                  <a:pt x="692318" y="1897771"/>
                  <a:pt x="690763" y="1900572"/>
                  <a:pt x="648269" y="1892073"/>
                </a:cubicBezTo>
                <a:cubicBezTo>
                  <a:pt x="526631" y="1803610"/>
                  <a:pt x="623538" y="1864193"/>
                  <a:pt x="484496" y="1803362"/>
                </a:cubicBezTo>
                <a:cubicBezTo>
                  <a:pt x="476982" y="1800075"/>
                  <a:pt x="471193" y="1793698"/>
                  <a:pt x="464024" y="1789715"/>
                </a:cubicBezTo>
                <a:cubicBezTo>
                  <a:pt x="430656" y="1771178"/>
                  <a:pt x="422372" y="1768959"/>
                  <a:pt x="388962" y="1755595"/>
                </a:cubicBezTo>
                <a:cubicBezTo>
                  <a:pt x="382138" y="1748771"/>
                  <a:pt x="376674" y="1740239"/>
                  <a:pt x="368490" y="1735124"/>
                </a:cubicBezTo>
                <a:cubicBezTo>
                  <a:pt x="318326" y="1703772"/>
                  <a:pt x="350207" y="1738085"/>
                  <a:pt x="313899" y="1707828"/>
                </a:cubicBezTo>
                <a:cubicBezTo>
                  <a:pt x="306485" y="1701650"/>
                  <a:pt x="301280" y="1692965"/>
                  <a:pt x="293427" y="1687356"/>
                </a:cubicBezTo>
                <a:cubicBezTo>
                  <a:pt x="223533" y="1637432"/>
                  <a:pt x="310526" y="1714686"/>
                  <a:pt x="238836" y="1653237"/>
                </a:cubicBezTo>
                <a:cubicBezTo>
                  <a:pt x="231509" y="1646957"/>
                  <a:pt x="226395" y="1638118"/>
                  <a:pt x="218365" y="1632765"/>
                </a:cubicBezTo>
                <a:cubicBezTo>
                  <a:pt x="212380" y="1628775"/>
                  <a:pt x="204504" y="1628775"/>
                  <a:pt x="197893" y="1625942"/>
                </a:cubicBezTo>
                <a:cubicBezTo>
                  <a:pt x="188543" y="1621935"/>
                  <a:pt x="179696" y="1616843"/>
                  <a:pt x="170597" y="1612294"/>
                </a:cubicBezTo>
                <a:cubicBezTo>
                  <a:pt x="168323" y="1603195"/>
                  <a:pt x="169633" y="1592322"/>
                  <a:pt x="163774" y="1584998"/>
                </a:cubicBezTo>
                <a:cubicBezTo>
                  <a:pt x="159281" y="1579381"/>
                  <a:pt x="149287" y="1582164"/>
                  <a:pt x="143302" y="1578174"/>
                </a:cubicBezTo>
                <a:cubicBezTo>
                  <a:pt x="135272" y="1572821"/>
                  <a:pt x="129654" y="1564527"/>
                  <a:pt x="122830" y="1557703"/>
                </a:cubicBezTo>
                <a:cubicBezTo>
                  <a:pt x="120555" y="1550879"/>
                  <a:pt x="120499" y="1542848"/>
                  <a:pt x="116006" y="1537231"/>
                </a:cubicBezTo>
                <a:cubicBezTo>
                  <a:pt x="110883" y="1530827"/>
                  <a:pt x="99882" y="1530538"/>
                  <a:pt x="95535" y="1523583"/>
                </a:cubicBezTo>
                <a:cubicBezTo>
                  <a:pt x="87911" y="1511384"/>
                  <a:pt x="81887" y="1482640"/>
                  <a:pt x="81887" y="1482640"/>
                </a:cubicBezTo>
                <a:cubicBezTo>
                  <a:pt x="77851" y="1454386"/>
                  <a:pt x="78448" y="1438221"/>
                  <a:pt x="68239" y="1414401"/>
                </a:cubicBezTo>
                <a:cubicBezTo>
                  <a:pt x="32345" y="1330650"/>
                  <a:pt x="75212" y="1435172"/>
                  <a:pt x="40944" y="1366634"/>
                </a:cubicBezTo>
                <a:cubicBezTo>
                  <a:pt x="21195" y="1327134"/>
                  <a:pt x="52453" y="1364494"/>
                  <a:pt x="13648" y="1325691"/>
                </a:cubicBezTo>
                <a:cubicBezTo>
                  <a:pt x="11373" y="1316592"/>
                  <a:pt x="9401" y="1307413"/>
                  <a:pt x="6824" y="1298395"/>
                </a:cubicBezTo>
                <a:cubicBezTo>
                  <a:pt x="4848" y="1291479"/>
                  <a:pt x="0" y="1285117"/>
                  <a:pt x="0" y="1277924"/>
                </a:cubicBezTo>
                <a:cubicBezTo>
                  <a:pt x="0" y="1252800"/>
                  <a:pt x="1175" y="1227342"/>
                  <a:pt x="6824" y="1202861"/>
                </a:cubicBezTo>
                <a:cubicBezTo>
                  <a:pt x="8271" y="1196592"/>
                  <a:pt x="6824" y="1191488"/>
                  <a:pt x="6824" y="1189213"/>
                </a:cubicBezTo>
                <a:close/>
              </a:path>
            </a:pathLst>
          </a:custGeom>
          <a:noFill/>
          <a:ln w="25400" cap="flat" cmpd="sng" algn="ctr">
            <a:solidFill>
              <a:srgbClr val="00B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5411337" y="3657600"/>
            <a:ext cx="3548418" cy="1922726"/>
          </a:xfrm>
          <a:custGeom>
            <a:avLst/>
            <a:gdLst>
              <a:gd name="connsiteX0" fmla="*/ 0 w 3548418"/>
              <a:gd name="connsiteY0" fmla="*/ 1105469 h 1922726"/>
              <a:gd name="connsiteX1" fmla="*/ 0 w 3548418"/>
              <a:gd name="connsiteY1" fmla="*/ 1105469 h 1922726"/>
              <a:gd name="connsiteX2" fmla="*/ 54591 w 3548418"/>
              <a:gd name="connsiteY2" fmla="*/ 1084997 h 1922726"/>
              <a:gd name="connsiteX3" fmla="*/ 109182 w 3548418"/>
              <a:gd name="connsiteY3" fmla="*/ 1057701 h 1922726"/>
              <a:gd name="connsiteX4" fmla="*/ 136478 w 3548418"/>
              <a:gd name="connsiteY4" fmla="*/ 1037230 h 1922726"/>
              <a:gd name="connsiteX5" fmla="*/ 204717 w 3548418"/>
              <a:gd name="connsiteY5" fmla="*/ 1023582 h 1922726"/>
              <a:gd name="connsiteX6" fmla="*/ 805218 w 3548418"/>
              <a:gd name="connsiteY6" fmla="*/ 1037230 h 1922726"/>
              <a:gd name="connsiteX7" fmla="*/ 859809 w 3548418"/>
              <a:gd name="connsiteY7" fmla="*/ 1044054 h 1922726"/>
              <a:gd name="connsiteX8" fmla="*/ 941696 w 3548418"/>
              <a:gd name="connsiteY8" fmla="*/ 1050878 h 1922726"/>
              <a:gd name="connsiteX9" fmla="*/ 1214651 w 3548418"/>
              <a:gd name="connsiteY9" fmla="*/ 1037230 h 1922726"/>
              <a:gd name="connsiteX10" fmla="*/ 1255594 w 3548418"/>
              <a:gd name="connsiteY10" fmla="*/ 1030406 h 1922726"/>
              <a:gd name="connsiteX11" fmla="*/ 1276066 w 3548418"/>
              <a:gd name="connsiteY11" fmla="*/ 1016758 h 1922726"/>
              <a:gd name="connsiteX12" fmla="*/ 1357953 w 3548418"/>
              <a:gd name="connsiteY12" fmla="*/ 989463 h 1922726"/>
              <a:gd name="connsiteX13" fmla="*/ 1378424 w 3548418"/>
              <a:gd name="connsiteY13" fmla="*/ 968991 h 1922726"/>
              <a:gd name="connsiteX14" fmla="*/ 1446663 w 3548418"/>
              <a:gd name="connsiteY14" fmla="*/ 948519 h 1922726"/>
              <a:gd name="connsiteX15" fmla="*/ 1514902 w 3548418"/>
              <a:gd name="connsiteY15" fmla="*/ 914400 h 1922726"/>
              <a:gd name="connsiteX16" fmla="*/ 1644556 w 3548418"/>
              <a:gd name="connsiteY16" fmla="*/ 805218 h 1922726"/>
              <a:gd name="connsiteX17" fmla="*/ 1678675 w 3548418"/>
              <a:gd name="connsiteY17" fmla="*/ 764275 h 1922726"/>
              <a:gd name="connsiteX18" fmla="*/ 1699147 w 3548418"/>
              <a:gd name="connsiteY18" fmla="*/ 736979 h 1922726"/>
              <a:gd name="connsiteX19" fmla="*/ 1719618 w 3548418"/>
              <a:gd name="connsiteY19" fmla="*/ 716507 h 1922726"/>
              <a:gd name="connsiteX20" fmla="*/ 1753738 w 3548418"/>
              <a:gd name="connsiteY20" fmla="*/ 668740 h 1922726"/>
              <a:gd name="connsiteX21" fmla="*/ 1787857 w 3548418"/>
              <a:gd name="connsiteY21" fmla="*/ 661916 h 1922726"/>
              <a:gd name="connsiteX22" fmla="*/ 1815153 w 3548418"/>
              <a:gd name="connsiteY22" fmla="*/ 620973 h 1922726"/>
              <a:gd name="connsiteX23" fmla="*/ 1828800 w 3548418"/>
              <a:gd name="connsiteY23" fmla="*/ 593678 h 1922726"/>
              <a:gd name="connsiteX24" fmla="*/ 1842448 w 3548418"/>
              <a:gd name="connsiteY24" fmla="*/ 573206 h 1922726"/>
              <a:gd name="connsiteX25" fmla="*/ 1849272 w 3548418"/>
              <a:gd name="connsiteY25" fmla="*/ 552734 h 1922726"/>
              <a:gd name="connsiteX26" fmla="*/ 1856096 w 3548418"/>
              <a:gd name="connsiteY26" fmla="*/ 525439 h 1922726"/>
              <a:gd name="connsiteX27" fmla="*/ 1917511 w 3548418"/>
              <a:gd name="connsiteY27" fmla="*/ 450376 h 1922726"/>
              <a:gd name="connsiteX28" fmla="*/ 1944806 w 3548418"/>
              <a:gd name="connsiteY28" fmla="*/ 402609 h 1922726"/>
              <a:gd name="connsiteX29" fmla="*/ 1978926 w 3548418"/>
              <a:gd name="connsiteY29" fmla="*/ 348018 h 1922726"/>
              <a:gd name="connsiteX30" fmla="*/ 1999397 w 3548418"/>
              <a:gd name="connsiteY30" fmla="*/ 341194 h 1922726"/>
              <a:gd name="connsiteX31" fmla="*/ 2006221 w 3548418"/>
              <a:gd name="connsiteY31" fmla="*/ 320722 h 1922726"/>
              <a:gd name="connsiteX32" fmla="*/ 2081284 w 3548418"/>
              <a:gd name="connsiteY32" fmla="*/ 266131 h 1922726"/>
              <a:gd name="connsiteX33" fmla="*/ 2129051 w 3548418"/>
              <a:gd name="connsiteY33" fmla="*/ 204716 h 1922726"/>
              <a:gd name="connsiteX34" fmla="*/ 2169994 w 3548418"/>
              <a:gd name="connsiteY34" fmla="*/ 177421 h 1922726"/>
              <a:gd name="connsiteX35" fmla="*/ 2190466 w 3548418"/>
              <a:gd name="connsiteY35" fmla="*/ 163773 h 1922726"/>
              <a:gd name="connsiteX36" fmla="*/ 2204114 w 3548418"/>
              <a:gd name="connsiteY36" fmla="*/ 143301 h 1922726"/>
              <a:gd name="connsiteX37" fmla="*/ 2224585 w 3548418"/>
              <a:gd name="connsiteY37" fmla="*/ 136478 h 1922726"/>
              <a:gd name="connsiteX38" fmla="*/ 2272353 w 3548418"/>
              <a:gd name="connsiteY38" fmla="*/ 95534 h 1922726"/>
              <a:gd name="connsiteX39" fmla="*/ 2279176 w 3548418"/>
              <a:gd name="connsiteY39" fmla="*/ 75063 h 1922726"/>
              <a:gd name="connsiteX40" fmla="*/ 2299648 w 3548418"/>
              <a:gd name="connsiteY40" fmla="*/ 68239 h 1922726"/>
              <a:gd name="connsiteX41" fmla="*/ 2367887 w 3548418"/>
              <a:gd name="connsiteY41" fmla="*/ 40943 h 1922726"/>
              <a:gd name="connsiteX42" fmla="*/ 2456597 w 3548418"/>
              <a:gd name="connsiteY42" fmla="*/ 20472 h 1922726"/>
              <a:gd name="connsiteX43" fmla="*/ 2477069 w 3548418"/>
              <a:gd name="connsiteY43" fmla="*/ 13648 h 1922726"/>
              <a:gd name="connsiteX44" fmla="*/ 2497541 w 3548418"/>
              <a:gd name="connsiteY44" fmla="*/ 0 h 1922726"/>
              <a:gd name="connsiteX45" fmla="*/ 2818263 w 3548418"/>
              <a:gd name="connsiteY45" fmla="*/ 6824 h 1922726"/>
              <a:gd name="connsiteX46" fmla="*/ 2927445 w 3548418"/>
              <a:gd name="connsiteY46" fmla="*/ 40943 h 1922726"/>
              <a:gd name="connsiteX47" fmla="*/ 2995684 w 3548418"/>
              <a:gd name="connsiteY47" fmla="*/ 54591 h 1922726"/>
              <a:gd name="connsiteX48" fmla="*/ 3022979 w 3548418"/>
              <a:gd name="connsiteY48" fmla="*/ 81887 h 1922726"/>
              <a:gd name="connsiteX49" fmla="*/ 3036627 w 3548418"/>
              <a:gd name="connsiteY49" fmla="*/ 102358 h 1922726"/>
              <a:gd name="connsiteX50" fmla="*/ 3063923 w 3548418"/>
              <a:gd name="connsiteY50" fmla="*/ 116006 h 1922726"/>
              <a:gd name="connsiteX51" fmla="*/ 3104866 w 3548418"/>
              <a:gd name="connsiteY51" fmla="*/ 136478 h 1922726"/>
              <a:gd name="connsiteX52" fmla="*/ 3207224 w 3548418"/>
              <a:gd name="connsiteY52" fmla="*/ 218364 h 1922726"/>
              <a:gd name="connsiteX53" fmla="*/ 3227696 w 3548418"/>
              <a:gd name="connsiteY53" fmla="*/ 252484 h 1922726"/>
              <a:gd name="connsiteX54" fmla="*/ 3254991 w 3548418"/>
              <a:gd name="connsiteY54" fmla="*/ 272955 h 1922726"/>
              <a:gd name="connsiteX55" fmla="*/ 3275463 w 3548418"/>
              <a:gd name="connsiteY55" fmla="*/ 300251 h 1922726"/>
              <a:gd name="connsiteX56" fmla="*/ 3330054 w 3548418"/>
              <a:gd name="connsiteY56" fmla="*/ 341194 h 1922726"/>
              <a:gd name="connsiteX57" fmla="*/ 3357350 w 3548418"/>
              <a:gd name="connsiteY57" fmla="*/ 368490 h 1922726"/>
              <a:gd name="connsiteX58" fmla="*/ 3384645 w 3548418"/>
              <a:gd name="connsiteY58" fmla="*/ 423081 h 1922726"/>
              <a:gd name="connsiteX59" fmla="*/ 3418764 w 3548418"/>
              <a:gd name="connsiteY59" fmla="*/ 470848 h 1922726"/>
              <a:gd name="connsiteX60" fmla="*/ 3425588 w 3548418"/>
              <a:gd name="connsiteY60" fmla="*/ 491319 h 1922726"/>
              <a:gd name="connsiteX61" fmla="*/ 3446060 w 3548418"/>
              <a:gd name="connsiteY61" fmla="*/ 525439 h 1922726"/>
              <a:gd name="connsiteX62" fmla="*/ 3466532 w 3548418"/>
              <a:gd name="connsiteY62" fmla="*/ 580030 h 1922726"/>
              <a:gd name="connsiteX63" fmla="*/ 3487003 w 3548418"/>
              <a:gd name="connsiteY63" fmla="*/ 627797 h 1922726"/>
              <a:gd name="connsiteX64" fmla="*/ 3493827 w 3548418"/>
              <a:gd name="connsiteY64" fmla="*/ 648269 h 1922726"/>
              <a:gd name="connsiteX65" fmla="*/ 3500651 w 3548418"/>
              <a:gd name="connsiteY65" fmla="*/ 675564 h 1922726"/>
              <a:gd name="connsiteX66" fmla="*/ 3521123 w 3548418"/>
              <a:gd name="connsiteY66" fmla="*/ 696036 h 1922726"/>
              <a:gd name="connsiteX67" fmla="*/ 3527947 w 3548418"/>
              <a:gd name="connsiteY67" fmla="*/ 764275 h 1922726"/>
              <a:gd name="connsiteX68" fmla="*/ 3541594 w 3548418"/>
              <a:gd name="connsiteY68" fmla="*/ 839337 h 1922726"/>
              <a:gd name="connsiteX69" fmla="*/ 3548418 w 3548418"/>
              <a:gd name="connsiteY69" fmla="*/ 921224 h 1922726"/>
              <a:gd name="connsiteX70" fmla="*/ 3534770 w 3548418"/>
              <a:gd name="connsiteY70" fmla="*/ 1119116 h 1922726"/>
              <a:gd name="connsiteX71" fmla="*/ 3527947 w 3548418"/>
              <a:gd name="connsiteY71" fmla="*/ 1153236 h 1922726"/>
              <a:gd name="connsiteX72" fmla="*/ 3507475 w 3548418"/>
              <a:gd name="connsiteY72" fmla="*/ 1173707 h 1922726"/>
              <a:gd name="connsiteX73" fmla="*/ 3473356 w 3548418"/>
              <a:gd name="connsiteY73" fmla="*/ 1235122 h 1922726"/>
              <a:gd name="connsiteX74" fmla="*/ 3432412 w 3548418"/>
              <a:gd name="connsiteY74" fmla="*/ 1296537 h 1922726"/>
              <a:gd name="connsiteX75" fmla="*/ 3425588 w 3548418"/>
              <a:gd name="connsiteY75" fmla="*/ 1330657 h 1922726"/>
              <a:gd name="connsiteX76" fmla="*/ 3370997 w 3548418"/>
              <a:gd name="connsiteY76" fmla="*/ 1398896 h 1922726"/>
              <a:gd name="connsiteX77" fmla="*/ 3364173 w 3548418"/>
              <a:gd name="connsiteY77" fmla="*/ 1419367 h 1922726"/>
              <a:gd name="connsiteX78" fmla="*/ 3343702 w 3548418"/>
              <a:gd name="connsiteY78" fmla="*/ 1426191 h 1922726"/>
              <a:gd name="connsiteX79" fmla="*/ 3309582 w 3548418"/>
              <a:gd name="connsiteY79" fmla="*/ 1446663 h 1922726"/>
              <a:gd name="connsiteX80" fmla="*/ 3207224 w 3548418"/>
              <a:gd name="connsiteY80" fmla="*/ 1521725 h 1922726"/>
              <a:gd name="connsiteX81" fmla="*/ 3104866 w 3548418"/>
              <a:gd name="connsiteY81" fmla="*/ 1583140 h 1922726"/>
              <a:gd name="connsiteX82" fmla="*/ 2968388 w 3548418"/>
              <a:gd name="connsiteY82" fmla="*/ 1624084 h 1922726"/>
              <a:gd name="connsiteX83" fmla="*/ 2804615 w 3548418"/>
              <a:gd name="connsiteY83" fmla="*/ 1665027 h 1922726"/>
              <a:gd name="connsiteX84" fmla="*/ 2770496 w 3548418"/>
              <a:gd name="connsiteY84" fmla="*/ 1678675 h 1922726"/>
              <a:gd name="connsiteX85" fmla="*/ 2743200 w 3548418"/>
              <a:gd name="connsiteY85" fmla="*/ 1685499 h 1922726"/>
              <a:gd name="connsiteX86" fmla="*/ 2695433 w 3548418"/>
              <a:gd name="connsiteY86" fmla="*/ 1699146 h 1922726"/>
              <a:gd name="connsiteX87" fmla="*/ 2661314 w 3548418"/>
              <a:gd name="connsiteY87" fmla="*/ 1719618 h 1922726"/>
              <a:gd name="connsiteX88" fmla="*/ 2613547 w 3548418"/>
              <a:gd name="connsiteY88" fmla="*/ 1726442 h 1922726"/>
              <a:gd name="connsiteX89" fmla="*/ 2572603 w 3548418"/>
              <a:gd name="connsiteY89" fmla="*/ 1733266 h 1922726"/>
              <a:gd name="connsiteX90" fmla="*/ 2408830 w 3548418"/>
              <a:gd name="connsiteY90" fmla="*/ 1753737 h 1922726"/>
              <a:gd name="connsiteX91" fmla="*/ 2286000 w 3548418"/>
              <a:gd name="connsiteY91" fmla="*/ 1774209 h 1922726"/>
              <a:gd name="connsiteX92" fmla="*/ 2210938 w 3548418"/>
              <a:gd name="connsiteY92" fmla="*/ 1787857 h 1922726"/>
              <a:gd name="connsiteX93" fmla="*/ 1999397 w 3548418"/>
              <a:gd name="connsiteY93" fmla="*/ 1808328 h 1922726"/>
              <a:gd name="connsiteX94" fmla="*/ 1856096 w 3548418"/>
              <a:gd name="connsiteY94" fmla="*/ 1821976 h 1922726"/>
              <a:gd name="connsiteX95" fmla="*/ 1644556 w 3548418"/>
              <a:gd name="connsiteY95" fmla="*/ 1828800 h 1922726"/>
              <a:gd name="connsiteX96" fmla="*/ 716508 w 3548418"/>
              <a:gd name="connsiteY96" fmla="*/ 1835624 h 1922726"/>
              <a:gd name="connsiteX97" fmla="*/ 668741 w 3548418"/>
              <a:gd name="connsiteY97" fmla="*/ 1828800 h 1922726"/>
              <a:gd name="connsiteX98" fmla="*/ 504967 w 3548418"/>
              <a:gd name="connsiteY98" fmla="*/ 1794681 h 1922726"/>
              <a:gd name="connsiteX99" fmla="*/ 477672 w 3548418"/>
              <a:gd name="connsiteY99" fmla="*/ 1781033 h 1922726"/>
              <a:gd name="connsiteX100" fmla="*/ 395785 w 3548418"/>
              <a:gd name="connsiteY100" fmla="*/ 1753737 h 1922726"/>
              <a:gd name="connsiteX101" fmla="*/ 368490 w 3548418"/>
              <a:gd name="connsiteY101" fmla="*/ 1726442 h 1922726"/>
              <a:gd name="connsiteX102" fmla="*/ 341194 w 3548418"/>
              <a:gd name="connsiteY102" fmla="*/ 1719618 h 1922726"/>
              <a:gd name="connsiteX103" fmla="*/ 252484 w 3548418"/>
              <a:gd name="connsiteY103" fmla="*/ 1658203 h 1922726"/>
              <a:gd name="connsiteX104" fmla="*/ 197893 w 3548418"/>
              <a:gd name="connsiteY104" fmla="*/ 1603612 h 1922726"/>
              <a:gd name="connsiteX105" fmla="*/ 184245 w 3548418"/>
              <a:gd name="connsiteY105" fmla="*/ 1576316 h 1922726"/>
              <a:gd name="connsiteX106" fmla="*/ 163773 w 3548418"/>
              <a:gd name="connsiteY106" fmla="*/ 1569493 h 1922726"/>
              <a:gd name="connsiteX107" fmla="*/ 150126 w 3548418"/>
              <a:gd name="connsiteY107" fmla="*/ 1535373 h 1922726"/>
              <a:gd name="connsiteX108" fmla="*/ 129654 w 3548418"/>
              <a:gd name="connsiteY108" fmla="*/ 1528549 h 1922726"/>
              <a:gd name="connsiteX109" fmla="*/ 116006 w 3548418"/>
              <a:gd name="connsiteY109" fmla="*/ 1508078 h 1922726"/>
              <a:gd name="connsiteX110" fmla="*/ 88711 w 3548418"/>
              <a:gd name="connsiteY110" fmla="*/ 1480782 h 1922726"/>
              <a:gd name="connsiteX111" fmla="*/ 75063 w 3548418"/>
              <a:gd name="connsiteY111" fmla="*/ 1453487 h 1922726"/>
              <a:gd name="connsiteX112" fmla="*/ 68239 w 3548418"/>
              <a:gd name="connsiteY112" fmla="*/ 1419367 h 1922726"/>
              <a:gd name="connsiteX113" fmla="*/ 34120 w 3548418"/>
              <a:gd name="connsiteY113" fmla="*/ 1364776 h 1922726"/>
              <a:gd name="connsiteX114" fmla="*/ 27296 w 3548418"/>
              <a:gd name="connsiteY114" fmla="*/ 1344304 h 1922726"/>
              <a:gd name="connsiteX115" fmla="*/ 20472 w 3548418"/>
              <a:gd name="connsiteY115" fmla="*/ 1296537 h 1922726"/>
              <a:gd name="connsiteX116" fmla="*/ 6824 w 3548418"/>
              <a:gd name="connsiteY116" fmla="*/ 1276066 h 1922726"/>
              <a:gd name="connsiteX117" fmla="*/ 0 w 3548418"/>
              <a:gd name="connsiteY117" fmla="*/ 1105469 h 19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548418" h="1922726">
                <a:moveTo>
                  <a:pt x="0" y="1105469"/>
                </a:moveTo>
                <a:lnTo>
                  <a:pt x="0" y="1105469"/>
                </a:lnTo>
                <a:cubicBezTo>
                  <a:pt x="18197" y="1098645"/>
                  <a:pt x="36945" y="1093141"/>
                  <a:pt x="54591" y="1084997"/>
                </a:cubicBezTo>
                <a:cubicBezTo>
                  <a:pt x="138392" y="1046319"/>
                  <a:pt x="52531" y="1076586"/>
                  <a:pt x="109182" y="1057701"/>
                </a:cubicBezTo>
                <a:cubicBezTo>
                  <a:pt x="118281" y="1050877"/>
                  <a:pt x="125767" y="1041055"/>
                  <a:pt x="136478" y="1037230"/>
                </a:cubicBezTo>
                <a:cubicBezTo>
                  <a:pt x="158323" y="1029428"/>
                  <a:pt x="204717" y="1023582"/>
                  <a:pt x="204717" y="1023582"/>
                </a:cubicBezTo>
                <a:lnTo>
                  <a:pt x="805218" y="1037230"/>
                </a:lnTo>
                <a:cubicBezTo>
                  <a:pt x="823548" y="1037803"/>
                  <a:pt x="841561" y="1042229"/>
                  <a:pt x="859809" y="1044054"/>
                </a:cubicBezTo>
                <a:cubicBezTo>
                  <a:pt x="887063" y="1046779"/>
                  <a:pt x="914400" y="1048603"/>
                  <a:pt x="941696" y="1050878"/>
                </a:cubicBezTo>
                <a:lnTo>
                  <a:pt x="1214651" y="1037230"/>
                </a:lnTo>
                <a:cubicBezTo>
                  <a:pt x="1228458" y="1036330"/>
                  <a:pt x="1242468" y="1034781"/>
                  <a:pt x="1255594" y="1030406"/>
                </a:cubicBezTo>
                <a:cubicBezTo>
                  <a:pt x="1263375" y="1027812"/>
                  <a:pt x="1268730" y="1020426"/>
                  <a:pt x="1276066" y="1016758"/>
                </a:cubicBezTo>
                <a:cubicBezTo>
                  <a:pt x="1320581" y="994501"/>
                  <a:pt x="1316162" y="997821"/>
                  <a:pt x="1357953" y="989463"/>
                </a:cubicBezTo>
                <a:cubicBezTo>
                  <a:pt x="1364777" y="982639"/>
                  <a:pt x="1369988" y="973678"/>
                  <a:pt x="1378424" y="968991"/>
                </a:cubicBezTo>
                <a:cubicBezTo>
                  <a:pt x="1402151" y="955809"/>
                  <a:pt x="1422435" y="956595"/>
                  <a:pt x="1446663" y="948519"/>
                </a:cubicBezTo>
                <a:cubicBezTo>
                  <a:pt x="1467166" y="941685"/>
                  <a:pt x="1498357" y="928463"/>
                  <a:pt x="1514902" y="914400"/>
                </a:cubicBezTo>
                <a:cubicBezTo>
                  <a:pt x="1650839" y="798854"/>
                  <a:pt x="1569818" y="842587"/>
                  <a:pt x="1644556" y="805218"/>
                </a:cubicBezTo>
                <a:cubicBezTo>
                  <a:pt x="1674716" y="759975"/>
                  <a:pt x="1639271" y="810245"/>
                  <a:pt x="1678675" y="764275"/>
                </a:cubicBezTo>
                <a:cubicBezTo>
                  <a:pt x="1686077" y="755640"/>
                  <a:pt x="1691745" y="745614"/>
                  <a:pt x="1699147" y="736979"/>
                </a:cubicBezTo>
                <a:cubicBezTo>
                  <a:pt x="1705427" y="729652"/>
                  <a:pt x="1713589" y="724043"/>
                  <a:pt x="1719618" y="716507"/>
                </a:cubicBezTo>
                <a:cubicBezTo>
                  <a:pt x="1731841" y="701228"/>
                  <a:pt x="1738459" y="680963"/>
                  <a:pt x="1753738" y="668740"/>
                </a:cubicBezTo>
                <a:cubicBezTo>
                  <a:pt x="1762795" y="661495"/>
                  <a:pt x="1776484" y="664191"/>
                  <a:pt x="1787857" y="661916"/>
                </a:cubicBezTo>
                <a:cubicBezTo>
                  <a:pt x="1802496" y="618002"/>
                  <a:pt x="1783205" y="665701"/>
                  <a:pt x="1815153" y="620973"/>
                </a:cubicBezTo>
                <a:cubicBezTo>
                  <a:pt x="1821065" y="612696"/>
                  <a:pt x="1823753" y="602510"/>
                  <a:pt x="1828800" y="593678"/>
                </a:cubicBezTo>
                <a:cubicBezTo>
                  <a:pt x="1832869" y="586557"/>
                  <a:pt x="1838780" y="580542"/>
                  <a:pt x="1842448" y="573206"/>
                </a:cubicBezTo>
                <a:cubicBezTo>
                  <a:pt x="1845665" y="566772"/>
                  <a:pt x="1847296" y="559650"/>
                  <a:pt x="1849272" y="552734"/>
                </a:cubicBezTo>
                <a:cubicBezTo>
                  <a:pt x="1851848" y="543716"/>
                  <a:pt x="1851371" y="533540"/>
                  <a:pt x="1856096" y="525439"/>
                </a:cubicBezTo>
                <a:cubicBezTo>
                  <a:pt x="1877906" y="488051"/>
                  <a:pt x="1891529" y="476358"/>
                  <a:pt x="1917511" y="450376"/>
                </a:cubicBezTo>
                <a:cubicBezTo>
                  <a:pt x="1934028" y="400826"/>
                  <a:pt x="1910380" y="464575"/>
                  <a:pt x="1944806" y="402609"/>
                </a:cubicBezTo>
                <a:cubicBezTo>
                  <a:pt x="1961805" y="372010"/>
                  <a:pt x="1949976" y="367318"/>
                  <a:pt x="1978926" y="348018"/>
                </a:cubicBezTo>
                <a:cubicBezTo>
                  <a:pt x="1984911" y="344028"/>
                  <a:pt x="1992573" y="343469"/>
                  <a:pt x="1999397" y="341194"/>
                </a:cubicBezTo>
                <a:cubicBezTo>
                  <a:pt x="2001672" y="334370"/>
                  <a:pt x="2001540" y="326183"/>
                  <a:pt x="2006221" y="320722"/>
                </a:cubicBezTo>
                <a:cubicBezTo>
                  <a:pt x="2018732" y="306126"/>
                  <a:pt x="2066983" y="275665"/>
                  <a:pt x="2081284" y="266131"/>
                </a:cubicBezTo>
                <a:cubicBezTo>
                  <a:pt x="2097161" y="242315"/>
                  <a:pt x="2106848" y="221985"/>
                  <a:pt x="2129051" y="204716"/>
                </a:cubicBezTo>
                <a:cubicBezTo>
                  <a:pt x="2141998" y="194646"/>
                  <a:pt x="2156346" y="186519"/>
                  <a:pt x="2169994" y="177421"/>
                </a:cubicBezTo>
                <a:lnTo>
                  <a:pt x="2190466" y="163773"/>
                </a:lnTo>
                <a:cubicBezTo>
                  <a:pt x="2195015" y="156949"/>
                  <a:pt x="2197710" y="148424"/>
                  <a:pt x="2204114" y="143301"/>
                </a:cubicBezTo>
                <a:cubicBezTo>
                  <a:pt x="2209731" y="138808"/>
                  <a:pt x="2219499" y="141564"/>
                  <a:pt x="2224585" y="136478"/>
                </a:cubicBezTo>
                <a:cubicBezTo>
                  <a:pt x="2272369" y="88694"/>
                  <a:pt x="2216289" y="109550"/>
                  <a:pt x="2272353" y="95534"/>
                </a:cubicBezTo>
                <a:cubicBezTo>
                  <a:pt x="2274627" y="88710"/>
                  <a:pt x="2274090" y="80149"/>
                  <a:pt x="2279176" y="75063"/>
                </a:cubicBezTo>
                <a:cubicBezTo>
                  <a:pt x="2284262" y="69977"/>
                  <a:pt x="2293214" y="71456"/>
                  <a:pt x="2299648" y="68239"/>
                </a:cubicBezTo>
                <a:cubicBezTo>
                  <a:pt x="2363886" y="36119"/>
                  <a:pt x="2303119" y="55335"/>
                  <a:pt x="2367887" y="40943"/>
                </a:cubicBezTo>
                <a:lnTo>
                  <a:pt x="2456597" y="20472"/>
                </a:lnTo>
                <a:cubicBezTo>
                  <a:pt x="2463575" y="18727"/>
                  <a:pt x="2470635" y="16865"/>
                  <a:pt x="2477069" y="13648"/>
                </a:cubicBezTo>
                <a:cubicBezTo>
                  <a:pt x="2484405" y="9980"/>
                  <a:pt x="2490717" y="4549"/>
                  <a:pt x="2497541" y="0"/>
                </a:cubicBezTo>
                <a:cubicBezTo>
                  <a:pt x="2604448" y="2275"/>
                  <a:pt x="2711485" y="1104"/>
                  <a:pt x="2818263" y="6824"/>
                </a:cubicBezTo>
                <a:cubicBezTo>
                  <a:pt x="2870980" y="9648"/>
                  <a:pt x="2881556" y="24256"/>
                  <a:pt x="2927445" y="40943"/>
                </a:cubicBezTo>
                <a:cubicBezTo>
                  <a:pt x="2944672" y="47207"/>
                  <a:pt x="2980146" y="52001"/>
                  <a:pt x="2995684" y="54591"/>
                </a:cubicBezTo>
                <a:cubicBezTo>
                  <a:pt x="3010572" y="99256"/>
                  <a:pt x="2989894" y="55420"/>
                  <a:pt x="3022979" y="81887"/>
                </a:cubicBezTo>
                <a:cubicBezTo>
                  <a:pt x="3029383" y="87010"/>
                  <a:pt x="3030327" y="97108"/>
                  <a:pt x="3036627" y="102358"/>
                </a:cubicBezTo>
                <a:cubicBezTo>
                  <a:pt x="3044442" y="108870"/>
                  <a:pt x="3055091" y="110959"/>
                  <a:pt x="3063923" y="116006"/>
                </a:cubicBezTo>
                <a:cubicBezTo>
                  <a:pt x="3100963" y="137172"/>
                  <a:pt x="3067330" y="123966"/>
                  <a:pt x="3104866" y="136478"/>
                </a:cubicBezTo>
                <a:cubicBezTo>
                  <a:pt x="3140152" y="161682"/>
                  <a:pt x="3177645" y="186096"/>
                  <a:pt x="3207224" y="218364"/>
                </a:cubicBezTo>
                <a:cubicBezTo>
                  <a:pt x="3216186" y="228141"/>
                  <a:pt x="3218962" y="242502"/>
                  <a:pt x="3227696" y="252484"/>
                </a:cubicBezTo>
                <a:cubicBezTo>
                  <a:pt x="3235185" y="261043"/>
                  <a:pt x="3246949" y="264913"/>
                  <a:pt x="3254991" y="272955"/>
                </a:cubicBezTo>
                <a:cubicBezTo>
                  <a:pt x="3263033" y="280997"/>
                  <a:pt x="3267047" y="292600"/>
                  <a:pt x="3275463" y="300251"/>
                </a:cubicBezTo>
                <a:cubicBezTo>
                  <a:pt x="3292294" y="315552"/>
                  <a:pt x="3312580" y="326632"/>
                  <a:pt x="3330054" y="341194"/>
                </a:cubicBezTo>
                <a:cubicBezTo>
                  <a:pt x="3339939" y="349432"/>
                  <a:pt x="3348251" y="359391"/>
                  <a:pt x="3357350" y="368490"/>
                </a:cubicBezTo>
                <a:cubicBezTo>
                  <a:pt x="3366910" y="397174"/>
                  <a:pt x="3363158" y="390851"/>
                  <a:pt x="3384645" y="423081"/>
                </a:cubicBezTo>
                <a:cubicBezTo>
                  <a:pt x="3390837" y="432368"/>
                  <a:pt x="3412655" y="458630"/>
                  <a:pt x="3418764" y="470848"/>
                </a:cubicBezTo>
                <a:cubicBezTo>
                  <a:pt x="3421981" y="477281"/>
                  <a:pt x="3422371" y="484886"/>
                  <a:pt x="3425588" y="491319"/>
                </a:cubicBezTo>
                <a:cubicBezTo>
                  <a:pt x="3431520" y="503182"/>
                  <a:pt x="3440502" y="513396"/>
                  <a:pt x="3446060" y="525439"/>
                </a:cubicBezTo>
                <a:cubicBezTo>
                  <a:pt x="3454204" y="543085"/>
                  <a:pt x="3459314" y="561986"/>
                  <a:pt x="3466532" y="580030"/>
                </a:cubicBezTo>
                <a:cubicBezTo>
                  <a:pt x="3472966" y="596114"/>
                  <a:pt x="3480570" y="611713"/>
                  <a:pt x="3487003" y="627797"/>
                </a:cubicBezTo>
                <a:cubicBezTo>
                  <a:pt x="3489674" y="634476"/>
                  <a:pt x="3491851" y="641353"/>
                  <a:pt x="3493827" y="648269"/>
                </a:cubicBezTo>
                <a:cubicBezTo>
                  <a:pt x="3496403" y="657287"/>
                  <a:pt x="3495998" y="667421"/>
                  <a:pt x="3500651" y="675564"/>
                </a:cubicBezTo>
                <a:cubicBezTo>
                  <a:pt x="3505439" y="683943"/>
                  <a:pt x="3514299" y="689212"/>
                  <a:pt x="3521123" y="696036"/>
                </a:cubicBezTo>
                <a:cubicBezTo>
                  <a:pt x="3523398" y="718782"/>
                  <a:pt x="3524714" y="741645"/>
                  <a:pt x="3527947" y="764275"/>
                </a:cubicBezTo>
                <a:cubicBezTo>
                  <a:pt x="3531543" y="789450"/>
                  <a:pt x="3538305" y="814120"/>
                  <a:pt x="3541594" y="839337"/>
                </a:cubicBezTo>
                <a:cubicBezTo>
                  <a:pt x="3545137" y="866497"/>
                  <a:pt x="3546143" y="893928"/>
                  <a:pt x="3548418" y="921224"/>
                </a:cubicBezTo>
                <a:cubicBezTo>
                  <a:pt x="3543869" y="987188"/>
                  <a:pt x="3540581" y="1053251"/>
                  <a:pt x="3534770" y="1119116"/>
                </a:cubicBezTo>
                <a:cubicBezTo>
                  <a:pt x="3533751" y="1130670"/>
                  <a:pt x="3533134" y="1142862"/>
                  <a:pt x="3527947" y="1153236"/>
                </a:cubicBezTo>
                <a:cubicBezTo>
                  <a:pt x="3523631" y="1161868"/>
                  <a:pt x="3512828" y="1165677"/>
                  <a:pt x="3507475" y="1173707"/>
                </a:cubicBezTo>
                <a:cubicBezTo>
                  <a:pt x="3494485" y="1193192"/>
                  <a:pt x="3486020" y="1215423"/>
                  <a:pt x="3473356" y="1235122"/>
                </a:cubicBezTo>
                <a:cubicBezTo>
                  <a:pt x="3416566" y="1323463"/>
                  <a:pt x="3468735" y="1223894"/>
                  <a:pt x="3432412" y="1296537"/>
                </a:cubicBezTo>
                <a:cubicBezTo>
                  <a:pt x="3430137" y="1307910"/>
                  <a:pt x="3430775" y="1320283"/>
                  <a:pt x="3425588" y="1330657"/>
                </a:cubicBezTo>
                <a:cubicBezTo>
                  <a:pt x="3409697" y="1362440"/>
                  <a:pt x="3393548" y="1376345"/>
                  <a:pt x="3370997" y="1398896"/>
                </a:cubicBezTo>
                <a:cubicBezTo>
                  <a:pt x="3368722" y="1405720"/>
                  <a:pt x="3369259" y="1414281"/>
                  <a:pt x="3364173" y="1419367"/>
                </a:cubicBezTo>
                <a:cubicBezTo>
                  <a:pt x="3359087" y="1424453"/>
                  <a:pt x="3350135" y="1422974"/>
                  <a:pt x="3343702" y="1426191"/>
                </a:cubicBezTo>
                <a:cubicBezTo>
                  <a:pt x="3331839" y="1432123"/>
                  <a:pt x="3320278" y="1438819"/>
                  <a:pt x="3309582" y="1446663"/>
                </a:cubicBezTo>
                <a:cubicBezTo>
                  <a:pt x="3191697" y="1533112"/>
                  <a:pt x="3284212" y="1475534"/>
                  <a:pt x="3207224" y="1521725"/>
                </a:cubicBezTo>
                <a:cubicBezTo>
                  <a:pt x="3168840" y="1572906"/>
                  <a:pt x="3197696" y="1544054"/>
                  <a:pt x="3104866" y="1583140"/>
                </a:cubicBezTo>
                <a:cubicBezTo>
                  <a:pt x="3000528" y="1627072"/>
                  <a:pt x="3124218" y="1579561"/>
                  <a:pt x="2968388" y="1624084"/>
                </a:cubicBezTo>
                <a:cubicBezTo>
                  <a:pt x="2813246" y="1668410"/>
                  <a:pt x="2920814" y="1652116"/>
                  <a:pt x="2804615" y="1665027"/>
                </a:cubicBezTo>
                <a:cubicBezTo>
                  <a:pt x="2793242" y="1669576"/>
                  <a:pt x="2782117" y="1674801"/>
                  <a:pt x="2770496" y="1678675"/>
                </a:cubicBezTo>
                <a:cubicBezTo>
                  <a:pt x="2761599" y="1681641"/>
                  <a:pt x="2752248" y="1683031"/>
                  <a:pt x="2743200" y="1685499"/>
                </a:cubicBezTo>
                <a:cubicBezTo>
                  <a:pt x="2727224" y="1689856"/>
                  <a:pt x="2711355" y="1694597"/>
                  <a:pt x="2695433" y="1699146"/>
                </a:cubicBezTo>
                <a:cubicBezTo>
                  <a:pt x="2684060" y="1705970"/>
                  <a:pt x="2673897" y="1715424"/>
                  <a:pt x="2661314" y="1719618"/>
                </a:cubicBezTo>
                <a:cubicBezTo>
                  <a:pt x="2646055" y="1724704"/>
                  <a:pt x="2629444" y="1723996"/>
                  <a:pt x="2613547" y="1726442"/>
                </a:cubicBezTo>
                <a:cubicBezTo>
                  <a:pt x="2599872" y="1728546"/>
                  <a:pt x="2586085" y="1730155"/>
                  <a:pt x="2572603" y="1733266"/>
                </a:cubicBezTo>
                <a:cubicBezTo>
                  <a:pt x="2460427" y="1759152"/>
                  <a:pt x="2604908" y="1742203"/>
                  <a:pt x="2408830" y="1753737"/>
                </a:cubicBezTo>
                <a:cubicBezTo>
                  <a:pt x="2330170" y="1779958"/>
                  <a:pt x="2404561" y="1758744"/>
                  <a:pt x="2286000" y="1774209"/>
                </a:cubicBezTo>
                <a:cubicBezTo>
                  <a:pt x="2260783" y="1777498"/>
                  <a:pt x="2236146" y="1784496"/>
                  <a:pt x="2210938" y="1787857"/>
                </a:cubicBezTo>
                <a:cubicBezTo>
                  <a:pt x="2122402" y="1799662"/>
                  <a:pt x="2081506" y="1800863"/>
                  <a:pt x="1999397" y="1808328"/>
                </a:cubicBezTo>
                <a:cubicBezTo>
                  <a:pt x="1951611" y="1812672"/>
                  <a:pt x="1903999" y="1819212"/>
                  <a:pt x="1856096" y="1821976"/>
                </a:cubicBezTo>
                <a:cubicBezTo>
                  <a:pt x="1785663" y="1826040"/>
                  <a:pt x="1715069" y="1826525"/>
                  <a:pt x="1644556" y="1828800"/>
                </a:cubicBezTo>
                <a:cubicBezTo>
                  <a:pt x="1315814" y="1922726"/>
                  <a:pt x="1592587" y="1848508"/>
                  <a:pt x="716508" y="1835624"/>
                </a:cubicBezTo>
                <a:cubicBezTo>
                  <a:pt x="700426" y="1835387"/>
                  <a:pt x="684425" y="1832365"/>
                  <a:pt x="668741" y="1828800"/>
                </a:cubicBezTo>
                <a:cubicBezTo>
                  <a:pt x="505024" y="1791591"/>
                  <a:pt x="625659" y="1808090"/>
                  <a:pt x="504967" y="1794681"/>
                </a:cubicBezTo>
                <a:cubicBezTo>
                  <a:pt x="495869" y="1790132"/>
                  <a:pt x="487197" y="1784605"/>
                  <a:pt x="477672" y="1781033"/>
                </a:cubicBezTo>
                <a:cubicBezTo>
                  <a:pt x="450732" y="1770930"/>
                  <a:pt x="395785" y="1753737"/>
                  <a:pt x="395785" y="1753737"/>
                </a:cubicBezTo>
                <a:cubicBezTo>
                  <a:pt x="386687" y="1744639"/>
                  <a:pt x="379401" y="1733261"/>
                  <a:pt x="368490" y="1726442"/>
                </a:cubicBezTo>
                <a:cubicBezTo>
                  <a:pt x="360537" y="1721471"/>
                  <a:pt x="348877" y="1724996"/>
                  <a:pt x="341194" y="1719618"/>
                </a:cubicBezTo>
                <a:cubicBezTo>
                  <a:pt x="229207" y="1641227"/>
                  <a:pt x="370762" y="1708895"/>
                  <a:pt x="252484" y="1658203"/>
                </a:cubicBezTo>
                <a:cubicBezTo>
                  <a:pt x="234287" y="1640006"/>
                  <a:pt x="209402" y="1626630"/>
                  <a:pt x="197893" y="1603612"/>
                </a:cubicBezTo>
                <a:cubicBezTo>
                  <a:pt x="193344" y="1594513"/>
                  <a:pt x="191438" y="1583509"/>
                  <a:pt x="184245" y="1576316"/>
                </a:cubicBezTo>
                <a:cubicBezTo>
                  <a:pt x="179159" y="1571230"/>
                  <a:pt x="170597" y="1571767"/>
                  <a:pt x="163773" y="1569493"/>
                </a:cubicBezTo>
                <a:cubicBezTo>
                  <a:pt x="159224" y="1558120"/>
                  <a:pt x="157968" y="1544783"/>
                  <a:pt x="150126" y="1535373"/>
                </a:cubicBezTo>
                <a:cubicBezTo>
                  <a:pt x="145521" y="1529847"/>
                  <a:pt x="135271" y="1533042"/>
                  <a:pt x="129654" y="1528549"/>
                </a:cubicBezTo>
                <a:cubicBezTo>
                  <a:pt x="123250" y="1523426"/>
                  <a:pt x="120555" y="1514902"/>
                  <a:pt x="116006" y="1508078"/>
                </a:cubicBezTo>
                <a:cubicBezTo>
                  <a:pt x="97809" y="1453487"/>
                  <a:pt x="125104" y="1517175"/>
                  <a:pt x="88711" y="1480782"/>
                </a:cubicBezTo>
                <a:cubicBezTo>
                  <a:pt x="81518" y="1473589"/>
                  <a:pt x="79612" y="1462585"/>
                  <a:pt x="75063" y="1453487"/>
                </a:cubicBezTo>
                <a:cubicBezTo>
                  <a:pt x="72788" y="1442114"/>
                  <a:pt x="73099" y="1429898"/>
                  <a:pt x="68239" y="1419367"/>
                </a:cubicBezTo>
                <a:cubicBezTo>
                  <a:pt x="59247" y="1399883"/>
                  <a:pt x="40906" y="1385134"/>
                  <a:pt x="34120" y="1364776"/>
                </a:cubicBezTo>
                <a:lnTo>
                  <a:pt x="27296" y="1344304"/>
                </a:lnTo>
                <a:cubicBezTo>
                  <a:pt x="25021" y="1328382"/>
                  <a:pt x="25094" y="1311943"/>
                  <a:pt x="20472" y="1296537"/>
                </a:cubicBezTo>
                <a:cubicBezTo>
                  <a:pt x="18115" y="1288682"/>
                  <a:pt x="7453" y="1284243"/>
                  <a:pt x="6824" y="1276066"/>
                </a:cubicBezTo>
                <a:cubicBezTo>
                  <a:pt x="2811" y="1223903"/>
                  <a:pt x="1137" y="1133902"/>
                  <a:pt x="0" y="1105469"/>
                </a:cubicBezTo>
                <a:close/>
              </a:path>
            </a:pathLst>
          </a:custGeom>
          <a:noFill/>
          <a:ln w="25400"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69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t="41126"/>
          <a:stretch>
            <a:fillRect/>
          </a:stretch>
        </p:blipFill>
        <p:spPr bwMode="auto">
          <a:xfrm>
            <a:off x="457200" y="1371600"/>
            <a:ext cx="8258631" cy="5181600"/>
          </a:xfrm>
          <a:prstGeom prst="rect">
            <a:avLst/>
          </a:prstGeom>
          <a:noFill/>
          <a:ln w="9525">
            <a:noFill/>
            <a:miter lim="800000"/>
            <a:headEnd/>
            <a:tailEnd/>
          </a:ln>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altLang="zh-CN" sz="3600" b="1" dirty="0">
                <a:solidFill>
                  <a:srgbClr val="0000CC"/>
                </a:solidFill>
              </a:rPr>
              <a:t>Prim</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1</a:t>
            </a:r>
            <a:r>
              <a:rPr lang="en-US" sz="3600" b="1" dirty="0">
                <a:solidFill>
                  <a:srgbClr val="0000CC"/>
                </a:solidFill>
              </a:rPr>
              <a:t>(2)</a:t>
            </a:r>
          </a:p>
        </p:txBody>
      </p:sp>
    </p:spTree>
    <p:extLst>
      <p:ext uri="{BB962C8B-B14F-4D97-AF65-F5344CB8AC3E}">
        <p14:creationId xmlns:p14="http://schemas.microsoft.com/office/powerpoint/2010/main" val="36454348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altLang="zh-CN"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533400" y="1447800"/>
            <a:ext cx="7772400" cy="4876800"/>
          </a:xfrm>
          <a:noFill/>
        </p:spPr>
        <p:txBody>
          <a:bodyPr lIns="92075" tIns="46038" rIns="92075" bIns="46038"/>
          <a:lstStyle/>
          <a:p>
            <a:pPr eaLnBrk="1" hangingPunct="1"/>
            <a:r>
              <a:rPr lang="en-US" sz="2400" b="1" dirty="0"/>
              <a:t>Prim</a:t>
            </a:r>
            <a:r>
              <a:rPr lang="zh-CN" altLang="en-US" sz="2400" b="1" dirty="0"/>
              <a:t>算法是一个贪心算法，其贪心选择边的规则是：</a:t>
            </a:r>
            <a:r>
              <a:rPr lang="en-US" sz="2400" b="1" dirty="0"/>
              <a:t> </a:t>
            </a:r>
            <a:r>
              <a:rPr lang="zh-CN" altLang="en-US" sz="2400" b="1" dirty="0">
                <a:solidFill>
                  <a:srgbClr val="C00000"/>
                </a:solidFill>
                <a:latin typeface="+mj-lt"/>
              </a:rPr>
              <a:t>每次选择权值最小的边，且该边连接局部树中的一个节点和非局部树中的节点</a:t>
            </a:r>
            <a:endParaRPr lang="en-US" altLang="zh-CN" sz="2400" b="1" dirty="0">
              <a:solidFill>
                <a:srgbClr val="C00000"/>
              </a:solidFill>
              <a:latin typeface="+mj-lt"/>
            </a:endParaRPr>
          </a:p>
          <a:p>
            <a:pPr eaLnBrk="1" hangingPunct="1"/>
            <a:endParaRPr lang="en-US" altLang="zh-CN" sz="2400" b="1" dirty="0">
              <a:solidFill>
                <a:srgbClr val="C00000"/>
              </a:solidFill>
              <a:latin typeface="+mj-lt"/>
            </a:endParaRPr>
          </a:p>
          <a:p>
            <a:pPr eaLnBrk="1" hangingPunct="1"/>
            <a:r>
              <a:rPr lang="zh-CN" altLang="en-US" sz="2400" b="1" dirty="0">
                <a:solidFill>
                  <a:srgbClr val="0000CC"/>
                </a:solidFill>
                <a:latin typeface="+mj-lt"/>
              </a:rPr>
              <a:t>或者</a:t>
            </a:r>
            <a:endParaRPr lang="en-US" altLang="zh-CN" sz="2400" b="1" dirty="0">
              <a:solidFill>
                <a:srgbClr val="0000CC"/>
              </a:solidFill>
              <a:latin typeface="+mj-lt"/>
            </a:endParaRPr>
          </a:p>
          <a:p>
            <a:pPr marL="0" indent="0" eaLnBrk="1" hangingPunct="1">
              <a:buNone/>
            </a:pPr>
            <a:r>
              <a:rPr lang="zh-CN" altLang="en-US" sz="2400" b="1" dirty="0">
                <a:solidFill>
                  <a:srgbClr val="FF0000"/>
                </a:solidFill>
                <a:latin typeface="+mj-lt"/>
              </a:rPr>
              <a:t>     </a:t>
            </a:r>
            <a:r>
              <a:rPr lang="zh-CN" altLang="en-US" sz="2400" b="1" dirty="0">
                <a:solidFill>
                  <a:srgbClr val="C00000"/>
                </a:solidFill>
                <a:latin typeface="+mj-lt"/>
              </a:rPr>
              <a:t>每次选择离局部树节点距离最近的非局部树节点，并 </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  将该非局部树节点与局部树节点的连边加入到局部树</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中</a:t>
            </a:r>
            <a:endParaRPr lang="en-US" altLang="zh-CN" sz="2400" b="1" dirty="0">
              <a:solidFill>
                <a:srgbClr val="C00000"/>
              </a:solidFill>
              <a:latin typeface="+mj-lt"/>
            </a:endParaRPr>
          </a:p>
          <a:p>
            <a:pPr marL="0" indent="0" eaLnBrk="1" hangingPunct="1">
              <a:buNone/>
            </a:pPr>
            <a:endParaRPr lang="en-US" sz="2400" b="1" dirty="0">
              <a:solidFill>
                <a:srgbClr val="C00000"/>
              </a:solidFill>
              <a:latin typeface="+mj-lt"/>
            </a:endParaRPr>
          </a:p>
          <a:p>
            <a:pPr eaLnBrk="1" hangingPunct="1">
              <a:spcBef>
                <a:spcPts val="1200"/>
              </a:spcBef>
            </a:pPr>
            <a:r>
              <a:rPr lang="zh-CN" altLang="en-US" sz="2400" b="1" i="1" dirty="0">
                <a:solidFill>
                  <a:srgbClr val="C00000"/>
                </a:solidFill>
              </a:rPr>
              <a:t>局部树节点</a:t>
            </a:r>
            <a:r>
              <a:rPr lang="en-US" sz="2400" b="1" dirty="0"/>
              <a:t>: </a:t>
            </a:r>
            <a:r>
              <a:rPr lang="zh-CN" altLang="en-US" sz="2400" b="1" dirty="0"/>
              <a:t>指的是当前计算得到的局部树节点</a:t>
            </a:r>
            <a:endParaRPr lang="en-US" altLang="zh-CN" sz="2400" b="1" dirty="0"/>
          </a:p>
          <a:p>
            <a:pPr eaLnBrk="1" hangingPunct="1">
              <a:spcBef>
                <a:spcPts val="1200"/>
              </a:spcBef>
            </a:pPr>
            <a:r>
              <a:rPr lang="zh-CN" altLang="en-US" sz="2400" b="1" i="1" dirty="0">
                <a:solidFill>
                  <a:srgbClr val="C00000"/>
                </a:solidFill>
              </a:rPr>
              <a:t>非局部树节点</a:t>
            </a:r>
            <a:r>
              <a:rPr lang="en-US" sz="2400" b="1" dirty="0"/>
              <a:t>: </a:t>
            </a:r>
            <a:r>
              <a:rPr lang="zh-CN" altLang="en-US" sz="2400" b="1" dirty="0"/>
              <a:t>指图中其它的节点</a:t>
            </a:r>
            <a:endParaRPr lang="en-US" sz="2400" b="1" dirty="0"/>
          </a:p>
        </p:txBody>
      </p:sp>
    </p:spTree>
    <p:extLst>
      <p:ext uri="{BB962C8B-B14F-4D97-AF65-F5344CB8AC3E}">
        <p14:creationId xmlns:p14="http://schemas.microsoft.com/office/powerpoint/2010/main" val="119828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81000"/>
            <a:ext cx="7772400" cy="762000"/>
          </a:xfrm>
        </p:spPr>
        <p:txBody>
          <a:bodyPr/>
          <a:lstStyle/>
          <a:p>
            <a:r>
              <a:rPr lang="zh-CN" altLang="en-US" sz="3600" b="1" dirty="0">
                <a:solidFill>
                  <a:srgbClr val="0000CC"/>
                </a:solidFill>
              </a:rPr>
              <a:t>路径</a:t>
            </a:r>
            <a:endParaRPr lang="en-US" sz="3600" b="1" dirty="0">
              <a:solidFill>
                <a:srgbClr val="0000CC"/>
              </a:solidFill>
            </a:endParaRPr>
          </a:p>
        </p:txBody>
      </p:sp>
      <p:sp>
        <p:nvSpPr>
          <p:cNvPr id="12291" name="Rectangle 3"/>
          <p:cNvSpPr>
            <a:spLocks noGrp="1" noChangeArrowheads="1"/>
          </p:cNvSpPr>
          <p:nvPr>
            <p:ph type="body" idx="1"/>
          </p:nvPr>
        </p:nvSpPr>
        <p:spPr>
          <a:xfrm>
            <a:off x="457200" y="1524000"/>
            <a:ext cx="8153400" cy="4572000"/>
          </a:xfrm>
        </p:spPr>
        <p:txBody>
          <a:bodyPr/>
          <a:lstStyle/>
          <a:p>
            <a:r>
              <a:rPr lang="zh-CN" altLang="en-US" sz="2400" b="1" dirty="0"/>
              <a:t>一条</a:t>
            </a:r>
            <a:r>
              <a:rPr lang="zh-CN" altLang="en-US" sz="2400" b="1" i="1" dirty="0">
                <a:solidFill>
                  <a:srgbClr val="FF0000"/>
                </a:solidFill>
              </a:rPr>
              <a:t>路径</a:t>
            </a:r>
            <a:r>
              <a:rPr lang="zh-CN" altLang="en-US" sz="2400" b="1" dirty="0"/>
              <a:t>由一系列的节点组成，并且相邻两个节点之间有一条边相连</a:t>
            </a:r>
            <a:r>
              <a:rPr lang="en-US" sz="2400" b="1" dirty="0"/>
              <a:t>  </a:t>
            </a:r>
          </a:p>
          <a:p>
            <a:r>
              <a:rPr lang="zh-CN" altLang="en-US" sz="2400" b="1" dirty="0"/>
              <a:t>对于一条路径，如果它所包含的节点没有重复，则称之为一条</a:t>
            </a:r>
            <a:r>
              <a:rPr lang="zh-CN" altLang="en-US" sz="2400" b="1" i="1" dirty="0">
                <a:solidFill>
                  <a:srgbClr val="FF0000"/>
                </a:solidFill>
              </a:rPr>
              <a:t>简单路径</a:t>
            </a:r>
            <a:r>
              <a:rPr lang="zh-CN" altLang="en-US" sz="2400" b="1" dirty="0"/>
              <a:t>（在简单路径中，任何一个节点都不会被访问</a:t>
            </a:r>
            <a:r>
              <a:rPr lang="en-US" altLang="zh-CN" sz="2400" b="1" dirty="0"/>
              <a:t>2</a:t>
            </a:r>
            <a:r>
              <a:rPr lang="zh-CN" altLang="en-US" sz="2400" b="1" dirty="0"/>
              <a:t>次以上）</a:t>
            </a:r>
            <a:endParaRPr lang="en-US" sz="2400" b="1" dirty="0"/>
          </a:p>
          <a:p>
            <a:r>
              <a:rPr lang="zh-CN" altLang="en-US" sz="2400" b="1" dirty="0"/>
              <a:t>如果一条路径的起点和终点一致，则称之为</a:t>
            </a:r>
            <a:r>
              <a:rPr lang="zh-CN" altLang="en-US" sz="2400" b="1" i="1" dirty="0">
                <a:solidFill>
                  <a:srgbClr val="FF0000"/>
                </a:solidFill>
              </a:rPr>
              <a:t>环</a:t>
            </a:r>
            <a:r>
              <a:rPr lang="en-US" sz="2400" b="1" dirty="0"/>
              <a:t>     </a:t>
            </a:r>
            <a:r>
              <a:rPr lang="en-US" sz="2400" b="1" i="1" dirty="0">
                <a:solidFill>
                  <a:srgbClr val="C00000"/>
                </a:solidFill>
              </a:rPr>
              <a:t>Example</a:t>
            </a:r>
            <a:r>
              <a:rPr lang="en-US" sz="2400" b="1" dirty="0"/>
              <a:t>: </a:t>
            </a:r>
            <a:r>
              <a:rPr lang="en-US" sz="2400" b="1" i="1" dirty="0"/>
              <a:t>v</a:t>
            </a:r>
            <a:r>
              <a:rPr lang="en-US" sz="2400" b="1" baseline="-25000" dirty="0"/>
              <a:t>1</a:t>
            </a:r>
            <a:r>
              <a:rPr lang="en-US" sz="2400" b="1" dirty="0"/>
              <a:t> </a:t>
            </a:r>
            <a:r>
              <a:rPr lang="en-US" sz="2400" b="1" dirty="0">
                <a:sym typeface="Wingdings" charset="2"/>
              </a:rPr>
              <a:t> </a:t>
            </a:r>
            <a:r>
              <a:rPr lang="en-US" sz="2400" b="1" i="1" dirty="0"/>
              <a:t>v</a:t>
            </a:r>
            <a:r>
              <a:rPr lang="en-US" sz="2400" b="1" baseline="-25000" dirty="0"/>
              <a:t>2</a:t>
            </a:r>
            <a:r>
              <a:rPr lang="en-US" sz="2400" b="1" dirty="0"/>
              <a:t> </a:t>
            </a:r>
            <a:r>
              <a:rPr lang="en-US" sz="2400" b="1" dirty="0">
                <a:sym typeface="Wingdings" charset="2"/>
              </a:rPr>
              <a:t> </a:t>
            </a:r>
            <a:r>
              <a:rPr lang="en-US" sz="2400" b="1" i="1" dirty="0"/>
              <a:t>v</a:t>
            </a:r>
            <a:r>
              <a:rPr lang="en-US" sz="2400" b="1" baseline="-25000" dirty="0"/>
              <a:t>4</a:t>
            </a:r>
            <a:r>
              <a:rPr lang="en-US" sz="2400" b="1" dirty="0"/>
              <a:t> </a:t>
            </a:r>
            <a:r>
              <a:rPr lang="en-US" sz="2400" b="1" dirty="0">
                <a:sym typeface="Wingdings" charset="2"/>
              </a:rPr>
              <a:t></a:t>
            </a:r>
            <a:r>
              <a:rPr lang="en-US" sz="2400" b="1" dirty="0"/>
              <a:t> </a:t>
            </a:r>
            <a:r>
              <a:rPr lang="en-US" sz="2400" b="1" i="1" dirty="0"/>
              <a:t>v</a:t>
            </a:r>
            <a:r>
              <a:rPr lang="en-US" sz="2400" b="1" baseline="-25000" dirty="0"/>
              <a:t>1</a:t>
            </a:r>
          </a:p>
          <a:p>
            <a:pPr marL="0" indent="0">
              <a:buNone/>
            </a:pPr>
            <a:endParaRPr lang="en-US" sz="2400" b="1" dirty="0"/>
          </a:p>
          <a:p>
            <a:pPr marL="0" indent="0">
              <a:buNone/>
            </a:pPr>
            <a:endParaRPr lang="en-US" sz="2400" b="1" dirty="0"/>
          </a:p>
          <a:p>
            <a:r>
              <a:rPr lang="zh-CN" altLang="en-US" sz="2400" b="1" dirty="0"/>
              <a:t>如果一个图包含了一个环，则称之为</a:t>
            </a:r>
            <a:r>
              <a:rPr lang="zh-CN" altLang="en-US" sz="2400" b="1" i="1" dirty="0">
                <a:solidFill>
                  <a:srgbClr val="FF0000"/>
                </a:solidFill>
              </a:rPr>
              <a:t>有环图</a:t>
            </a:r>
            <a:r>
              <a:rPr lang="zh-CN" altLang="en-US" sz="2400" b="1" dirty="0"/>
              <a:t>，</a:t>
            </a:r>
            <a:endParaRPr lang="en-US" altLang="zh-CN" sz="2400" b="1" dirty="0"/>
          </a:p>
          <a:p>
            <a:pPr marL="0" indent="0">
              <a:buNone/>
            </a:pPr>
            <a:r>
              <a:rPr lang="en-US" altLang="zh-CN" sz="2400" b="1" dirty="0"/>
              <a:t>    </a:t>
            </a:r>
            <a:r>
              <a:rPr lang="zh-CN" altLang="en-US" sz="2400" b="1" dirty="0"/>
              <a:t>否则称之为</a:t>
            </a:r>
            <a:r>
              <a:rPr lang="zh-CN" altLang="en-US" sz="2400" b="1" i="1" dirty="0">
                <a:solidFill>
                  <a:srgbClr val="FF0000"/>
                </a:solidFill>
              </a:rPr>
              <a:t>无环图</a:t>
            </a:r>
            <a:endParaRPr lang="en-US" sz="2400" b="1" i="1" dirty="0">
              <a:solidFill>
                <a:srgbClr val="FF0000"/>
              </a:solidFill>
            </a:endParaRPr>
          </a:p>
        </p:txBody>
      </p:sp>
      <p:grpSp>
        <p:nvGrpSpPr>
          <p:cNvPr id="4" name="Group 3"/>
          <p:cNvGrpSpPr/>
          <p:nvPr/>
        </p:nvGrpSpPr>
        <p:grpSpPr>
          <a:xfrm>
            <a:off x="7086600" y="4038600"/>
            <a:ext cx="1752600" cy="1714500"/>
            <a:chOff x="7010400" y="2362200"/>
            <a:chExt cx="1752600" cy="1714500"/>
          </a:xfrm>
        </p:grpSpPr>
        <p:sp>
          <p:nvSpPr>
            <p:cNvPr id="5" name="Oval 7"/>
            <p:cNvSpPr>
              <a:spLocks noChangeArrowheads="1"/>
            </p:cNvSpPr>
            <p:nvPr/>
          </p:nvSpPr>
          <p:spPr bwMode="auto">
            <a:xfrm>
              <a:off x="70104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Oval 8"/>
            <p:cNvSpPr>
              <a:spLocks noChangeArrowheads="1"/>
            </p:cNvSpPr>
            <p:nvPr/>
          </p:nvSpPr>
          <p:spPr bwMode="auto">
            <a:xfrm>
              <a:off x="70104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Oval 9"/>
            <p:cNvSpPr>
              <a:spLocks noChangeArrowheads="1"/>
            </p:cNvSpPr>
            <p:nvPr/>
          </p:nvSpPr>
          <p:spPr bwMode="auto">
            <a:xfrm>
              <a:off x="83058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Oval 10"/>
            <p:cNvSpPr>
              <a:spLocks noChangeArrowheads="1"/>
            </p:cNvSpPr>
            <p:nvPr/>
          </p:nvSpPr>
          <p:spPr bwMode="auto">
            <a:xfrm>
              <a:off x="83058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Line 11"/>
            <p:cNvSpPr>
              <a:spLocks noChangeShapeType="1"/>
            </p:cNvSpPr>
            <p:nvPr/>
          </p:nvSpPr>
          <p:spPr bwMode="auto">
            <a:xfrm flipV="1">
              <a:off x="7239000" y="2819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2"/>
            <p:cNvSpPr>
              <a:spLocks noChangeShapeType="1"/>
            </p:cNvSpPr>
            <p:nvPr/>
          </p:nvSpPr>
          <p:spPr bwMode="auto">
            <a:xfrm>
              <a:off x="7467600" y="2590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3"/>
            <p:cNvSpPr>
              <a:spLocks noChangeShapeType="1"/>
            </p:cNvSpPr>
            <p:nvPr/>
          </p:nvSpPr>
          <p:spPr bwMode="auto">
            <a:xfrm flipH="1">
              <a:off x="7467600" y="27432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Freeform 15"/>
            <p:cNvSpPr>
              <a:spLocks/>
            </p:cNvSpPr>
            <p:nvPr/>
          </p:nvSpPr>
          <p:spPr bwMode="auto">
            <a:xfrm>
              <a:off x="7467600" y="34163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Freeform 16"/>
            <p:cNvSpPr>
              <a:spLocks/>
            </p:cNvSpPr>
            <p:nvPr/>
          </p:nvSpPr>
          <p:spPr bwMode="auto">
            <a:xfrm>
              <a:off x="7467600" y="38100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Text Box 17"/>
            <p:cNvSpPr txBox="1">
              <a:spLocks noChangeArrowheads="1"/>
            </p:cNvSpPr>
            <p:nvPr/>
          </p:nvSpPr>
          <p:spPr bwMode="auto">
            <a:xfrm>
              <a:off x="7094538" y="2362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5" name="Text Box 18"/>
            <p:cNvSpPr txBox="1">
              <a:spLocks noChangeArrowheads="1"/>
            </p:cNvSpPr>
            <p:nvPr/>
          </p:nvSpPr>
          <p:spPr bwMode="auto">
            <a:xfrm>
              <a:off x="8401050" y="24384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2</a:t>
              </a:r>
            </a:p>
          </p:txBody>
        </p:sp>
        <p:sp>
          <p:nvSpPr>
            <p:cNvPr id="16" name="Text Box 19"/>
            <p:cNvSpPr txBox="1">
              <a:spLocks noChangeArrowheads="1"/>
            </p:cNvSpPr>
            <p:nvPr/>
          </p:nvSpPr>
          <p:spPr bwMode="auto">
            <a:xfrm>
              <a:off x="7094538" y="3429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p>
          </p:txBody>
        </p:sp>
        <p:sp>
          <p:nvSpPr>
            <p:cNvPr id="17" name="Text Box 20"/>
            <p:cNvSpPr txBox="1">
              <a:spLocks noChangeArrowheads="1"/>
            </p:cNvSpPr>
            <p:nvPr/>
          </p:nvSpPr>
          <p:spPr bwMode="auto">
            <a:xfrm>
              <a:off x="8382000" y="3505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18" name="Line 21"/>
            <p:cNvSpPr>
              <a:spLocks noChangeShapeType="1"/>
            </p:cNvSpPr>
            <p:nvPr/>
          </p:nvSpPr>
          <p:spPr bwMode="auto">
            <a:xfrm>
              <a:off x="8534400" y="27940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2393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r>
              <a:rPr lang="en-US" sz="3600" b="1" dirty="0">
                <a:solidFill>
                  <a:srgbClr val="0000CC"/>
                </a:solidFill>
              </a:rPr>
              <a:t>(2)</a:t>
            </a:r>
          </a:p>
        </p:txBody>
      </p:sp>
      <p:sp>
        <p:nvSpPr>
          <p:cNvPr id="10243" name="Rectangle 3"/>
          <p:cNvSpPr>
            <a:spLocks noGrp="1" noChangeArrowheads="1"/>
          </p:cNvSpPr>
          <p:nvPr>
            <p:ph type="body" idx="1"/>
          </p:nvPr>
        </p:nvSpPr>
        <p:spPr>
          <a:xfrm>
            <a:off x="228600" y="1447800"/>
            <a:ext cx="8686800" cy="5257800"/>
          </a:xfrm>
          <a:effectLst>
            <a:glow rad="711200">
              <a:schemeClr val="accent1">
                <a:satMod val="175000"/>
                <a:alpha val="40000"/>
              </a:schemeClr>
            </a:glow>
          </a:effectLst>
        </p:spPr>
        <p:txBody>
          <a:bodyPr/>
          <a:lstStyle/>
          <a:p>
            <a:r>
              <a:rPr lang="zh-CN" altLang="en-US" sz="2400" b="1" dirty="0">
                <a:solidFill>
                  <a:srgbClr val="C00000"/>
                </a:solidFill>
              </a:rPr>
              <a:t>如何快速找到权值最小的边（距离最小的点连向局部树节点的一条边）</a:t>
            </a:r>
            <a:r>
              <a:rPr lang="en-US" sz="2400" b="1" dirty="0"/>
              <a:t>?</a:t>
            </a:r>
          </a:p>
          <a:p>
            <a:r>
              <a:rPr lang="zh-CN" altLang="en-US" sz="2400" b="1" dirty="0"/>
              <a:t>使用一个</a:t>
            </a:r>
            <a:r>
              <a:rPr lang="zh-CN" altLang="en-US" sz="2400" b="1" i="1" dirty="0">
                <a:solidFill>
                  <a:srgbClr val="FF0000"/>
                </a:solidFill>
              </a:rPr>
              <a:t>最小优先队列（最小堆）</a:t>
            </a:r>
            <a:r>
              <a:rPr lang="zh-CN" altLang="en-US" sz="2400" b="1" dirty="0"/>
              <a:t>来实现</a:t>
            </a:r>
            <a:r>
              <a:rPr lang="en-US" sz="2400" b="1" dirty="0"/>
              <a:t> </a:t>
            </a:r>
            <a:r>
              <a:rPr lang="en-US" sz="2400" b="1" i="1" dirty="0"/>
              <a:t>Q</a:t>
            </a:r>
            <a:r>
              <a:rPr lang="en-US" sz="2400" b="1" dirty="0"/>
              <a:t>.</a:t>
            </a:r>
          </a:p>
          <a:p>
            <a:pPr lvl="1"/>
            <a:r>
              <a:rPr lang="en-US" sz="2200" b="1" dirty="0"/>
              <a:t>Q</a:t>
            </a:r>
            <a:r>
              <a:rPr lang="zh-CN" altLang="en-US" sz="2200" b="1" dirty="0"/>
              <a:t>中的元素</a:t>
            </a:r>
            <a:r>
              <a:rPr lang="zh-CN" altLang="en-US" sz="2200" b="1" dirty="0">
                <a:effectLst>
                  <a:glow rad="584200">
                    <a:schemeClr val="accent1">
                      <a:satMod val="175000"/>
                      <a:alpha val="40000"/>
                    </a:schemeClr>
                  </a:glow>
                </a:effectLst>
              </a:rPr>
              <a:t>是非局部树</a:t>
            </a:r>
            <a:r>
              <a:rPr lang="zh-CN" altLang="en-US" sz="2200" b="1" dirty="0"/>
              <a:t>节点</a:t>
            </a:r>
            <a:r>
              <a:rPr lang="en-US" sz="2200" b="1" dirty="0"/>
              <a:t> </a:t>
            </a:r>
            <a:r>
              <a:rPr lang="zh-CN" altLang="en-US" sz="2200" b="1" dirty="0"/>
              <a:t>，即</a:t>
            </a:r>
            <a:r>
              <a:rPr lang="en-US" sz="2200" b="1" dirty="0"/>
              <a:t>V – V</a:t>
            </a:r>
            <a:r>
              <a:rPr lang="en-US" sz="2200" b="1" baseline="-25000" dirty="0"/>
              <a:t>A</a:t>
            </a:r>
            <a:r>
              <a:rPr lang="zh-CN" altLang="en-US" sz="2200" b="1" dirty="0"/>
              <a:t>中的节点</a:t>
            </a:r>
            <a:endParaRPr lang="en-US" sz="2200" b="1" dirty="0"/>
          </a:p>
          <a:p>
            <a:pPr lvl="1"/>
            <a:r>
              <a:rPr lang="en-US" altLang="zh-CN" sz="2200" b="1" dirty="0"/>
              <a:t>Q</a:t>
            </a:r>
            <a:r>
              <a:rPr lang="zh-CN" altLang="en-US" sz="2200" b="1" dirty="0"/>
              <a:t>中的元素</a:t>
            </a:r>
            <a:r>
              <a:rPr lang="en-US" altLang="zh-CN" sz="2200" b="1" dirty="0"/>
              <a:t>u</a:t>
            </a:r>
            <a:r>
              <a:rPr lang="zh-CN" altLang="en-US" sz="2200" b="1" dirty="0"/>
              <a:t>的优先级</a:t>
            </a:r>
            <a:r>
              <a:rPr lang="en-US" altLang="zh-CN" sz="2200" b="1" dirty="0"/>
              <a:t>(key)</a:t>
            </a:r>
            <a:r>
              <a:rPr lang="zh-CN" altLang="en-US" sz="2200" b="1" dirty="0"/>
              <a:t>为权值最小的边</a:t>
            </a:r>
            <a:r>
              <a:rPr lang="en-US" altLang="zh-CN" sz="2200" b="1" dirty="0"/>
              <a:t>(</a:t>
            </a:r>
            <a:r>
              <a:rPr lang="en-US" altLang="zh-CN" sz="2200" b="1" dirty="0" err="1"/>
              <a:t>u,v</a:t>
            </a:r>
            <a:r>
              <a:rPr lang="en-US" altLang="zh-CN" sz="2200" b="1" dirty="0"/>
              <a:t>)</a:t>
            </a:r>
            <a:r>
              <a:rPr lang="zh-CN" altLang="en-US" sz="2200" b="1" dirty="0"/>
              <a:t>，其中</a:t>
            </a:r>
            <a:r>
              <a:rPr lang="en-US" altLang="zh-CN" sz="2200" b="1" dirty="0"/>
              <a:t>v</a:t>
            </a:r>
            <a:r>
              <a:rPr lang="zh-CN" altLang="en-US" sz="2200" b="1" dirty="0"/>
              <a:t>为</a:t>
            </a:r>
            <a:r>
              <a:rPr lang="zh-CN" altLang="en-US" sz="2200" b="1" dirty="0">
                <a:solidFill>
                  <a:srgbClr val="CC3300"/>
                </a:solidFill>
              </a:rPr>
              <a:t>局部树</a:t>
            </a:r>
            <a:r>
              <a:rPr lang="zh-CN" altLang="en-US" sz="2200" b="1" dirty="0"/>
              <a:t>节点，即</a:t>
            </a:r>
            <a:r>
              <a:rPr lang="en-US" altLang="zh-CN" sz="2200" b="1" dirty="0"/>
              <a:t>v </a:t>
            </a:r>
            <a:r>
              <a:rPr lang="en-US" altLang="zh-CN" sz="2200" b="1" dirty="0">
                <a:sym typeface="Symbol"/>
              </a:rPr>
              <a:t></a:t>
            </a:r>
            <a:r>
              <a:rPr lang="en-US" altLang="zh-CN" sz="2200" b="1" dirty="0"/>
              <a:t> V</a:t>
            </a:r>
            <a:r>
              <a:rPr lang="en-US" altLang="zh-CN" sz="2200" b="1" baseline="-25000" dirty="0"/>
              <a:t>A </a:t>
            </a:r>
          </a:p>
          <a:p>
            <a:pPr lvl="1"/>
            <a:r>
              <a:rPr lang="zh-CN" altLang="en-US" sz="2200" b="1" dirty="0"/>
              <a:t>当</a:t>
            </a:r>
            <a:r>
              <a:rPr lang="en-US" altLang="zh-CN" sz="2200" b="1" dirty="0"/>
              <a:t>V</a:t>
            </a:r>
            <a:r>
              <a:rPr lang="en-US" altLang="zh-CN" sz="2200" b="1" baseline="-25000" dirty="0"/>
              <a:t>A</a:t>
            </a:r>
            <a:r>
              <a:rPr lang="zh-CN" altLang="en-US" sz="2200" b="1" dirty="0"/>
              <a:t>中的节点变化时，节点</a:t>
            </a:r>
            <a:r>
              <a:rPr lang="en-US" altLang="zh-CN" sz="2200" b="1" dirty="0"/>
              <a:t>u</a:t>
            </a:r>
            <a:r>
              <a:rPr lang="zh-CN" altLang="en-US" sz="2200" b="1" dirty="0"/>
              <a:t>的优先级可能会改变</a:t>
            </a:r>
            <a:r>
              <a:rPr lang="en-US" altLang="zh-CN" sz="2200" b="1" dirty="0"/>
              <a:t>(</a:t>
            </a:r>
            <a:r>
              <a:rPr lang="zh-CN" altLang="en-US" sz="2200" b="1" dirty="0">
                <a:effectLst>
                  <a:glow rad="812800">
                    <a:schemeClr val="accent6">
                      <a:satMod val="175000"/>
                      <a:alpha val="40000"/>
                    </a:schemeClr>
                  </a:glow>
                </a:effectLst>
              </a:rPr>
              <a:t>减小</a:t>
            </a:r>
            <a:r>
              <a:rPr lang="en-US" altLang="zh-CN" sz="2200" b="1" dirty="0"/>
              <a:t>)</a:t>
            </a:r>
          </a:p>
          <a:p>
            <a:pPr lvl="1"/>
            <a:r>
              <a:rPr lang="zh-CN" altLang="en-US" sz="2200" b="1" dirty="0"/>
              <a:t>调用</a:t>
            </a:r>
            <a:r>
              <a:rPr lang="en-US" altLang="zh-CN" sz="2200" b="1" dirty="0">
                <a:solidFill>
                  <a:srgbClr val="C00000"/>
                </a:solidFill>
              </a:rPr>
              <a:t>Extract-Min</a:t>
            </a:r>
            <a:r>
              <a:rPr lang="en-US" altLang="zh-CN" sz="2200" b="1" dirty="0">
                <a:solidFill>
                  <a:schemeClr val="bg2"/>
                </a:solidFill>
              </a:rPr>
              <a:t>(Q) </a:t>
            </a:r>
            <a:r>
              <a:rPr lang="zh-CN" altLang="en-US" sz="2200" b="1" dirty="0">
                <a:solidFill>
                  <a:schemeClr val="bg2"/>
                </a:solidFill>
              </a:rPr>
              <a:t>操作表示从</a:t>
            </a:r>
            <a:r>
              <a:rPr lang="en-US" altLang="zh-CN" sz="2200" b="1" dirty="0">
                <a:solidFill>
                  <a:schemeClr val="bg2"/>
                </a:solidFill>
              </a:rPr>
              <a:t>Q</a:t>
            </a:r>
            <a:r>
              <a:rPr lang="zh-CN" altLang="en-US" sz="2200" b="1" dirty="0">
                <a:solidFill>
                  <a:schemeClr val="bg2"/>
                </a:solidFill>
              </a:rPr>
              <a:t>中取</a:t>
            </a:r>
            <a:r>
              <a:rPr lang="en-US" altLang="zh-CN" sz="2200" b="1" dirty="0">
                <a:solidFill>
                  <a:schemeClr val="bg2"/>
                </a:solidFill>
              </a:rPr>
              <a:t>key</a:t>
            </a:r>
            <a:r>
              <a:rPr lang="zh-CN" altLang="en-US" sz="2200" b="1" dirty="0">
                <a:solidFill>
                  <a:schemeClr val="bg2"/>
                </a:solidFill>
              </a:rPr>
              <a:t>值最小的节点；假设该节点为</a:t>
            </a:r>
            <a:r>
              <a:rPr lang="en-US" altLang="zh-CN" sz="2200" b="1" dirty="0">
                <a:solidFill>
                  <a:schemeClr val="bg2"/>
                </a:solidFill>
              </a:rPr>
              <a:t>u</a:t>
            </a:r>
            <a:r>
              <a:rPr lang="zh-CN" altLang="en-US" sz="2200" b="1" dirty="0">
                <a:solidFill>
                  <a:schemeClr val="bg2"/>
                </a:solidFill>
              </a:rPr>
              <a:t>，则存在一个节点</a:t>
            </a:r>
            <a:r>
              <a:rPr lang="en-US" altLang="zh-CN" sz="2200" b="1" dirty="0">
                <a:solidFill>
                  <a:schemeClr val="bg2"/>
                </a:solidFill>
              </a:rPr>
              <a:t>v</a:t>
            </a:r>
            <a:r>
              <a:rPr lang="en-US" altLang="zh-CN" sz="2200" b="1" dirty="0">
                <a:sym typeface="Symbol"/>
              </a:rPr>
              <a:t> </a:t>
            </a:r>
            <a:r>
              <a:rPr lang="en-US" altLang="zh-CN" sz="2200" b="1" dirty="0"/>
              <a:t> V</a:t>
            </a:r>
            <a:r>
              <a:rPr lang="en-US" altLang="zh-CN" sz="2200" b="1" baseline="-25000" dirty="0"/>
              <a:t>A</a:t>
            </a:r>
            <a:r>
              <a:rPr lang="zh-CN" altLang="en-US" sz="2200" b="1" dirty="0"/>
              <a:t>且边</a:t>
            </a:r>
            <a:r>
              <a:rPr lang="en-US" altLang="zh-CN" sz="2200" b="1" dirty="0"/>
              <a:t>(u, v)</a:t>
            </a:r>
            <a:r>
              <a:rPr lang="zh-CN" altLang="en-US" sz="2200" b="1" dirty="0"/>
              <a:t>为权值最小的连接</a:t>
            </a:r>
            <a:r>
              <a:rPr lang="en-US" altLang="zh-CN" sz="2200" b="1" dirty="0"/>
              <a:t>(V</a:t>
            </a:r>
            <a:r>
              <a:rPr lang="en-US" altLang="zh-CN" sz="2200" b="1" baseline="-25000" dirty="0"/>
              <a:t>A</a:t>
            </a:r>
            <a:r>
              <a:rPr lang="en-US" altLang="zh-CN" sz="2200" b="1" dirty="0"/>
              <a:t>, V – V</a:t>
            </a:r>
            <a:r>
              <a:rPr lang="en-US" altLang="zh-CN" sz="2200" b="1" baseline="-25000" dirty="0"/>
              <a:t>A</a:t>
            </a:r>
            <a:r>
              <a:rPr lang="en-US" altLang="zh-CN" sz="2200" b="1" dirty="0"/>
              <a:t>)</a:t>
            </a:r>
            <a:r>
              <a:rPr lang="zh-CN" altLang="en-US" sz="2200" b="1" dirty="0"/>
              <a:t>边</a:t>
            </a:r>
            <a:endParaRPr lang="en-US" altLang="zh-CN" sz="2200" b="1" dirty="0"/>
          </a:p>
          <a:p>
            <a:pPr lvl="1"/>
            <a:r>
              <a:rPr lang="zh-CN" altLang="en-US" sz="2200" b="1" dirty="0"/>
              <a:t>如果一个节点不与</a:t>
            </a:r>
            <a:r>
              <a:rPr lang="en-US" altLang="zh-CN" sz="2200" b="1" dirty="0"/>
              <a:t>V</a:t>
            </a:r>
            <a:r>
              <a:rPr lang="en-US" altLang="zh-CN" sz="2200" b="1" baseline="-25000" dirty="0"/>
              <a:t>A</a:t>
            </a:r>
            <a:r>
              <a:rPr lang="zh-CN" altLang="en-US" sz="2200" b="1" dirty="0"/>
              <a:t>中的节点相连，则它的</a:t>
            </a:r>
            <a:r>
              <a:rPr lang="en-US" altLang="zh-CN" sz="2200" b="1" dirty="0"/>
              <a:t>key</a:t>
            </a:r>
            <a:r>
              <a:rPr lang="zh-CN" altLang="en-US" sz="2200" b="1" dirty="0"/>
              <a:t>值为</a:t>
            </a:r>
            <a:r>
              <a:rPr lang="en-US" sz="2200" b="1" dirty="0"/>
              <a:t> </a:t>
            </a:r>
            <a:r>
              <a:rPr lang="en-US" sz="2200" b="1" dirty="0">
                <a:sym typeface="Symbol"/>
              </a:rPr>
              <a:t></a:t>
            </a:r>
            <a:r>
              <a:rPr lang="en-US" sz="2200" b="1" dirty="0"/>
              <a:t> </a:t>
            </a:r>
          </a:p>
        </p:txBody>
      </p:sp>
    </p:spTree>
    <p:extLst>
      <p:ext uri="{BB962C8B-B14F-4D97-AF65-F5344CB8AC3E}">
        <p14:creationId xmlns:p14="http://schemas.microsoft.com/office/powerpoint/2010/main" val="8702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0"/>
            <a:ext cx="5913014" cy="478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endParaRPr>
          </a:p>
        </p:txBody>
      </p:sp>
      <p:sp>
        <p:nvSpPr>
          <p:cNvPr id="3" name="TextBox 2"/>
          <p:cNvSpPr txBox="1"/>
          <p:nvPr/>
        </p:nvSpPr>
        <p:spPr>
          <a:xfrm>
            <a:off x="2895600" y="3379113"/>
            <a:ext cx="4871847" cy="430887"/>
          </a:xfrm>
          <a:prstGeom prst="rect">
            <a:avLst/>
          </a:prstGeom>
          <a:noFill/>
        </p:spPr>
        <p:txBody>
          <a:bodyPr wrap="none" rtlCol="0">
            <a:spAutoFit/>
          </a:bodyPr>
          <a:lstStyle/>
          <a:p>
            <a:r>
              <a:rPr lang="en-US" sz="2200" dirty="0"/>
              <a:t>// </a:t>
            </a:r>
            <a:r>
              <a:rPr lang="zh-CN" altLang="en-US" sz="2200" dirty="0"/>
              <a:t>初始化一个最小值优先的优先队列</a:t>
            </a:r>
            <a:r>
              <a:rPr lang="en-US" sz="2200" i="1" dirty="0"/>
              <a:t>Q</a:t>
            </a:r>
          </a:p>
        </p:txBody>
      </p:sp>
      <p:sp>
        <p:nvSpPr>
          <p:cNvPr id="5" name="TextBox 4"/>
          <p:cNvSpPr txBox="1"/>
          <p:nvPr/>
        </p:nvSpPr>
        <p:spPr>
          <a:xfrm>
            <a:off x="6019800" y="3962400"/>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
        <p:nvSpPr>
          <p:cNvPr id="2" name="对话气泡: 圆角矩形 1">
            <a:extLst>
              <a:ext uri="{FF2B5EF4-FFF2-40B4-BE49-F238E27FC236}">
                <a16:creationId xmlns:a16="http://schemas.microsoft.com/office/drawing/2014/main" id="{1D6DF494-339A-4EA5-AB90-5F32B131AD27}"/>
              </a:ext>
            </a:extLst>
          </p:cNvPr>
          <p:cNvSpPr/>
          <p:nvPr/>
        </p:nvSpPr>
        <p:spPr bwMode="auto">
          <a:xfrm>
            <a:off x="2743200" y="2590799"/>
            <a:ext cx="1371600" cy="597813"/>
          </a:xfrm>
          <a:prstGeom prst="wedgeRoundRectCallout">
            <a:avLst>
              <a:gd name="adj1" fmla="val -56226"/>
              <a:gd name="adj2" fmla="val 15597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堆调整</a:t>
            </a:r>
          </a:p>
        </p:txBody>
      </p:sp>
      <p:sp>
        <p:nvSpPr>
          <p:cNvPr id="4" name="矩形: 圆角 3">
            <a:extLst>
              <a:ext uri="{FF2B5EF4-FFF2-40B4-BE49-F238E27FC236}">
                <a16:creationId xmlns:a16="http://schemas.microsoft.com/office/drawing/2014/main" id="{FA65D05F-1110-486C-9F50-E815318911DF}"/>
              </a:ext>
            </a:extLst>
          </p:cNvPr>
          <p:cNvSpPr/>
          <p:nvPr/>
        </p:nvSpPr>
        <p:spPr bwMode="auto">
          <a:xfrm>
            <a:off x="1295400" y="5181600"/>
            <a:ext cx="4114800" cy="483513"/>
          </a:xfrm>
          <a:prstGeom prst="roundRect">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3505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80" name="Oval 4"/>
          <p:cNvSpPr>
            <a:spLocks noChangeArrowheads="1"/>
          </p:cNvSpPr>
          <p:nvPr/>
        </p:nvSpPr>
        <p:spPr bwMode="auto">
          <a:xfrm>
            <a:off x="3219450" y="1939925"/>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1" name="Oval 5"/>
          <p:cNvSpPr>
            <a:spLocks noChangeArrowheads="1"/>
          </p:cNvSpPr>
          <p:nvPr/>
        </p:nvSpPr>
        <p:spPr bwMode="auto">
          <a:xfrm>
            <a:off x="5403850" y="1954213"/>
            <a:ext cx="381000"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2" name="Oval 6"/>
          <p:cNvSpPr>
            <a:spLocks noChangeArrowheads="1"/>
          </p:cNvSpPr>
          <p:nvPr/>
        </p:nvSpPr>
        <p:spPr bwMode="auto">
          <a:xfrm>
            <a:off x="7313612" y="1954213"/>
            <a:ext cx="382588"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3" name="Oval 7"/>
          <p:cNvSpPr>
            <a:spLocks noChangeArrowheads="1"/>
          </p:cNvSpPr>
          <p:nvPr/>
        </p:nvSpPr>
        <p:spPr bwMode="auto">
          <a:xfrm>
            <a:off x="3219450" y="3086100"/>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4" name="Oval 8"/>
          <p:cNvSpPr>
            <a:spLocks noChangeArrowheads="1"/>
          </p:cNvSpPr>
          <p:nvPr/>
        </p:nvSpPr>
        <p:spPr bwMode="auto">
          <a:xfrm>
            <a:off x="5403850" y="3086100"/>
            <a:ext cx="381000"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5" name="Oval 9"/>
          <p:cNvSpPr>
            <a:spLocks noChangeArrowheads="1"/>
          </p:cNvSpPr>
          <p:nvPr/>
        </p:nvSpPr>
        <p:spPr bwMode="auto">
          <a:xfrm>
            <a:off x="7313612" y="3100388"/>
            <a:ext cx="382588"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6" name="Oval 10"/>
          <p:cNvSpPr>
            <a:spLocks noChangeArrowheads="1"/>
          </p:cNvSpPr>
          <p:nvPr/>
        </p:nvSpPr>
        <p:spPr bwMode="auto">
          <a:xfrm>
            <a:off x="4311650" y="3576638"/>
            <a:ext cx="382587" cy="382587"/>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7" name="Oval 11"/>
          <p:cNvSpPr>
            <a:spLocks noChangeArrowheads="1"/>
          </p:cNvSpPr>
          <p:nvPr/>
        </p:nvSpPr>
        <p:spPr bwMode="auto">
          <a:xfrm>
            <a:off x="4311650" y="1447800"/>
            <a:ext cx="382587" cy="382588"/>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cxnSp>
        <p:nvCxnSpPr>
          <p:cNvPr id="1355788" name="AutoShape 12"/>
          <p:cNvCxnSpPr>
            <a:cxnSpLocks noChangeShapeType="1"/>
            <a:stCxn id="1355787" idx="5"/>
            <a:endCxn id="1355781" idx="1"/>
          </p:cNvCxnSpPr>
          <p:nvPr/>
        </p:nvCxnSpPr>
        <p:spPr bwMode="auto">
          <a:xfrm>
            <a:off x="4638208" y="1774359"/>
            <a:ext cx="821438" cy="23565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89" name="AutoShape 13"/>
          <p:cNvCxnSpPr>
            <a:cxnSpLocks noChangeShapeType="1"/>
            <a:stCxn id="1355787" idx="3"/>
            <a:endCxn id="1355780" idx="7"/>
          </p:cNvCxnSpPr>
          <p:nvPr/>
        </p:nvCxnSpPr>
        <p:spPr bwMode="auto">
          <a:xfrm flipH="1">
            <a:off x="3546475" y="17875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0" name="AutoShape 14"/>
          <p:cNvCxnSpPr>
            <a:cxnSpLocks noChangeShapeType="1"/>
            <a:stCxn id="1355780" idx="6"/>
          </p:cNvCxnSpPr>
          <p:nvPr/>
        </p:nvCxnSpPr>
        <p:spPr bwMode="auto">
          <a:xfrm>
            <a:off x="3614737" y="2130425"/>
            <a:ext cx="177482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1" name="AutoShape 15"/>
          <p:cNvCxnSpPr>
            <a:cxnSpLocks noChangeShapeType="1"/>
            <a:stCxn id="1355783" idx="0"/>
            <a:endCxn id="1355780" idx="4"/>
          </p:cNvCxnSpPr>
          <p:nvPr/>
        </p:nvCxnSpPr>
        <p:spPr bwMode="auto">
          <a:xfrm flipV="1">
            <a:off x="34099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2" name="AutoShape 16"/>
          <p:cNvCxnSpPr>
            <a:cxnSpLocks noChangeShapeType="1"/>
            <a:stCxn id="1355783" idx="5"/>
            <a:endCxn id="1355786" idx="1"/>
          </p:cNvCxnSpPr>
          <p:nvPr/>
        </p:nvCxnSpPr>
        <p:spPr bwMode="auto">
          <a:xfrm>
            <a:off x="3546475" y="34258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3" name="AutoShape 17"/>
          <p:cNvCxnSpPr>
            <a:cxnSpLocks noChangeShapeType="1"/>
            <a:stCxn id="1355786" idx="7"/>
            <a:endCxn id="1355784" idx="3"/>
          </p:cNvCxnSpPr>
          <p:nvPr/>
        </p:nvCxnSpPr>
        <p:spPr bwMode="auto">
          <a:xfrm flipV="1">
            <a:off x="4637087" y="3425825"/>
            <a:ext cx="822325"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4" name="AutoShape 18"/>
          <p:cNvCxnSpPr>
            <a:cxnSpLocks noChangeShapeType="1"/>
            <a:stCxn id="1355784" idx="0"/>
          </p:cNvCxnSpPr>
          <p:nvPr/>
        </p:nvCxnSpPr>
        <p:spPr bwMode="auto">
          <a:xfrm flipV="1">
            <a:off x="55943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5" name="AutoShape 19"/>
          <p:cNvCxnSpPr>
            <a:cxnSpLocks noChangeShapeType="1"/>
            <a:stCxn id="1355781" idx="6"/>
            <a:endCxn id="1355782" idx="2"/>
          </p:cNvCxnSpPr>
          <p:nvPr/>
        </p:nvCxnSpPr>
        <p:spPr bwMode="auto">
          <a:xfrm>
            <a:off x="5799137" y="2144713"/>
            <a:ext cx="150177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6" name="AutoShape 20"/>
          <p:cNvCxnSpPr>
            <a:cxnSpLocks noChangeShapeType="1"/>
            <a:stCxn id="1355784" idx="6"/>
            <a:endCxn id="1355785" idx="2"/>
          </p:cNvCxnSpPr>
          <p:nvPr/>
        </p:nvCxnSpPr>
        <p:spPr bwMode="auto">
          <a:xfrm>
            <a:off x="5784850" y="3276600"/>
            <a:ext cx="1528762" cy="14288"/>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7" name="AutoShape 21"/>
          <p:cNvCxnSpPr>
            <a:cxnSpLocks noChangeShapeType="1"/>
            <a:stCxn id="1355786" idx="0"/>
            <a:endCxn id="1355780" idx="5"/>
          </p:cNvCxnSpPr>
          <p:nvPr/>
        </p:nvCxnSpPr>
        <p:spPr bwMode="auto">
          <a:xfrm rot="5400000" flipH="1">
            <a:off x="3382169" y="2443956"/>
            <a:ext cx="1284288" cy="955675"/>
          </a:xfrm>
          <a:prstGeom prst="curvedConnector3">
            <a:avLst>
              <a:gd name="adj1" fmla="val 47829"/>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5798" name="Text Box 22"/>
          <p:cNvSpPr txBox="1">
            <a:spLocks noChangeArrowheads="1"/>
          </p:cNvSpPr>
          <p:nvPr/>
        </p:nvSpPr>
        <p:spPr bwMode="auto">
          <a:xfrm>
            <a:off x="2986087" y="25336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1355799" name="Text Box 23"/>
          <p:cNvSpPr txBox="1">
            <a:spLocks noChangeArrowheads="1"/>
          </p:cNvSpPr>
          <p:nvPr/>
        </p:nvSpPr>
        <p:spPr bwMode="auto">
          <a:xfrm>
            <a:off x="4003675" y="2681288"/>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1355800" name="Text Box 24"/>
          <p:cNvSpPr txBox="1">
            <a:spLocks noChangeArrowheads="1"/>
          </p:cNvSpPr>
          <p:nvPr/>
        </p:nvSpPr>
        <p:spPr bwMode="auto">
          <a:xfrm>
            <a:off x="3783012" y="350520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1355801" name="Text Box 25"/>
          <p:cNvSpPr txBox="1">
            <a:spLocks noChangeArrowheads="1"/>
          </p:cNvSpPr>
          <p:nvPr/>
        </p:nvSpPr>
        <p:spPr bwMode="auto">
          <a:xfrm>
            <a:off x="3783012"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1355802" name="Text Box 26"/>
          <p:cNvSpPr txBox="1">
            <a:spLocks noChangeArrowheads="1"/>
          </p:cNvSpPr>
          <p:nvPr/>
        </p:nvSpPr>
        <p:spPr bwMode="auto">
          <a:xfrm>
            <a:off x="4979987"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1355803" name="Text Box 27"/>
          <p:cNvSpPr txBox="1">
            <a:spLocks noChangeArrowheads="1"/>
          </p:cNvSpPr>
          <p:nvPr/>
        </p:nvSpPr>
        <p:spPr bwMode="auto">
          <a:xfrm>
            <a:off x="4329112" y="18430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1355804" name="Text Box 28"/>
          <p:cNvSpPr txBox="1">
            <a:spLocks noChangeArrowheads="1"/>
          </p:cNvSpPr>
          <p:nvPr/>
        </p:nvSpPr>
        <p:spPr bwMode="auto">
          <a:xfrm>
            <a:off x="5580062" y="2552700"/>
            <a:ext cx="298450"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1355805" name="Text Box 29"/>
          <p:cNvSpPr txBox="1">
            <a:spLocks noChangeArrowheads="1"/>
          </p:cNvSpPr>
          <p:nvPr/>
        </p:nvSpPr>
        <p:spPr bwMode="auto">
          <a:xfrm>
            <a:off x="6399212" y="17668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1355806" name="Text Box 30"/>
          <p:cNvSpPr txBox="1">
            <a:spLocks noChangeArrowheads="1"/>
          </p:cNvSpPr>
          <p:nvPr/>
        </p:nvSpPr>
        <p:spPr bwMode="auto">
          <a:xfrm>
            <a:off x="6345237" y="29019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1355807" name="Text Box 31"/>
          <p:cNvSpPr txBox="1">
            <a:spLocks noChangeArrowheads="1"/>
          </p:cNvSpPr>
          <p:nvPr/>
        </p:nvSpPr>
        <p:spPr bwMode="auto">
          <a:xfrm>
            <a:off x="4919662" y="352425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(1)</a:t>
            </a:r>
          </a:p>
        </p:txBody>
      </p:sp>
      <p:sp>
        <p:nvSpPr>
          <p:cNvPr id="6" name="TextBox 5"/>
          <p:cNvSpPr txBox="1"/>
          <p:nvPr/>
        </p:nvSpPr>
        <p:spPr>
          <a:xfrm>
            <a:off x="762000" y="3894966"/>
            <a:ext cx="1130438" cy="430887"/>
          </a:xfrm>
          <a:prstGeom prst="rect">
            <a:avLst/>
          </a:prstGeom>
          <a:noFill/>
        </p:spPr>
        <p:txBody>
          <a:bodyPr wrap="none" rtlCol="0">
            <a:spAutoFit/>
          </a:bodyPr>
          <a:lstStyle/>
          <a:p>
            <a:r>
              <a:rPr lang="zh-CN" altLang="en-US" sz="2200" i="1" dirty="0">
                <a:solidFill>
                  <a:srgbClr val="FF0000"/>
                </a:solidFill>
              </a:rPr>
              <a:t>初始化</a:t>
            </a:r>
            <a:r>
              <a:rPr lang="en-US" sz="2200" dirty="0"/>
              <a:t>:</a:t>
            </a:r>
          </a:p>
        </p:txBody>
      </p:sp>
      <p:sp>
        <p:nvSpPr>
          <p:cNvPr id="40" name="Oval 4"/>
          <p:cNvSpPr>
            <a:spLocks noChangeArrowheads="1"/>
          </p:cNvSpPr>
          <p:nvPr/>
        </p:nvSpPr>
        <p:spPr bwMode="auto">
          <a:xfrm>
            <a:off x="3205163" y="46101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5389563" y="4610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7299325" y="4610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3205163" y="575627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4" name="Oval 8"/>
          <p:cNvSpPr>
            <a:spLocks noChangeArrowheads="1"/>
          </p:cNvSpPr>
          <p:nvPr/>
        </p:nvSpPr>
        <p:spPr bwMode="auto">
          <a:xfrm>
            <a:off x="5389563" y="57562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7299325" y="57562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4297363" y="62468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4297363" y="41179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622800" y="44577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532188" y="44577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600450" y="48006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33956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532188" y="60960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622800" y="60960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5800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784850" y="4800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784850" y="59467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3367882" y="51141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971800" y="51895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989388" y="5337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768725" y="61610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768725"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965700"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4314825" y="4498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565775" y="52228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6384925" y="4422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6330950" y="5557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905375" y="61801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pic>
        <p:nvPicPr>
          <p:cNvPr id="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85" r="56138" b="53168"/>
          <a:stretch/>
        </p:blipFill>
        <p:spPr bwMode="auto">
          <a:xfrm>
            <a:off x="137844" y="4651375"/>
            <a:ext cx="2593551" cy="1447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0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1</a:t>
            </a:r>
            <a:r>
              <a:rPr lang="en-US" sz="3600" b="1" kern="0" dirty="0">
                <a:solidFill>
                  <a:srgbClr val="0000CC"/>
                </a:solidFill>
              </a:rPr>
              <a:t>(2)</a:t>
            </a:r>
          </a:p>
        </p:txBody>
      </p:sp>
      <p:sp>
        <p:nvSpPr>
          <p:cNvPr id="6" name="TextBox 5"/>
          <p:cNvSpPr txBox="1"/>
          <p:nvPr/>
        </p:nvSpPr>
        <p:spPr>
          <a:xfrm>
            <a:off x="533400" y="1550313"/>
            <a:ext cx="2658100" cy="430887"/>
          </a:xfrm>
          <a:prstGeom prst="rect">
            <a:avLst/>
          </a:prstGeom>
          <a:noFill/>
        </p:spPr>
        <p:txBody>
          <a:bodyPr wrap="none" rtlCol="0">
            <a:spAutoFit/>
          </a:bodyPr>
          <a:lstStyle/>
          <a:p>
            <a:r>
              <a:rPr lang="zh-CN" altLang="en-US" sz="2200" i="1" dirty="0"/>
              <a:t>选择一个初始节点</a:t>
            </a:r>
            <a:r>
              <a:rPr lang="en-US" sz="2200" i="1" dirty="0"/>
              <a:t>r</a:t>
            </a:r>
            <a:r>
              <a:rPr lang="en-US" sz="2200" dirty="0"/>
              <a:t>:</a:t>
            </a:r>
          </a:p>
        </p:txBody>
      </p:sp>
      <p:sp>
        <p:nvSpPr>
          <p:cNvPr id="40" name="Oval 4"/>
          <p:cNvSpPr>
            <a:spLocks noChangeArrowheads="1"/>
          </p:cNvSpPr>
          <p:nvPr/>
        </p:nvSpPr>
        <p:spPr bwMode="auto">
          <a:xfrm>
            <a:off x="2686050" y="27813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70450" y="27813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80212" y="27813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86050" y="39274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a:solidFill>
                  <a:schemeClr val="bg2"/>
                </a:solidFill>
                <a:latin typeface="Courier New" pitchFamily="49" charset="0"/>
                <a:sym typeface="Symbol"/>
              </a:rPr>
              <a:t></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70450" y="39274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80212" y="39274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78250" y="44180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78250" y="22891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103687" y="26289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013075" y="26289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81337" y="29718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765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013075" y="42672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103687" y="42672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609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65737" y="29718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65737" y="41179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48769" y="32853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52687" y="33607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70275" y="35083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49612" y="43322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49612"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46587"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95712" y="2670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46662" y="33940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65812" y="2593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811837" y="37290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86262" y="43513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90687" y="38862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71687" y="41179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26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(3)</a:t>
            </a:r>
          </a:p>
        </p:txBody>
      </p:sp>
      <p:sp>
        <p:nvSpPr>
          <p:cNvPr id="40" name="Oval 4"/>
          <p:cNvSpPr>
            <a:spLocks noChangeArrowheads="1"/>
          </p:cNvSpPr>
          <p:nvPr/>
        </p:nvSpPr>
        <p:spPr bwMode="auto">
          <a:xfrm>
            <a:off x="2671763" y="2933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29337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2933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0798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0798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079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45704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63963" y="24415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27813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2781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1242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788" y="44196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44196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1242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2703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34377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3513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4484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2822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3546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2746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3881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4503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0386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57400" y="42703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34" name="Text Box 32"/>
          <p:cNvSpPr txBox="1">
            <a:spLocks noChangeArrowheads="1"/>
          </p:cNvSpPr>
          <p:nvPr/>
        </p:nvSpPr>
        <p:spPr bwMode="auto">
          <a:xfrm>
            <a:off x="176196" y="5410162"/>
            <a:ext cx="5097870" cy="430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200" b="1" i="1" dirty="0">
                <a:solidFill>
                  <a:schemeClr val="tx2"/>
                </a:solidFill>
                <a:latin typeface="Times New Roman" pitchFamily="18" charset="0"/>
              </a:rPr>
              <a:t>节点</a:t>
            </a:r>
            <a:r>
              <a:rPr lang="en-US" sz="2200" b="1" i="1" dirty="0">
                <a:solidFill>
                  <a:schemeClr val="tx2"/>
                </a:solidFill>
                <a:latin typeface="Times New Roman" pitchFamily="18" charset="0"/>
              </a:rPr>
              <a:t>r</a:t>
            </a:r>
            <a:r>
              <a:rPr lang="zh-CN" altLang="en-US" sz="2200" b="1" i="1" dirty="0">
                <a:solidFill>
                  <a:schemeClr val="tx2"/>
                </a:solidFill>
                <a:latin typeface="Times New Roman" pitchFamily="18" charset="0"/>
              </a:rPr>
              <a:t>为</a:t>
            </a:r>
            <a:r>
              <a:rPr lang="en-US" sz="2200" b="1" dirty="0">
                <a:solidFill>
                  <a:schemeClr val="tx2"/>
                </a:solidFill>
                <a:latin typeface="Times New Roman" pitchFamily="18" charset="0"/>
              </a:rPr>
              <a:t> </a:t>
            </a:r>
            <a:r>
              <a:rPr lang="en-US" sz="2200" b="1" i="1" dirty="0">
                <a:solidFill>
                  <a:schemeClr val="tx2"/>
                </a:solidFill>
                <a:latin typeface="Times New Roman" pitchFamily="18" charset="0"/>
              </a:rPr>
              <a:t>Q</a:t>
            </a:r>
            <a:r>
              <a:rPr lang="zh-CN" altLang="en-US" sz="2200" b="1" i="1" dirty="0">
                <a:solidFill>
                  <a:schemeClr val="tx2"/>
                </a:solidFill>
                <a:latin typeface="Times New Roman" pitchFamily="18" charset="0"/>
              </a:rPr>
              <a:t>的根节点（</a:t>
            </a:r>
            <a:r>
              <a:rPr lang="en-US" altLang="zh-CN" sz="2200" b="1" i="1" dirty="0">
                <a:solidFill>
                  <a:schemeClr val="tx2"/>
                </a:solidFill>
                <a:latin typeface="Times New Roman" pitchFamily="18" charset="0"/>
              </a:rPr>
              <a:t>Q</a:t>
            </a:r>
            <a:r>
              <a:rPr lang="zh-CN" altLang="en-US" sz="2200" b="1" i="1" dirty="0">
                <a:solidFill>
                  <a:schemeClr val="tx2"/>
                </a:solidFill>
                <a:latin typeface="Times New Roman" pitchFamily="18" charset="0"/>
              </a:rPr>
              <a:t>是一个最小堆）</a:t>
            </a:r>
            <a:r>
              <a:rPr lang="en-US" sz="2200" b="1" dirty="0">
                <a:solidFill>
                  <a:schemeClr val="tx2"/>
                </a:solidFill>
                <a:latin typeface="Times New Roman" pitchFamily="18" charset="0"/>
              </a:rPr>
              <a:t>.</a:t>
            </a:r>
          </a:p>
        </p:txBody>
      </p:sp>
      <p:pic>
        <p:nvPicPr>
          <p:cNvPr id="3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733" b="45850"/>
          <a:stretch/>
        </p:blipFill>
        <p:spPr bwMode="auto">
          <a:xfrm>
            <a:off x="190964" y="1676400"/>
            <a:ext cx="5913014" cy="35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4">
            <a:extLst>
              <a:ext uri="{FF2B5EF4-FFF2-40B4-BE49-F238E27FC236}">
                <a16:creationId xmlns:a16="http://schemas.microsoft.com/office/drawing/2014/main" id="{AE5A331F-5DBC-4031-9A2C-08B46B03077A}"/>
              </a:ext>
            </a:extLst>
          </p:cNvPr>
          <p:cNvSpPr txBox="1"/>
          <p:nvPr/>
        </p:nvSpPr>
        <p:spPr>
          <a:xfrm>
            <a:off x="5776781" y="4637553"/>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Tree>
    <p:extLst>
      <p:ext uri="{BB962C8B-B14F-4D97-AF65-F5344CB8AC3E}">
        <p14:creationId xmlns:p14="http://schemas.microsoft.com/office/powerpoint/2010/main" val="20723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sz="3600" b="1" kern="0" dirty="0">
                <a:solidFill>
                  <a:srgbClr val="0000CC"/>
                </a:solidFill>
              </a:rPr>
              <a:t>2 (4)</a:t>
            </a:r>
          </a:p>
        </p:txBody>
      </p:sp>
      <p:sp>
        <p:nvSpPr>
          <p:cNvPr id="40" name="Oval 4"/>
          <p:cNvSpPr>
            <a:spLocks noChangeArrowheads="1"/>
          </p:cNvSpPr>
          <p:nvPr/>
        </p:nvSpPr>
        <p:spPr bwMode="auto">
          <a:xfrm>
            <a:off x="2671763" y="36163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36163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6163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7625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7625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7625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2530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1242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4639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4639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8068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0877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1022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8068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9530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1203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19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3434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1673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505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2291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5640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1863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7212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49530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3"/>
            <a:ext cx="4265603" cy="155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4167009" y="5410200"/>
            <a:ext cx="309700" cy="430887"/>
          </a:xfrm>
          <a:prstGeom prst="rect">
            <a:avLst/>
          </a:prstGeom>
          <a:noFill/>
        </p:spPr>
        <p:txBody>
          <a:bodyPr wrap="none" rtlCol="0">
            <a:spAutoFit/>
          </a:bodyPr>
          <a:lstStyle/>
          <a:p>
            <a:r>
              <a:rPr lang="en-US" sz="2200" i="1" dirty="0"/>
              <a:t>v</a:t>
            </a:r>
          </a:p>
        </p:txBody>
      </p:sp>
      <p:sp>
        <p:nvSpPr>
          <p:cNvPr id="3" name="Rectangular Callout 2"/>
          <p:cNvSpPr/>
          <p:nvPr/>
        </p:nvSpPr>
        <p:spPr bwMode="auto">
          <a:xfrm>
            <a:off x="381000" y="5369719"/>
            <a:ext cx="2617321" cy="802481"/>
          </a:xfrm>
          <a:prstGeom prst="wedgeRectCallout">
            <a:avLst>
              <a:gd name="adj1" fmla="val 34933"/>
              <a:gd name="adj2" fmla="val -8315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i="1" dirty="0">
                <a:solidFill>
                  <a:schemeClr val="tx2"/>
                </a:solidFill>
              </a:rPr>
              <a:t>红色节点从</a:t>
            </a:r>
            <a:r>
              <a:rPr lang="en-US" i="1" dirty="0">
                <a:solidFill>
                  <a:schemeClr val="tx2"/>
                </a:solidFill>
              </a:rPr>
              <a:t>Q</a:t>
            </a:r>
            <a:r>
              <a:rPr lang="zh-CN" altLang="en-US" i="1" dirty="0">
                <a:solidFill>
                  <a:schemeClr val="tx2"/>
                </a:solidFill>
              </a:rPr>
              <a:t>中出队列</a:t>
            </a:r>
            <a:r>
              <a:rPr lang="en-US" dirty="0">
                <a:solidFill>
                  <a:schemeClr val="tx2"/>
                </a:solidFill>
              </a:rPr>
              <a:t>.</a:t>
            </a:r>
          </a:p>
        </p:txBody>
      </p:sp>
      <p:sp>
        <p:nvSpPr>
          <p:cNvPr id="5" name="Rectangular Callout 4"/>
          <p:cNvSpPr/>
          <p:nvPr/>
        </p:nvSpPr>
        <p:spPr bwMode="auto">
          <a:xfrm>
            <a:off x="3668906" y="5943600"/>
            <a:ext cx="2497137" cy="782241"/>
          </a:xfrm>
          <a:prstGeom prst="wedgeRectCallout">
            <a:avLst>
              <a:gd name="adj1" fmla="val -51939"/>
              <a:gd name="adj2" fmla="val -119282"/>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solidFill>
                  <a:schemeClr val="tx2"/>
                </a:solidFill>
              </a:rPr>
              <a:t>红色箭头指向父亲节点</a:t>
            </a:r>
            <a:r>
              <a:rPr lang="en-US" dirty="0">
                <a:solidFill>
                  <a:schemeClr val="tx2"/>
                </a:solidFill>
              </a:rPr>
              <a:t>.</a:t>
            </a:r>
          </a:p>
        </p:txBody>
      </p:sp>
    </p:spTree>
    <p:extLst>
      <p:ext uri="{BB962C8B-B14F-4D97-AF65-F5344CB8AC3E}">
        <p14:creationId xmlns:p14="http://schemas.microsoft.com/office/powerpoint/2010/main" val="22963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8" grpId="0"/>
      <p:bldP spid="3" grpId="0" animBg="1"/>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9498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51816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2274860" y="378201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05697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(6)</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3124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(7)</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159945" y="5257800"/>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9055037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(8)</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5256966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19185</TotalTime>
  <Words>10390</Words>
  <Application>Microsoft Office PowerPoint</Application>
  <PresentationFormat>全屏显示(4:3)</PresentationFormat>
  <Paragraphs>1971</Paragraphs>
  <Slides>155</Slides>
  <Notes>137</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155</vt:i4>
      </vt:variant>
    </vt:vector>
  </HeadingPairs>
  <TitlesOfParts>
    <vt:vector size="174" baseType="lpstr">
      <vt:lpstr>Batang</vt:lpstr>
      <vt:lpstr>Monotype Sorts</vt:lpstr>
      <vt:lpstr>MS Gothic</vt:lpstr>
      <vt:lpstr>MS UI Gothic</vt:lpstr>
      <vt:lpstr>PMingLiU</vt:lpstr>
      <vt:lpstr>黑体</vt:lpstr>
      <vt:lpstr>宋体</vt:lpstr>
      <vt:lpstr>Arial</vt:lpstr>
      <vt:lpstr>Arial Black</vt:lpstr>
      <vt:lpstr>Cambria Math</vt:lpstr>
      <vt:lpstr>Comic Sans MS</vt:lpstr>
      <vt:lpstr>Courier New</vt:lpstr>
      <vt:lpstr>Symbol</vt:lpstr>
      <vt:lpstr>Times New Roman</vt:lpstr>
      <vt:lpstr>Wingdings</vt:lpstr>
      <vt:lpstr>Default Design</vt:lpstr>
      <vt:lpstr>Equation</vt:lpstr>
      <vt:lpstr>公式</vt:lpstr>
      <vt:lpstr>Visio</vt:lpstr>
      <vt:lpstr> 图论算法</vt:lpstr>
      <vt:lpstr>大纲</vt:lpstr>
      <vt:lpstr>什么是图?</vt:lpstr>
      <vt:lpstr>一个有向图G= (V, E),  其中V 为节点的集合，E为V中节点之间的边的集合。E中每条 边为V上一个二值关系: 一条从a出发连向b边e可以表示为一个有序的节点对 e = (a, b)。</vt:lpstr>
      <vt:lpstr>一个无向图 G = (V, E) , 其中V 为节点的集合，E为V中节点之间的边的集合。 E 中每条边e都可以无序的节点对。</vt:lpstr>
      <vt:lpstr>在一个无向图中, 节点的度指的是该节点连出去的边的条数.</vt:lpstr>
      <vt:lpstr>简单图</vt:lpstr>
      <vt:lpstr>加权图指的是每天边都有一个权值的图，通常有一个边加权函数 w: E  R</vt:lpstr>
      <vt:lpstr>路径</vt:lpstr>
      <vt:lpstr>s-t 连通性</vt:lpstr>
      <vt:lpstr>连通性</vt:lpstr>
      <vt:lpstr>连通分支</vt:lpstr>
      <vt:lpstr>对于一个有向或者无向图，如果任意两个节点之间都有边邻接（对于有向图需要两个方向的边），则称之为完全图</vt:lpstr>
      <vt:lpstr>一个二分图是一个无向图 G = (V,E) ，其中 V 可以划分为2 个集合 V1 和V2 ，且对于任意条边 (u, v) E，都有 u V1且v V2 ，或者v V1  且uV2.</vt:lpstr>
      <vt:lpstr>树</vt:lpstr>
      <vt:lpstr>树的性质</vt:lpstr>
      <vt:lpstr>图的实现: 邻接表</vt:lpstr>
      <vt:lpstr>图的实现: 邻接表</vt:lpstr>
      <vt:lpstr>邻接表的优缺点</vt:lpstr>
      <vt:lpstr>无向图</vt:lpstr>
      <vt:lpstr>有向图</vt:lpstr>
      <vt:lpstr>邻接矩阵的优缺点</vt:lpstr>
      <vt:lpstr>图的遍历</vt:lpstr>
      <vt:lpstr>广度优先搜索（BFS）</vt:lpstr>
      <vt:lpstr>BFS:算法描述</vt:lpstr>
      <vt:lpstr>BFS: 算法描述</vt:lpstr>
      <vt:lpstr>BFS举例</vt:lpstr>
      <vt:lpstr>BFS举例</vt:lpstr>
      <vt:lpstr>BFS的输出</vt:lpstr>
      <vt:lpstr> 深度优先搜索</vt:lpstr>
      <vt:lpstr>DFS算法分析</vt:lpstr>
      <vt:lpstr>DFS算法</vt:lpstr>
      <vt:lpstr>DFS-Visit(u)过程</vt:lpstr>
      <vt:lpstr>DFS算法举例(1)</vt:lpstr>
      <vt:lpstr>DFS算法举例(1)</vt:lpstr>
      <vt:lpstr>DFS算法举例(2)</vt:lpstr>
      <vt:lpstr>DFS算法举例(2)</vt:lpstr>
      <vt:lpstr>DFS算法举例(3)</vt:lpstr>
      <vt:lpstr>DFS算法举例(4)</vt:lpstr>
      <vt:lpstr>DFS森林 </vt:lpstr>
      <vt:lpstr>DFS算法分析</vt:lpstr>
      <vt:lpstr>DFS: 边的分类(1)</vt:lpstr>
      <vt:lpstr>DFS: 边的分类(2)</vt:lpstr>
      <vt:lpstr>DFS: 边的分类(2)</vt:lpstr>
      <vt:lpstr>DFS: 边的分类(2)</vt:lpstr>
      <vt:lpstr>DFS: 边的分类(3)</vt:lpstr>
      <vt:lpstr>DFS: 应用(1)</vt:lpstr>
      <vt:lpstr>DFS: 应用(2)</vt:lpstr>
      <vt:lpstr>DFS: 应用(2)</vt:lpstr>
      <vt:lpstr>DFS: 应用(2)</vt:lpstr>
      <vt:lpstr>拓扑排序</vt:lpstr>
      <vt:lpstr>举例</vt:lpstr>
      <vt:lpstr>举例: 另外一种拓扑排序</vt:lpstr>
      <vt:lpstr>拓扑排序：算法一</vt:lpstr>
      <vt:lpstr>入度为0的顶点</vt:lpstr>
      <vt:lpstr>拓扑排序：算法二</vt:lpstr>
      <vt:lpstr>强连通分支</vt:lpstr>
      <vt:lpstr>有向图的转置</vt:lpstr>
      <vt:lpstr>有向图转置举例</vt:lpstr>
      <vt:lpstr>强连通分支算法</vt:lpstr>
      <vt:lpstr>强连通分支算法: 举例(1)</vt:lpstr>
      <vt:lpstr>强连通分支算法: 举例(2)</vt:lpstr>
      <vt:lpstr>强连通分支算法: 举例(3)</vt:lpstr>
      <vt:lpstr>强连通分支算法原理解释（1）</vt:lpstr>
      <vt:lpstr>强连通分支算法原理解释（2）</vt:lpstr>
      <vt:lpstr>强连通分支算法原理解释（3）</vt:lpstr>
      <vt:lpstr>强连通分支算法原理解释（4）</vt:lpstr>
      <vt:lpstr>PowerPoint 演示文稿</vt:lpstr>
      <vt:lpstr>生成树</vt:lpstr>
      <vt:lpstr>最小生成树(MST)</vt:lpstr>
      <vt:lpstr>Kruskal算法</vt:lpstr>
      <vt:lpstr>Kruskal算法举例</vt:lpstr>
      <vt:lpstr>Kruskal算法</vt:lpstr>
      <vt:lpstr>并查集 (1)</vt:lpstr>
      <vt:lpstr>并查集(2)</vt:lpstr>
      <vt:lpstr>并查集(5)</vt:lpstr>
      <vt:lpstr>并查集(6)</vt:lpstr>
      <vt:lpstr>并查集(3)</vt:lpstr>
      <vt:lpstr>并查集(4)</vt:lpstr>
      <vt:lpstr>Kruskal算法: 举例(1)</vt:lpstr>
      <vt:lpstr>Kruskal算法: 举例(2)</vt:lpstr>
      <vt:lpstr>Kruskal算法: 举例(3)</vt:lpstr>
      <vt:lpstr>Kruskal算法: 举例(4)</vt:lpstr>
      <vt:lpstr>Kruskal算法: 伪代码</vt:lpstr>
      <vt:lpstr>Kruskal算法分析</vt:lpstr>
      <vt:lpstr>Prim算法</vt:lpstr>
      <vt:lpstr>Prim算法: 举例1 (1)</vt:lpstr>
      <vt:lpstr>Prim算法: 举例1(2)</vt:lpstr>
      <vt:lpstr>Prim算法</vt:lpstr>
      <vt:lpstr>具体实现(2)</vt:lpstr>
      <vt:lpstr>Prim算法: 伪代码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Prim算法分析</vt:lpstr>
      <vt:lpstr>具体实现</vt:lpstr>
      <vt:lpstr>PowerPoint 演示文稿</vt:lpstr>
      <vt:lpstr>Kruskal、 Prim算法比较</vt:lpstr>
      <vt:lpstr>流网络</vt:lpstr>
      <vt:lpstr>流网络</vt:lpstr>
      <vt:lpstr>流网络</vt:lpstr>
      <vt:lpstr>流网络</vt:lpstr>
      <vt:lpstr>流网络</vt:lpstr>
      <vt:lpstr>流网络</vt:lpstr>
      <vt:lpstr>流网络</vt:lpstr>
      <vt:lpstr>最大流问题</vt:lpstr>
      <vt:lpstr>Ford-Fulkerson方法</vt:lpstr>
      <vt:lpstr>Ford-Fulkerson方法</vt:lpstr>
      <vt:lpstr>Ford-Fulkerson方法</vt:lpstr>
      <vt:lpstr>Ford-Fulkerson方法</vt:lpstr>
      <vt:lpstr>Ford-Fulkerson方法</vt:lpstr>
      <vt:lpstr>残留网络——退还流</vt:lpstr>
      <vt:lpstr>PowerPoint 演示文稿</vt:lpstr>
      <vt:lpstr>Ford-Fulkerson方法</vt:lpstr>
      <vt:lpstr>Ford-Fulkerson方法</vt:lpstr>
      <vt:lpstr>PowerPoint 演示文稿</vt:lpstr>
      <vt:lpstr>PowerPoint 演示文稿</vt:lpstr>
      <vt:lpstr>PowerPoint 演示文稿</vt:lpstr>
      <vt:lpstr>PowerPoint 演示文稿</vt:lpstr>
      <vt:lpstr>PowerPoint 演示文稿</vt:lpstr>
      <vt:lpstr>Ford-Fulkerson方法</vt:lpstr>
      <vt:lpstr>Ford-Fulkerson方法</vt:lpstr>
      <vt:lpstr>Ford-Fulkerson方法</vt:lpstr>
      <vt:lpstr>Ford-Fulkerson方法</vt:lpstr>
      <vt:lpstr>Ford-Fulkerson方法</vt:lpstr>
      <vt:lpstr>Ford-Fulkerson方法</vt:lpstr>
      <vt:lpstr>Ford-Fulkerson方法</vt:lpstr>
      <vt:lpstr>基本的Ford-Fulkerson算法</vt:lpstr>
      <vt:lpstr>基本的Ford-Fulkerson算法分析</vt:lpstr>
      <vt:lpstr>Edmonds-Karp算法</vt:lpstr>
      <vt:lpstr>Edmonds-Karp算法</vt:lpstr>
      <vt:lpstr>PowerPoint 演示文稿</vt:lpstr>
      <vt:lpstr>练习：标注每次迭代的节点</vt:lpstr>
      <vt:lpstr>最大二分匹配</vt:lpstr>
      <vt:lpstr>最大二分匹配</vt:lpstr>
      <vt:lpstr>最大二分匹配</vt:lpstr>
      <vt:lpstr>最大二分匹配</vt:lpstr>
      <vt:lpstr>最大二分匹配</vt:lpstr>
      <vt:lpstr>最大二分匹配</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Wenjun Lee</cp:lastModifiedBy>
  <cp:revision>977</cp:revision>
  <dcterms:created xsi:type="dcterms:W3CDTF">1998-05-26T01:10:06Z</dcterms:created>
  <dcterms:modified xsi:type="dcterms:W3CDTF">2025-06-30T15:48:40Z</dcterms:modified>
</cp:coreProperties>
</file>